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56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61B42-AC5D-4102-9AEC-9B1183C86C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251340-44B5-4A17-B459-E3270A6AF4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34C881-2C91-4D25-AC11-C9E30A7EE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C5C1-5A9D-4A6E-92E7-FCB604C2B9B0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F4C24-B8F1-4A29-9EDE-D3EB904C9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8F575-1BC9-4F04-AC57-79C10223A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E3D93-F6CA-45DF-89D8-DA85BB23D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58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216C1-A701-4B97-803C-7A63BCE1F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04C5C-D087-49B7-A198-EE1EFB8798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8EB834-9698-44B3-BC09-F143703E6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C5C1-5A9D-4A6E-92E7-FCB604C2B9B0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71F6B-8C9D-4D18-997C-32B834F8C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3C3197-6C0D-44E5-A1E2-E5C272417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E3D93-F6CA-45DF-89D8-DA85BB23D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91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D6D5C2-A5CF-44E7-AF93-A325B640CB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335CA6-A6EF-4E11-B1C7-A472F78AD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778F05-2808-40DB-A97C-D28A6AD9C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C5C1-5A9D-4A6E-92E7-FCB604C2B9B0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BC385E-8951-4AF6-BE64-68CEA61F9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79896-D289-4835-8957-BA0DB16AC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E3D93-F6CA-45DF-89D8-DA85BB23D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890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695C2-28CE-4C82-86E9-8627AB0B2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C1999-BFEF-4C6D-A2D9-BC71E815A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3FB63-B47F-49F9-9A4F-4AD5EEBD4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C5C1-5A9D-4A6E-92E7-FCB604C2B9B0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E8AA1-63F2-408A-A14C-0CFA542BA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19795E-334B-4269-BE80-DA9D5CF6E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E3D93-F6CA-45DF-89D8-DA85BB23D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510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62B88-2413-4E6F-B8A7-5DD96F854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2EF6C-6D99-4B85-9D21-EE9BB39D6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D477F6-E821-4079-9E83-E173E170A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C5C1-5A9D-4A6E-92E7-FCB604C2B9B0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5E96D-5FDF-4CC6-BBCC-3D7460524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DAD43-0DFD-4A59-8398-0C321211B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E3D93-F6CA-45DF-89D8-DA85BB23D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79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B02EB-2EB0-402F-8740-CC6C20A40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A33A2-5C7B-4C6A-82BB-0F89EB67AE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35398A-F604-4A8F-B2E0-2484093906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2E35BD-0B6D-4364-ACDC-4700136A8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C5C1-5A9D-4A6E-92E7-FCB604C2B9B0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A4B719-CB36-4713-B835-E1C5FE90E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90E14C-7563-42A9-B38F-7605A9528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E3D93-F6CA-45DF-89D8-DA85BB23D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348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9FE89-6DC8-43E7-983E-8F3DF448D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3DD806-AB0B-46D3-90F9-8900DA1173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705D0B-B911-4088-8A9C-4CC1DD9C6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7A54EB-BEE2-4488-81C9-8870B89A5D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B1C1C3-C008-4D9D-88E4-77948EF0AD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6CC7DA-04A9-49BC-B54B-B747D63B2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C5C1-5A9D-4A6E-92E7-FCB604C2B9B0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F2C641-5A13-4453-92B8-56610BE93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1B25-C55C-4746-83A6-BDB2CFBF7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E3D93-F6CA-45DF-89D8-DA85BB23D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354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63B62-29C6-4FBA-905E-D68879808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2758C3-35C7-46EB-80C7-9FD0E842C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C5C1-5A9D-4A6E-92E7-FCB604C2B9B0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016890-C27C-4A43-A2A5-F236A22DD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EE0139-9564-4169-9CC5-98CEB31A3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E3D93-F6CA-45DF-89D8-DA85BB23D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23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68A736-59F8-47B1-AEB0-A4C4D20AF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C5C1-5A9D-4A6E-92E7-FCB604C2B9B0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A87EBD-F3C7-4FFA-9486-80F087791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A677C8-BBAE-4564-B719-C3AF9A668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E3D93-F6CA-45DF-89D8-DA85BB23D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133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40209-4919-481F-8AEC-D5706AF7E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52B4A-B226-4449-9383-151CA1B32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5A91A0-FB70-4E86-8BC5-A2815E3C17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F794A1-33F2-4E31-B697-234A73174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C5C1-5A9D-4A6E-92E7-FCB604C2B9B0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EEC055-B46F-4D86-B170-E9CF1996C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56248-F136-4A0E-8D88-65E8705C4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E3D93-F6CA-45DF-89D8-DA85BB23D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079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4C116-4784-4DFA-9DD5-94165F9BA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3CBA56-E66C-4626-ABE7-5FD9F68F5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07B434-6E33-46BA-B9F8-EB6B196E75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F9A2D-620E-423B-8517-B8C945657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C5C1-5A9D-4A6E-92E7-FCB604C2B9B0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6F2F28-394E-4C9E-BCCB-8A7EC6EF5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B728CE-B8A8-4B53-8117-7AC05061D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E3D93-F6CA-45DF-89D8-DA85BB23D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189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EB0B55-CC24-49EC-B8D5-F2378FA03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07D7F5-0615-495A-A2C6-90A7C1D15A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0007D-9F3F-4AB4-B799-BBE8258568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C5C1-5A9D-4A6E-92E7-FCB604C2B9B0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B7149C-3EEF-4D63-9E02-ED99587E01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54484-6831-4EF9-A505-956E74D568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E3D93-F6CA-45DF-89D8-DA85BB23D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580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1B0C166-3C56-4269-BA00-4C822CF4D491}"/>
              </a:ext>
            </a:extLst>
          </p:cNvPr>
          <p:cNvSpPr txBox="1"/>
          <p:nvPr/>
        </p:nvSpPr>
        <p:spPr>
          <a:xfrm>
            <a:off x="3638122" y="125643"/>
            <a:ext cx="4528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e-</a:t>
            </a:r>
            <a:r>
              <a:rPr lang="en-US" u="sng" dirty="0" err="1"/>
              <a:t>Stang</a:t>
            </a:r>
            <a:r>
              <a:rPr lang="en-US" u="sng" dirty="0"/>
              <a:t> to Tesla Model 3 AWD Comparison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428C76F-17FA-430F-B734-4ED9F26692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103154"/>
              </p:ext>
            </p:extLst>
          </p:nvPr>
        </p:nvGraphicFramePr>
        <p:xfrm>
          <a:off x="243143" y="635194"/>
          <a:ext cx="11705714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9634">
                  <a:extLst>
                    <a:ext uri="{9D8B030D-6E8A-4147-A177-3AD203B41FA5}">
                      <a16:colId xmlns:a16="http://schemas.microsoft.com/office/drawing/2014/main" val="2570068890"/>
                    </a:ext>
                  </a:extLst>
                </a:gridCol>
                <a:gridCol w="3265221">
                  <a:extLst>
                    <a:ext uri="{9D8B030D-6E8A-4147-A177-3AD203B41FA5}">
                      <a16:colId xmlns:a16="http://schemas.microsoft.com/office/drawing/2014/main" val="2543809510"/>
                    </a:ext>
                  </a:extLst>
                </a:gridCol>
                <a:gridCol w="2771121">
                  <a:extLst>
                    <a:ext uri="{9D8B030D-6E8A-4147-A177-3AD203B41FA5}">
                      <a16:colId xmlns:a16="http://schemas.microsoft.com/office/drawing/2014/main" val="2621316170"/>
                    </a:ext>
                  </a:extLst>
                </a:gridCol>
                <a:gridCol w="1849738">
                  <a:extLst>
                    <a:ext uri="{9D8B030D-6E8A-4147-A177-3AD203B41FA5}">
                      <a16:colId xmlns:a16="http://schemas.microsoft.com/office/drawing/2014/main" val="4073494778"/>
                    </a:ext>
                  </a:extLst>
                </a:gridCol>
              </a:tblGrid>
              <a:tr h="230201">
                <a:tc>
                  <a:txBody>
                    <a:bodyPr/>
                    <a:lstStyle/>
                    <a:p>
                      <a:r>
                        <a:rPr lang="en-US" sz="1800" dirty="0"/>
                        <a:t>Performance Specifications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e-</a:t>
                      </a:r>
                      <a:r>
                        <a:rPr lang="en-US" sz="1800" dirty="0" err="1"/>
                        <a:t>Stang</a:t>
                      </a:r>
                      <a:endParaRPr lang="en-US" sz="18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2018 Tesla Model 3 AWD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Ratio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868697"/>
                  </a:ext>
                </a:extLst>
              </a:tr>
              <a:tr h="215853">
                <a:tc>
                  <a:txBody>
                    <a:bodyPr/>
                    <a:lstStyle/>
                    <a:p>
                      <a:r>
                        <a:rPr lang="en-US" sz="1800" dirty="0"/>
                        <a:t>Maximum charge rate, MPH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16.8</a:t>
                      </a:r>
                    </a:p>
                    <a:p>
                      <a:r>
                        <a:rPr lang="en-US" sz="1800" dirty="0"/>
                        <a:t>(was ~3,600 gas)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744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44.3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682556"/>
                  </a:ext>
                </a:extLst>
              </a:tr>
              <a:tr h="215853">
                <a:tc>
                  <a:txBody>
                    <a:bodyPr/>
                    <a:lstStyle/>
                    <a:p>
                      <a:r>
                        <a:rPr lang="en-US" sz="1800" dirty="0"/>
                        <a:t>Range,  miles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42 (new, was ~330 gas)</a:t>
                      </a:r>
                    </a:p>
                    <a:p>
                      <a:r>
                        <a:rPr lang="en-US" sz="1800" dirty="0"/>
                        <a:t>30 (after 12 years)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310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7.4 (new)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583241"/>
                  </a:ext>
                </a:extLst>
              </a:tr>
              <a:tr h="215853">
                <a:tc>
                  <a:txBody>
                    <a:bodyPr/>
                    <a:lstStyle/>
                    <a:p>
                      <a:r>
                        <a:rPr lang="en-US" sz="1800" dirty="0"/>
                        <a:t>0 to 60 MPH acceleration, seconds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23 (was 12 gas, 200 six)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0.14 (7.2x faster)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412976"/>
                  </a:ext>
                </a:extLst>
              </a:tr>
              <a:tr h="215853">
                <a:tc>
                  <a:txBody>
                    <a:bodyPr/>
                    <a:lstStyle/>
                    <a:p>
                      <a:r>
                        <a:rPr lang="en-US" sz="1800" dirty="0"/>
                        <a:t>Trunk cargo space, square feet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7.7 (same as gas)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1.9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597084"/>
                  </a:ext>
                </a:extLst>
              </a:tr>
              <a:tr h="215853">
                <a:tc>
                  <a:txBody>
                    <a:bodyPr/>
                    <a:lstStyle/>
                    <a:p>
                      <a:r>
                        <a:rPr lang="en-US" sz="1800" dirty="0"/>
                        <a:t>Overall DC efficiency, miles per kWh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2.67 (was 21 MPG gas)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1.3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171274"/>
                  </a:ext>
                </a:extLst>
              </a:tr>
              <a:tr h="215853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Vehicle Parameters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523446"/>
                  </a:ext>
                </a:extLst>
              </a:tr>
              <a:tr h="126972">
                <a:tc>
                  <a:txBody>
                    <a:bodyPr/>
                    <a:lstStyle/>
                    <a:p>
                      <a:r>
                        <a:rPr lang="en-US" sz="1800" dirty="0"/>
                        <a:t>Max charger output power, kW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6.0 (level II)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201 (level III)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33.5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362725"/>
                  </a:ext>
                </a:extLst>
              </a:tr>
              <a:tr h="126972">
                <a:tc>
                  <a:txBody>
                    <a:bodyPr/>
                    <a:lstStyle/>
                    <a:p>
                      <a:r>
                        <a:rPr lang="en-US" sz="1800" dirty="0"/>
                        <a:t>Battery capacity, kWh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15 (was 16 gallons gas)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5.0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156964"/>
                  </a:ext>
                </a:extLst>
              </a:tr>
              <a:tr h="126972">
                <a:tc>
                  <a:txBody>
                    <a:bodyPr/>
                    <a:lstStyle/>
                    <a:p>
                      <a:r>
                        <a:rPr lang="en-US" sz="1800" dirty="0"/>
                        <a:t>Peak Horsepower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64 (was 120 gas)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4.0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465332"/>
                  </a:ext>
                </a:extLst>
              </a:tr>
              <a:tr h="126972">
                <a:tc>
                  <a:txBody>
                    <a:bodyPr/>
                    <a:lstStyle/>
                    <a:p>
                      <a:r>
                        <a:rPr lang="en-US" sz="1800" dirty="0"/>
                        <a:t>Maximum torque, ft-lb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137 (was 190 gas)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2.3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942501"/>
                  </a:ext>
                </a:extLst>
              </a:tr>
              <a:tr h="126972">
                <a:tc>
                  <a:txBody>
                    <a:bodyPr/>
                    <a:lstStyle/>
                    <a:p>
                      <a:r>
                        <a:rPr lang="en-US" sz="1800" dirty="0"/>
                        <a:t>Coefficient of drag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0.23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0.46 (2.2x less)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711517"/>
                  </a:ext>
                </a:extLst>
              </a:tr>
              <a:tr h="126972">
                <a:tc>
                  <a:txBody>
                    <a:bodyPr/>
                    <a:lstStyle/>
                    <a:p>
                      <a:r>
                        <a:rPr lang="en-US" sz="1800" dirty="0"/>
                        <a:t>Curb weight, </a:t>
                      </a:r>
                      <a:r>
                        <a:rPr lang="en-US" sz="1800" dirty="0" err="1"/>
                        <a:t>lb</a:t>
                      </a:r>
                      <a:endParaRPr lang="en-US" sz="1800" dirty="0"/>
                    </a:p>
                    <a:p>
                      <a:r>
                        <a:rPr lang="en-US" sz="1800" dirty="0"/>
                        <a:t>      battery weight, </a:t>
                      </a:r>
                      <a:r>
                        <a:rPr lang="en-US" sz="1800" dirty="0" err="1"/>
                        <a:t>lb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2,970 (was 2,800; V8s are 2,900)</a:t>
                      </a:r>
                    </a:p>
                    <a:p>
                      <a:r>
                        <a:rPr lang="en-US" sz="1800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4,062</a:t>
                      </a:r>
                    </a:p>
                    <a:p>
                      <a:r>
                        <a:rPr lang="en-US" sz="1800" dirty="0"/>
                        <a:t>1,060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1.4</a:t>
                      </a:r>
                    </a:p>
                    <a:p>
                      <a:r>
                        <a:rPr lang="en-US" sz="1800" dirty="0"/>
                        <a:t>2.7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423596"/>
                  </a:ext>
                </a:extLst>
              </a:tr>
              <a:tr h="126972">
                <a:tc>
                  <a:txBody>
                    <a:bodyPr/>
                    <a:lstStyle/>
                    <a:p>
                      <a:r>
                        <a:rPr lang="en-US" sz="1800" dirty="0"/>
                        <a:t>Frontal Area, square feet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19.3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23.9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1.2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839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7749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200</Words>
  <Application>Microsoft Office PowerPoint</Application>
  <PresentationFormat>Widescreen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Jones</dc:creator>
  <cp:lastModifiedBy>Chris Jones</cp:lastModifiedBy>
  <cp:revision>14</cp:revision>
  <dcterms:created xsi:type="dcterms:W3CDTF">2021-06-09T21:32:24Z</dcterms:created>
  <dcterms:modified xsi:type="dcterms:W3CDTF">2021-06-10T15:01:50Z</dcterms:modified>
</cp:coreProperties>
</file>