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>
        <p:scale>
          <a:sx n="106" d="100"/>
          <a:sy n="106" d="100"/>
        </p:scale>
        <p:origin x="2118" y="1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2\var\www\thjmedia\blog\posts\Sustainability\garbage%20recycling%20compost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Jones Family</a:t>
            </a:r>
            <a:r>
              <a:rPr lang="en-US" baseline="0"/>
              <a:t> Garbage, Recylcing</a:t>
            </a:r>
          </a:p>
          <a:p>
            <a:pPr>
              <a:defRPr/>
            </a:pPr>
            <a:r>
              <a:rPr lang="en-US" baseline="0"/>
              <a:t>and Compost Analysis 3/16/2021: </a:t>
            </a:r>
          </a:p>
          <a:p>
            <a:pPr>
              <a:defRPr/>
            </a:pPr>
            <a:r>
              <a:rPr lang="en-US" baseline="0"/>
              <a:t>2 people, 42.94 pounds </a:t>
            </a:r>
            <a:endParaRPr lang="en-US"/>
          </a:p>
        </c:rich>
      </c:tx>
      <c:layout>
        <c:manualLayout>
          <c:xMode val="edge"/>
          <c:yMode val="edge"/>
          <c:x val="0.64558720821002558"/>
          <c:y val="2.4221375738410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F8-422A-B873-6B99D5EA28F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F8-422A-B873-6B99D5EA28F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F8-422A-B873-6B99D5EA28F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F8-422A-B873-6B99D5EA28F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F8-422A-B873-6B99D5EA28F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7F8-422A-B873-6B99D5EA28F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7F8-422A-B873-6B99D5EA28F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7F8-422A-B873-6B99D5EA28FC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7F8-422A-B873-6B99D5EA28FC}"/>
              </c:ext>
            </c:extLst>
          </c:dPt>
          <c:dLbls>
            <c:dLbl>
              <c:idx val="0"/>
              <c:layout>
                <c:manualLayout>
                  <c:x val="7.9123797508352245E-3"/>
                  <c:y val="-8.529320751952139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F8-422A-B873-6B99D5EA28FC}"/>
                </c:ext>
              </c:extLst>
            </c:dLbl>
            <c:dLbl>
              <c:idx val="1"/>
              <c:layout>
                <c:manualLayout>
                  <c:x val="2.0326533240685057E-3"/>
                  <c:y val="-2.19661875512865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F8-422A-B873-6B99D5EA28FC}"/>
                </c:ext>
              </c:extLst>
            </c:dLbl>
            <c:dLbl>
              <c:idx val="2"/>
              <c:layout>
                <c:manualLayout>
                  <c:x val="-2.3847969397048554E-3"/>
                  <c:y val="-1.22815564458382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F8-422A-B873-6B99D5EA28FC}"/>
                </c:ext>
              </c:extLst>
            </c:dLbl>
            <c:dLbl>
              <c:idx val="3"/>
              <c:layout>
                <c:manualLayout>
                  <c:x val="-2.6795469935979196E-2"/>
                  <c:y val="-2.5814665610195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F8-422A-B873-6B99D5EA28FC}"/>
                </c:ext>
              </c:extLst>
            </c:dLbl>
            <c:dLbl>
              <c:idx val="4"/>
              <c:layout>
                <c:manualLayout>
                  <c:x val="-5.0045653310880581E-2"/>
                  <c:y val="-2.24998152235159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F8-422A-B873-6B99D5EA28FC}"/>
                </c:ext>
              </c:extLst>
            </c:dLbl>
            <c:dLbl>
              <c:idx val="5"/>
              <c:layout>
                <c:manualLayout>
                  <c:x val="-2.0192704056220506E-2"/>
                  <c:y val="-3.1687378852192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4048179245331"/>
                      <c:h val="3.02162401442607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7F8-422A-B873-6B99D5EA28FC}"/>
                </c:ext>
              </c:extLst>
            </c:dLbl>
            <c:dLbl>
              <c:idx val="6"/>
              <c:layout>
                <c:manualLayout>
                  <c:x val="-3.9467264175722321E-2"/>
                  <c:y val="-4.70576828472585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F8-422A-B873-6B99D5EA28FC}"/>
                </c:ext>
              </c:extLst>
            </c:dLbl>
            <c:dLbl>
              <c:idx val="7"/>
              <c:layout>
                <c:manualLayout>
                  <c:x val="-1.6506279984508342E-2"/>
                  <c:y val="-6.27437360771912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7F8-422A-B873-6B99D5EA28FC}"/>
                </c:ext>
              </c:extLst>
            </c:dLbl>
            <c:dLbl>
              <c:idx val="8"/>
              <c:layout>
                <c:manualLayout>
                  <c:x val="2.476102503523064E-2"/>
                  <c:y val="-2.05459585377680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7F8-422A-B873-6B99D5EA28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data!$A$5:$A$13</c:f>
              <c:strCache>
                <c:ptCount val="9"/>
                <c:pt idx="0">
                  <c:v>compost</c:v>
                </c:pt>
                <c:pt idx="1">
                  <c:v>cardboard</c:v>
                </c:pt>
                <c:pt idx="2">
                  <c:v>newspaper</c:v>
                </c:pt>
                <c:pt idx="3">
                  <c:v>glass</c:v>
                </c:pt>
                <c:pt idx="4">
                  <c:v>plastic</c:v>
                </c:pt>
                <c:pt idx="5">
                  <c:v>other paper</c:v>
                </c:pt>
                <c:pt idx="6">
                  <c:v>milk cartons</c:v>
                </c:pt>
                <c:pt idx="7">
                  <c:v>tin</c:v>
                </c:pt>
                <c:pt idx="8">
                  <c:v>garbage</c:v>
                </c:pt>
              </c:strCache>
            </c:strRef>
          </c:cat>
          <c:val>
            <c:numRef>
              <c:f>data!$B$5:$B$13</c:f>
              <c:numCache>
                <c:formatCode>0.00</c:formatCode>
                <c:ptCount val="9"/>
                <c:pt idx="0">
                  <c:v>22</c:v>
                </c:pt>
                <c:pt idx="1">
                  <c:v>3.5</c:v>
                </c:pt>
                <c:pt idx="2">
                  <c:v>2.2734375</c:v>
                </c:pt>
                <c:pt idx="3">
                  <c:v>1.9296875</c:v>
                </c:pt>
                <c:pt idx="4">
                  <c:v>0.3828125</c:v>
                </c:pt>
                <c:pt idx="5">
                  <c:v>0.375</c:v>
                </c:pt>
                <c:pt idx="6">
                  <c:v>0.3515625</c:v>
                </c:pt>
                <c:pt idx="7">
                  <c:v>0.125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7F8-422A-B873-6B99D5EA28F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0.02324</cdr:x>
      <cdr:y>0.02595</cdr:y>
    </cdr:from>
    <cdr:to>
      <cdr:x>0.13254</cdr:x>
      <cdr:y>0.28494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E51CE34-A359-4968-BEED-64FDE6C3458A}"/>
            </a:ext>
          </a:extLst>
        </cdr:cNvPr>
        <cdr:cNvSpPr txBox="1"/>
      </cdr:nvSpPr>
      <cdr:spPr>
        <a:xfrm xmlns:a="http://schemas.openxmlformats.org/drawingml/2006/main">
          <a:off x="201382" y="163260"/>
          <a:ext cx="947118" cy="1629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Recycling subtotal:</a:t>
          </a:r>
          <a:r>
            <a:rPr lang="en-US" sz="1100" baseline="0"/>
            <a:t> 8.94 lb, not including aluminum (being saved for redemption value)</a:t>
          </a:r>
          <a:r>
            <a:rPr lang="en-US" sz="1100"/>
            <a:t> </a:t>
          </a:r>
        </a:p>
      </cdr:txBody>
    </cdr:sp>
  </cdr:relSizeAnchor>
  <cdr:relSizeAnchor xmlns:cdr="http://schemas.openxmlformats.org/drawingml/2006/chartDrawing">
    <cdr:from>
      <cdr:x>0.10992</cdr:x>
      <cdr:y>0.07376</cdr:y>
    </cdr:from>
    <cdr:to>
      <cdr:x>0.35851</cdr:x>
      <cdr:y>0.07764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A8CB9816-C51C-452E-85E8-4C9EE36BB292}"/>
            </a:ext>
          </a:extLst>
        </cdr:cNvPr>
        <cdr:cNvCxnSpPr/>
      </cdr:nvCxnSpPr>
      <cdr:spPr>
        <a:xfrm xmlns:a="http://schemas.openxmlformats.org/drawingml/2006/main">
          <a:off x="952500" y="464038"/>
          <a:ext cx="2154115" cy="244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0.04791</cdr:x>
      <cdr:y>0.28804</cdr:y>
    </cdr:from>
    <cdr:to>
      <cdr:x>0.05186</cdr:x>
      <cdr:y>0.79425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D9A7281D-84FD-4FE5-8D4C-F298A71307DC}"/>
            </a:ext>
          </a:extLst>
        </cdr:cNvPr>
        <cdr:cNvCxnSpPr/>
      </cdr:nvCxnSpPr>
      <cdr:spPr>
        <a:xfrm xmlns:a="http://schemas.openxmlformats.org/drawingml/2006/main" flipH="1">
          <a:off x="415192" y="1812192"/>
          <a:ext cx="34196" cy="318477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0.85888</cdr:x>
      <cdr:y>0.52537</cdr:y>
    </cdr:from>
    <cdr:to>
      <cdr:x>0.96817</cdr:x>
      <cdr:y>0.71886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5FC0537E-1880-493E-B553-A425467864A1}"/>
            </a:ext>
          </a:extLst>
        </cdr:cNvPr>
        <cdr:cNvSpPr txBox="1"/>
      </cdr:nvSpPr>
      <cdr:spPr>
        <a:xfrm xmlns:a="http://schemas.openxmlformats.org/drawingml/2006/main">
          <a:off x="7442201" y="3305629"/>
          <a:ext cx="947057" cy="1217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Compost</a:t>
          </a:r>
          <a:r>
            <a:rPr lang="en-US" sz="1100" baseline="0"/>
            <a:t> includes mostly yard waste, with some kitchen scraps</a:t>
          </a:r>
          <a:endParaRPr lang="en-US" sz="1100"/>
        </a:p>
      </cdr:txBody>
    </cdr:sp>
  </cdr:relSizeAnchor>
  <cdr:relSizeAnchor xmlns:cdr="http://schemas.openxmlformats.org/drawingml/2006/chartDrawing">
    <cdr:from>
      <cdr:x>0.35915</cdr:x>
      <cdr:y>0.07863</cdr:y>
    </cdr:from>
    <cdr:to>
      <cdr:x>0.35915</cdr:x>
      <cdr:y>0.10632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83CF64B7-21C7-44E5-8C30-FE80CEA4E649}"/>
            </a:ext>
          </a:extLst>
        </cdr:cNvPr>
        <cdr:cNvCxnSpPr/>
      </cdr:nvCxnSpPr>
      <cdr:spPr>
        <a:xfrm xmlns:a="http://schemas.openxmlformats.org/drawingml/2006/main">
          <a:off x="3112147" y="494669"/>
          <a:ext cx="0" cy="17420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0.04791</cdr:x>
      <cdr:y>0.79348</cdr:y>
    </cdr:from>
    <cdr:to>
      <cdr:x>0.24183</cdr:x>
      <cdr:y>0.79348</cdr:y>
    </cdr:to>
    <cdr:cxnSp macro="">
      <cdr:nvCxnSpPr>
        <cdr:cNvPr id="17" name="Straight Connector 16">
          <a:extLst xmlns:a="http://schemas.openxmlformats.org/drawingml/2006/main">
            <a:ext uri="{FF2B5EF4-FFF2-40B4-BE49-F238E27FC236}">
              <a16:creationId xmlns:a16="http://schemas.microsoft.com/office/drawing/2014/main" id="{E1D7DE58-35C3-4CAA-B6F2-0B06CCD045EE}"/>
            </a:ext>
          </a:extLst>
        </cdr:cNvPr>
        <cdr:cNvCxnSpPr/>
      </cdr:nvCxnSpPr>
      <cdr:spPr>
        <a:xfrm xmlns:a="http://schemas.openxmlformats.org/drawingml/2006/main">
          <a:off x="415191" y="4992077"/>
          <a:ext cx="168030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0.36979</cdr:x>
      <cdr:y>0.01996</cdr:y>
    </cdr:from>
    <cdr:to>
      <cdr:x>0.63529</cdr:x>
      <cdr:y>0.1087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9BFBC0C6-F38C-46DD-82DC-1DDED13AAED1}"/>
            </a:ext>
          </a:extLst>
        </cdr:cNvPr>
        <cdr:cNvSpPr txBox="1"/>
      </cdr:nvSpPr>
      <cdr:spPr>
        <a:xfrm xmlns:a="http://schemas.openxmlformats.org/drawingml/2006/main">
          <a:off x="3204308" y="125584"/>
          <a:ext cx="2300653" cy="558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Garbage is 5,102.5 lb per person in a 78.5 year</a:t>
          </a:r>
          <a:r>
            <a:rPr lang="en-US" sz="1100" baseline="0"/>
            <a:t> life if this was average, but it is below average.</a:t>
          </a:r>
          <a:r>
            <a:rPr lang="en-US" sz="1100"/>
            <a:t> 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095F-4EEE-4242-B213-43BE6E1F6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1BC6D-A6E1-427B-B6D0-34A376F90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A6F52-4FB1-4747-86CE-87518186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0156-D0CA-4628-9F5E-16E228A95EE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B35F-F6FE-43A7-9234-22346AD7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4168-C67F-4D58-8A83-AB1FE78C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23DB-4ED2-474B-82ED-42D8AFA4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8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0287-5859-47D1-A917-B627FD46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1C1EF-8472-46A8-BFB4-4F70E8C6E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CFFC0-9398-4AA7-A774-C72F4CEA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0156-D0CA-4628-9F5E-16E228A95EE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514C-DFAF-4EA2-A4E9-E240C739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B3FEF-7AA0-41C1-86F1-475E2BD0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23DB-4ED2-474B-82ED-42D8AFA4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2C4243-DD96-44F1-A4C1-C4EDC079A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B401E-53AE-47BD-9534-25574C2F4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0D42B-EFDE-48E8-8705-25E70157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0156-D0CA-4628-9F5E-16E228A95EE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9CD5-2A3D-4990-B801-B56AE1A4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1174A-B616-463B-A9E9-0F04E360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23DB-4ED2-474B-82ED-42D8AFA4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9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76E4-52DA-470E-92B6-B97CC60C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5903F-CF95-4C16-89E0-11E6E6763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AD6BF-50FB-44E7-9201-2515B5DA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0156-D0CA-4628-9F5E-16E228A95EE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D941-EC4A-480C-A754-B7C99C8D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C1714-3C58-4B10-83F3-BC99D9BD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23DB-4ED2-474B-82ED-42D8AFA4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6855-73F7-4353-8BFC-1FE3ABD5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EE405-6C4C-4B7D-9F82-BFB4DA05B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4725-8835-4BE6-9E8B-C9CD8594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0156-D0CA-4628-9F5E-16E228A95EE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0CD1-2EE2-484E-AF8A-2193B0D7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22A1E-3B0D-4474-AA6C-D1818BDD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23DB-4ED2-474B-82ED-42D8AFA4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EE3D-098A-4AEF-9D9E-ED595561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8FBCB-6838-468A-8C31-AA565BCD5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A946F-3A01-459E-BB60-F2AA15933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96C60-6C04-4EBE-8237-C69944A9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0156-D0CA-4628-9F5E-16E228A95EE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A371E-852A-4E80-A487-5234C482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21195-F1EE-4907-B7CF-B95730AF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23DB-4ED2-474B-82ED-42D8AFA4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8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5EC2-91AE-461A-B85E-4BD73DEA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C176B-62F3-43EB-BFB2-17D7BB689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A6284-3D80-403E-AC66-48139D39B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97E56-5C3A-473E-A2D5-A5FA94CD6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C771A-E7BC-467D-A905-9CD1C6BDD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4C4B5B-CD07-46E7-AF95-F111EB60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0156-D0CA-4628-9F5E-16E228A95EE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7FC48D-8D3C-4CB9-B086-143527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3C6A3-000F-46DE-97BF-50C20297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23DB-4ED2-474B-82ED-42D8AFA4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B95C-B1BA-434E-91A7-19684C0E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3BBC8-A8C7-486A-AA82-F8334526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0156-D0CA-4628-9F5E-16E228A95EE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E1A88-129A-4A58-A16C-84AA4466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1C745-F0C4-4603-8093-D2A8D4C1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23DB-4ED2-474B-82ED-42D8AFA4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C1312-DF62-4506-A266-F60F5DD1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0156-D0CA-4628-9F5E-16E228A95EE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FAB45-8044-4CCC-A93B-303C93A1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EDEBC-1643-4E9B-AD9D-E0BFA072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23DB-4ED2-474B-82ED-42D8AFA4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0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4E07-C5C8-4C55-A3D3-6EFA867B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78A99-9F21-48C5-81FE-C7D598728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0BADC-0C2F-4CFB-8A2E-BB1E9D986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8C63E-E773-4077-8D62-D7859897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0156-D0CA-4628-9F5E-16E228A95EE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FE6AE-540C-4477-A692-A16B950B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E2D4F-4DF1-45DD-AD21-AB0AEF91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23DB-4ED2-474B-82ED-42D8AFA4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6CCB-5CC8-4DB6-928E-C0A40160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24446-4864-4B0B-9799-7C6CBABED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650B3-9DD5-4252-82C5-A91ADB436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64561-5EB6-45B2-AEAF-0A2CCDFD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0156-D0CA-4628-9F5E-16E228A95EE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AC323-9608-418F-B667-5D6DE44D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7EB87-34D4-4E37-8217-6D2F53C6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23DB-4ED2-474B-82ED-42D8AFA4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0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EA6A8-E6E4-4EEA-A204-FC0B55D8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F3BAE-0B42-49FE-9433-48A4D23CA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C77DA-DFC0-44EE-88C7-BEBF5D406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0156-D0CA-4628-9F5E-16E228A95EE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C1DDA-0226-4357-A031-8A7375023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2F613-FE7F-4DD5-9E80-E528B1CEF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223DB-4ED2-474B-82ED-42D8AFA4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1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215B288-A6F3-414A-AB2E-FE3E05560528}"/>
              </a:ext>
            </a:extLst>
          </p:cNvPr>
          <p:cNvGraphicFramePr>
            <a:graphicFrameLocks noGrp="1"/>
          </p:cNvGraphicFramePr>
          <p:nvPr/>
        </p:nvGraphicFramePr>
        <p:xfrm>
          <a:off x="1763346" y="283307"/>
          <a:ext cx="8665308" cy="629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009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D31F23A-98FD-4B89-A253-6609958EC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44" y="0"/>
            <a:ext cx="398075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8E132-A78D-48B8-8BFF-FBB38D04BD90}"/>
              </a:ext>
            </a:extLst>
          </p:cNvPr>
          <p:cNvSpPr txBox="1"/>
          <p:nvPr/>
        </p:nvSpPr>
        <p:spPr>
          <a:xfrm>
            <a:off x="195072" y="281883"/>
            <a:ext cx="17495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Cardboard</a:t>
            </a:r>
            <a:r>
              <a:rPr lang="en-US" dirty="0"/>
              <a:t>: 3.50 </a:t>
            </a:r>
            <a:r>
              <a:rPr lang="en-US" dirty="0" err="1"/>
              <a:t>lb</a:t>
            </a:r>
            <a:r>
              <a:rPr lang="en-US" dirty="0"/>
              <a:t>, 8%; </a:t>
            </a:r>
          </a:p>
          <a:p>
            <a:r>
              <a:rPr lang="en-US" dirty="0"/>
              <a:t>Shipping boxes, cereal boxes, seltzer water boxes, egg carton, tissue box, razor box, swimwear boxes, toilet paper roll. 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1.)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Minimize ordering stuff that is shipped.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2.) Switch to tap water only.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3.) Get bulk cereal in bins and bring home in Tupperware.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FF33F-6F6F-411B-B807-29AABAFF51A3}"/>
              </a:ext>
            </a:extLst>
          </p:cNvPr>
          <p:cNvSpPr txBox="1"/>
          <p:nvPr/>
        </p:nvSpPr>
        <p:spPr>
          <a:xfrm>
            <a:off x="6765184" y="103128"/>
            <a:ext cx="469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Newspaper</a:t>
            </a:r>
            <a:r>
              <a:rPr lang="en-US" dirty="0"/>
              <a:t>: 2.27 </a:t>
            </a:r>
            <a:r>
              <a:rPr lang="en-US" dirty="0" err="1"/>
              <a:t>lb</a:t>
            </a:r>
            <a:r>
              <a:rPr lang="en-US" dirty="0"/>
              <a:t>, 5%; </a:t>
            </a:r>
            <a:r>
              <a:rPr lang="en-US" b="1" i="1" dirty="0">
                <a:solidFill>
                  <a:srgbClr val="FF0000"/>
                </a:solidFill>
              </a:rPr>
              <a:t>4.)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Switch to e-edition only and read on computer, phone or tablet.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996E185-6A8F-41FE-A38A-C3EF57C5F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01" y="996966"/>
            <a:ext cx="4697706" cy="47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1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C8E132-A78D-48B8-8BFF-FBB38D04BD90}"/>
              </a:ext>
            </a:extLst>
          </p:cNvPr>
          <p:cNvSpPr txBox="1"/>
          <p:nvPr/>
        </p:nvSpPr>
        <p:spPr>
          <a:xfrm>
            <a:off x="350635" y="281883"/>
            <a:ext cx="27801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Glass</a:t>
            </a:r>
            <a:r>
              <a:rPr lang="en-US" dirty="0"/>
              <a:t>: 1.93 </a:t>
            </a:r>
            <a:r>
              <a:rPr lang="en-US" dirty="0" err="1"/>
              <a:t>lb</a:t>
            </a:r>
            <a:r>
              <a:rPr lang="en-US" dirty="0"/>
              <a:t>, 5%; wine bottle, pasta sauce jar. 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5.) Switch to growler or aluminum can wine.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6.) Switch to canned tomatoes and make pasta sauce from scratch.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FF33F-6F6F-411B-B807-29AABAFF51A3}"/>
              </a:ext>
            </a:extLst>
          </p:cNvPr>
          <p:cNvSpPr txBox="1"/>
          <p:nvPr/>
        </p:nvSpPr>
        <p:spPr>
          <a:xfrm>
            <a:off x="6607413" y="103128"/>
            <a:ext cx="16153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Plastic</a:t>
            </a:r>
            <a:r>
              <a:rPr lang="en-US" dirty="0"/>
              <a:t>:</a:t>
            </a:r>
          </a:p>
          <a:p>
            <a:r>
              <a:rPr lang="en-US" dirty="0"/>
              <a:t>0.38 </a:t>
            </a:r>
            <a:r>
              <a:rPr lang="en-US" dirty="0" err="1"/>
              <a:t>lb</a:t>
            </a:r>
            <a:r>
              <a:rPr lang="en-US" dirty="0"/>
              <a:t>, 1%; all food packaging - ground turkey, mushrooms, blueberries, blackberries, raspberries, hummus, vanilla extract.</a:t>
            </a:r>
          </a:p>
          <a:p>
            <a:r>
              <a:rPr lang="en-US" b="1" dirty="0">
                <a:solidFill>
                  <a:srgbClr val="00B050"/>
                </a:solidFill>
              </a:rPr>
              <a:t>7.) See if markets exist that let you fill reusable containers for fruit and veggies like bulk foods.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DED4D-8D29-41A9-A7FF-11F8F964B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3" y="281883"/>
            <a:ext cx="2099707" cy="1870051"/>
          </a:xfrm>
          <a:prstGeom prst="rect">
            <a:avLst/>
          </a:prstGeom>
        </p:spPr>
      </p:pic>
      <p:pic>
        <p:nvPicPr>
          <p:cNvPr id="8" name="Picture 7" descr="A picture containing ground, bag, items&#10;&#10;Description automatically generated">
            <a:extLst>
              <a:ext uri="{FF2B5EF4-FFF2-40B4-BE49-F238E27FC236}">
                <a16:creationId xmlns:a16="http://schemas.microsoft.com/office/drawing/2014/main" id="{5FE24EC4-C589-4917-BBBC-957AE0852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04" y="267664"/>
            <a:ext cx="3539965" cy="2964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202EE0-331B-4056-8700-5025B368D2EA}"/>
              </a:ext>
            </a:extLst>
          </p:cNvPr>
          <p:cNvSpPr txBox="1"/>
          <p:nvPr/>
        </p:nvSpPr>
        <p:spPr>
          <a:xfrm>
            <a:off x="225318" y="2421134"/>
            <a:ext cx="13929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Other Paper</a:t>
            </a:r>
            <a:r>
              <a:rPr lang="en-US" dirty="0"/>
              <a:t>:</a:t>
            </a:r>
          </a:p>
          <a:p>
            <a:r>
              <a:rPr lang="en-US" dirty="0"/>
              <a:t>.38 </a:t>
            </a:r>
            <a:r>
              <a:rPr lang="en-US" dirty="0" err="1"/>
              <a:t>lb</a:t>
            </a:r>
            <a:r>
              <a:rPr lang="en-US" dirty="0"/>
              <a:t>, 1%; receipts, printer paper jam, insurance bill, notes.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8.) Continue to reduce printing.  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9.) Complete paperless billing.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10.) Ask for no receipts.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B1686-8858-419A-B4CC-1093AA2F3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30" y="2583063"/>
            <a:ext cx="4737298" cy="399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4202EE0-331B-4056-8700-5025B368D2EA}"/>
              </a:ext>
            </a:extLst>
          </p:cNvPr>
          <p:cNvSpPr txBox="1"/>
          <p:nvPr/>
        </p:nvSpPr>
        <p:spPr>
          <a:xfrm>
            <a:off x="6180794" y="1429655"/>
            <a:ext cx="231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Tin</a:t>
            </a:r>
            <a:r>
              <a:rPr lang="en-US" dirty="0"/>
              <a:t>:</a:t>
            </a:r>
          </a:p>
          <a:p>
            <a:r>
              <a:rPr lang="en-US" dirty="0"/>
              <a:t>.13 </a:t>
            </a:r>
            <a:r>
              <a:rPr lang="en-US" dirty="0" err="1"/>
              <a:t>lb</a:t>
            </a:r>
            <a:r>
              <a:rPr lang="en-US" dirty="0"/>
              <a:t>, 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3E258-C088-495D-B760-6201FE0DDB16}"/>
              </a:ext>
            </a:extLst>
          </p:cNvPr>
          <p:cNvSpPr txBox="1"/>
          <p:nvPr/>
        </p:nvSpPr>
        <p:spPr>
          <a:xfrm>
            <a:off x="964082" y="783324"/>
            <a:ext cx="231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Milk Cartons</a:t>
            </a:r>
            <a:r>
              <a:rPr lang="en-US" dirty="0"/>
              <a:t>:</a:t>
            </a:r>
          </a:p>
          <a:p>
            <a:r>
              <a:rPr lang="en-US" dirty="0"/>
              <a:t>.35 </a:t>
            </a:r>
            <a:r>
              <a:rPr lang="en-US" dirty="0" err="1"/>
              <a:t>lb</a:t>
            </a:r>
            <a:r>
              <a:rPr lang="en-US" dirty="0"/>
              <a:t>, 1%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9194581E-11FA-4A80-9657-7252211D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57" y="756271"/>
            <a:ext cx="2716350" cy="3925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CA2DB9-5C50-4035-A328-886E6767D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17" y="1429655"/>
            <a:ext cx="2791037" cy="23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8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334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Mark Jones</dc:creator>
  <cp:lastModifiedBy>Trevor Mark Jones</cp:lastModifiedBy>
  <cp:revision>7</cp:revision>
  <dcterms:created xsi:type="dcterms:W3CDTF">2021-03-17T03:20:13Z</dcterms:created>
  <dcterms:modified xsi:type="dcterms:W3CDTF">2021-03-18T05:38:48Z</dcterms:modified>
</cp:coreProperties>
</file>