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87" r:id="rId11"/>
    <p:sldId id="28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0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62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5803E-B304-40E2-B784-93B6CEB05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BC4425-974C-4CDE-B4C3-BBA8AE748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A1FF6-0C4F-4A6A-B6F5-E65513A09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B05-42E8-499C-9526-FF16698321A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5AFA7-5E91-454E-A1CE-C24E55BEB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983B9-7C33-43AD-96BE-84F5CF3D2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8B22-138B-4E79-9EA3-E8C54201C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9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A5B50-513C-4475-95F6-C14188409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FA99E1-500E-446F-AA48-5CE17CBA8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5D569-AD76-4009-8A66-826ABA39D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B05-42E8-499C-9526-FF16698321A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DA571-2CD6-4015-8F7A-F0F8A24DA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CE8A2-40A7-4D0B-891A-107B92E61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8B22-138B-4E79-9EA3-E8C54201C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9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39A91A-3702-4310-9D7D-C44BB9B7AB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3CB01-60C7-455A-85AA-75D114521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A34B3-527A-467F-933F-38E15864E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B05-42E8-499C-9526-FF16698321A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7BD96-2250-4B40-BD34-CC05D7ADC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8520E-2385-4238-9085-10D5E23A7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8B22-138B-4E79-9EA3-E8C54201C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1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E76C4-DC41-4AA6-8355-782A4423B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FB01F-DEAD-4360-A871-D8707D9FF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A6092-CFCB-40D4-B35F-D585FC48B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B05-42E8-499C-9526-FF16698321A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4273A-BD01-468E-BE28-841074870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9F914-706F-4A95-941D-84F79F3A9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8B22-138B-4E79-9EA3-E8C54201C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2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FD941-8D15-467B-BC12-8DFFDECC4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D5C1FB-C9F6-4844-B7DF-AC48B559D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61100-C299-4756-9302-FB02DAF79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B05-42E8-499C-9526-FF16698321A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521F2-B285-4445-999C-741C78AC0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38072-1F28-4A57-AD15-11771C1B5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8B22-138B-4E79-9EA3-E8C54201C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94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C113F-9E38-4B2F-8784-1829A1362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92ADC-A885-435F-A88F-E8E1B2ED84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1F85C1-EF60-44B3-BA2F-01970B16B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6F531C-F16B-4E00-82E0-C5BC39D78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B05-42E8-499C-9526-FF16698321A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A535B-DDC1-4865-889F-EF1C7498A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324F14-8F18-4159-8941-052BD293A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8B22-138B-4E79-9EA3-E8C54201C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1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7D40-498D-4131-AE36-23EAC2361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BD160-A5DA-467A-BAD5-C4EEBB4A2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069F6C-B5BA-42B4-B30C-C470819972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F5FFFE-402C-4A48-8979-D055C07273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A56927-1A11-4981-84F6-B769E3EC1F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2019FC-F8B9-4F7B-9CD1-62F70BF42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B05-42E8-499C-9526-FF16698321A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223A44-DE35-48AA-AC8D-DB065008A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CF5665-2F82-4A5F-858F-C69846FBD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8B22-138B-4E79-9EA3-E8C54201C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4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86269-EAFD-4796-94AE-7913B900A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94E160-E88C-412B-8DE7-037DBA5A7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B05-42E8-499C-9526-FF16698321A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BE676-F363-41AC-B20E-B5EF97DB8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9202E-BBC9-47FA-BC84-AF0AFD229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8B22-138B-4E79-9EA3-E8C54201C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8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8F9F56-6D65-4EEE-AE2D-77EB256AF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B05-42E8-499C-9526-FF16698321A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4163CF-2FFE-4049-A5A0-6EFCD21C1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43A51-B4C4-4100-AE65-4775E4716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8B22-138B-4E79-9EA3-E8C54201C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1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56D69-1DE2-4197-9CB8-5C1D198D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C8BFF-3752-49CE-874E-CDE1094D6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45D70A-F982-49B0-9A7F-024152035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C8128-5B59-403E-A8E0-7952C33B6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B05-42E8-499C-9526-FF16698321A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EEEC24-F2E1-4382-82AE-E2809239A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31C817-5576-46F5-9C4B-B0D12695E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8B22-138B-4E79-9EA3-E8C54201C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3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A85A7-F8E2-40CD-BF00-DD3DE51E9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7AF4BC-32C0-43B6-BFC2-D32C8C7682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AEC5A7-D29D-4E02-950D-0184EA543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8A149-47D9-4D23-8F79-970AC0BDB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FB05-42E8-499C-9526-FF16698321A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D5C50-DB4C-4FB5-9F8E-037C7B615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6FDCB-E04C-4094-BC67-37BC37BD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8B22-138B-4E79-9EA3-E8C54201C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8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E1B036-AF31-4102-B8E2-3CC25ED2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2A46E2-9FD1-46E7-9C53-790DB0965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F7311-D5C1-4A6F-A25C-64D80C4E27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0FB05-42E8-499C-9526-FF16698321A4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6219E-C296-487F-8BC7-23AB3011B7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720D2-277B-445C-8AFD-7A4642EE07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28B22-138B-4E79-9EA3-E8C54201C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81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F16AF00-E4FD-4084-906B-B4B4A84F9264}"/>
              </a:ext>
            </a:extLst>
          </p:cNvPr>
          <p:cNvSpPr txBox="1"/>
          <p:nvPr/>
        </p:nvSpPr>
        <p:spPr>
          <a:xfrm>
            <a:off x="581025" y="121513"/>
            <a:ext cx="6798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Summer Solar Panel Shade Analysis</a:t>
            </a:r>
          </a:p>
          <a:p>
            <a:r>
              <a:rPr lang="en-US" dirty="0"/>
              <a:t>Chris Jones  Santa Rosa, CA  7/15-7/27/2023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E1170DA-7D07-4EF3-A106-E65BDC894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494751"/>
              </p:ext>
            </p:extLst>
          </p:nvPr>
        </p:nvGraphicFramePr>
        <p:xfrm>
          <a:off x="2980326" y="1143924"/>
          <a:ext cx="529107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19">
                  <a:extLst>
                    <a:ext uri="{9D8B030D-6E8A-4147-A177-3AD203B41FA5}">
                      <a16:colId xmlns:a16="http://schemas.microsoft.com/office/drawing/2014/main" val="901864312"/>
                    </a:ext>
                  </a:extLst>
                </a:gridCol>
                <a:gridCol w="1212851">
                  <a:extLst>
                    <a:ext uri="{9D8B030D-6E8A-4147-A177-3AD203B41FA5}">
                      <a16:colId xmlns:a16="http://schemas.microsoft.com/office/drawing/2014/main" val="393480989"/>
                    </a:ext>
                  </a:extLst>
                </a:gridCol>
              </a:tblGrid>
              <a:tr h="225460">
                <a:tc>
                  <a:txBody>
                    <a:bodyPr/>
                    <a:lstStyle/>
                    <a:p>
                      <a:r>
                        <a:rPr lang="en-US" sz="14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28719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r>
                        <a:rPr lang="en-US" sz="1400" dirty="0"/>
                        <a:t>House SW Roof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305100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r>
                        <a:rPr lang="en-US" sz="1400" dirty="0"/>
                        <a:t>House SE Roof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002638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r>
                        <a:rPr lang="en-US" sz="1400" dirty="0"/>
                        <a:t>Garage SE Roof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63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661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0655E71-E33F-4AC5-98AF-DE63BFB924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785416"/>
              </p:ext>
            </p:extLst>
          </p:nvPr>
        </p:nvGraphicFramePr>
        <p:xfrm>
          <a:off x="819150" y="1135380"/>
          <a:ext cx="10128249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157">
                  <a:extLst>
                    <a:ext uri="{9D8B030D-6E8A-4147-A177-3AD203B41FA5}">
                      <a16:colId xmlns:a16="http://schemas.microsoft.com/office/drawing/2014/main" val="2470027273"/>
                    </a:ext>
                  </a:extLst>
                </a:gridCol>
                <a:gridCol w="4528046">
                  <a:extLst>
                    <a:ext uri="{9D8B030D-6E8A-4147-A177-3AD203B41FA5}">
                      <a16:colId xmlns:a16="http://schemas.microsoft.com/office/drawing/2014/main" val="951402105"/>
                    </a:ext>
                  </a:extLst>
                </a:gridCol>
                <a:gridCol w="4528046">
                  <a:extLst>
                    <a:ext uri="{9D8B030D-6E8A-4147-A177-3AD203B41FA5}">
                      <a16:colId xmlns:a16="http://schemas.microsoft.com/office/drawing/2014/main" val="193686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Observations with both trees 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Projection if valley oak removed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399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Partial shade on far surface from neighbor’s house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Partial shade on far surface from neighbor’s house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149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9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 shade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 shade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51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10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shade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shade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543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11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shade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shade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297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shade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shade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472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Telephone pole shade; remove telephone pole? </a:t>
                      </a:r>
                      <a:r>
                        <a:rPr lang="en-US" sz="1400" dirty="0">
                          <a:sym typeface="Wingdings" panose="05000000000000000000" pitchFamily="2" charset="2"/>
                        </a:rPr>
                        <a:t></a:t>
                      </a:r>
                      <a:endParaRPr lang="en-US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Telephone pole shade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187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Valley oak starting to shade</a:t>
                      </a:r>
                      <a:endParaRPr lang="en-US" sz="14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shade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838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Valley oak shading most of near surface over family room and part of far surface</a:t>
                      </a:r>
                      <a:endParaRPr lang="en-US" sz="14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shade</a:t>
                      </a:r>
                      <a:endParaRPr lang="en-US" sz="14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199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Almost complete shade from valley oak, and partial shade from magnolia; but SE panel angle sub-optimized by this point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Partial shade from magnolia; but SE panel angle sub-optimized by this point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366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5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Sunset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Sunset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5616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3DD96E-DED8-4007-BE76-F7DC32A30688}"/>
              </a:ext>
            </a:extLst>
          </p:cNvPr>
          <p:cNvSpPr txBox="1"/>
          <p:nvPr/>
        </p:nvSpPr>
        <p:spPr>
          <a:xfrm>
            <a:off x="605860" y="319760"/>
            <a:ext cx="4392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House SE Roof</a:t>
            </a:r>
          </a:p>
        </p:txBody>
      </p:sp>
    </p:spTree>
    <p:extLst>
      <p:ext uri="{BB962C8B-B14F-4D97-AF65-F5344CB8AC3E}">
        <p14:creationId xmlns:p14="http://schemas.microsoft.com/office/powerpoint/2010/main" val="3536326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0655E71-E33F-4AC5-98AF-DE63BFB924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884515"/>
              </p:ext>
            </p:extLst>
          </p:nvPr>
        </p:nvGraphicFramePr>
        <p:xfrm>
          <a:off x="4051300" y="1518675"/>
          <a:ext cx="2921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346">
                  <a:extLst>
                    <a:ext uri="{9D8B030D-6E8A-4147-A177-3AD203B41FA5}">
                      <a16:colId xmlns:a16="http://schemas.microsoft.com/office/drawing/2014/main" val="2470027273"/>
                    </a:ext>
                  </a:extLst>
                </a:gridCol>
                <a:gridCol w="2197654">
                  <a:extLst>
                    <a:ext uri="{9D8B030D-6E8A-4147-A177-3AD203B41FA5}">
                      <a16:colId xmlns:a16="http://schemas.microsoft.com/office/drawing/2014/main" val="951402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Observations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399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 shade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149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9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 shade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51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10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shade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543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11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shade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297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shade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472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Telephone pole shade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187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Telephone pole shade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838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shade</a:t>
                      </a:r>
                      <a:endParaRPr lang="en-US" sz="14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199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shade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366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5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Sunset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5616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3DD96E-DED8-4007-BE76-F7DC32A30688}"/>
              </a:ext>
            </a:extLst>
          </p:cNvPr>
          <p:cNvSpPr txBox="1"/>
          <p:nvPr/>
        </p:nvSpPr>
        <p:spPr>
          <a:xfrm>
            <a:off x="605860" y="319760"/>
            <a:ext cx="4392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Garage SE Roof</a:t>
            </a:r>
          </a:p>
        </p:txBody>
      </p:sp>
    </p:spTree>
    <p:extLst>
      <p:ext uri="{BB962C8B-B14F-4D97-AF65-F5344CB8AC3E}">
        <p14:creationId xmlns:p14="http://schemas.microsoft.com/office/powerpoint/2010/main" val="3533267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0655E71-E33F-4AC5-98AF-DE63BFB924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439295"/>
              </p:ext>
            </p:extLst>
          </p:nvPr>
        </p:nvGraphicFramePr>
        <p:xfrm>
          <a:off x="605860" y="1294130"/>
          <a:ext cx="1075429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106">
                  <a:extLst>
                    <a:ext uri="{9D8B030D-6E8A-4147-A177-3AD203B41FA5}">
                      <a16:colId xmlns:a16="http://schemas.microsoft.com/office/drawing/2014/main" val="2470027273"/>
                    </a:ext>
                  </a:extLst>
                </a:gridCol>
                <a:gridCol w="784626">
                  <a:extLst>
                    <a:ext uri="{9D8B030D-6E8A-4147-A177-3AD203B41FA5}">
                      <a16:colId xmlns:a16="http://schemas.microsoft.com/office/drawing/2014/main" val="1388261920"/>
                    </a:ext>
                  </a:extLst>
                </a:gridCol>
                <a:gridCol w="683087">
                  <a:extLst>
                    <a:ext uri="{9D8B030D-6E8A-4147-A177-3AD203B41FA5}">
                      <a16:colId xmlns:a16="http://schemas.microsoft.com/office/drawing/2014/main" val="3031398754"/>
                    </a:ext>
                  </a:extLst>
                </a:gridCol>
                <a:gridCol w="632317">
                  <a:extLst>
                    <a:ext uri="{9D8B030D-6E8A-4147-A177-3AD203B41FA5}">
                      <a16:colId xmlns:a16="http://schemas.microsoft.com/office/drawing/2014/main" val="842651791"/>
                    </a:ext>
                  </a:extLst>
                </a:gridCol>
                <a:gridCol w="3958077">
                  <a:extLst>
                    <a:ext uri="{9D8B030D-6E8A-4147-A177-3AD203B41FA5}">
                      <a16:colId xmlns:a16="http://schemas.microsoft.com/office/drawing/2014/main" val="951402105"/>
                    </a:ext>
                  </a:extLst>
                </a:gridCol>
                <a:gridCol w="3958077">
                  <a:extLst>
                    <a:ext uri="{9D8B030D-6E8A-4147-A177-3AD203B41FA5}">
                      <a16:colId xmlns:a16="http://schemas.microsoft.com/office/drawing/2014/main" val="19463689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Voltage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kWh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Observations with both trees 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Projection if valley oak removed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399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882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9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51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10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543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11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297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472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187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838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199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366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5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5616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3DD96E-DED8-4007-BE76-F7DC32A30688}"/>
              </a:ext>
            </a:extLst>
          </p:cNvPr>
          <p:cNvSpPr txBox="1"/>
          <p:nvPr/>
        </p:nvSpPr>
        <p:spPr>
          <a:xfrm>
            <a:off x="605860" y="319760"/>
            <a:ext cx="4392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House SW Roof</a:t>
            </a:r>
          </a:p>
        </p:txBody>
      </p:sp>
    </p:spTree>
    <p:extLst>
      <p:ext uri="{BB962C8B-B14F-4D97-AF65-F5344CB8AC3E}">
        <p14:creationId xmlns:p14="http://schemas.microsoft.com/office/powerpoint/2010/main" val="1188654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1341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8570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75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80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9215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4547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9548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242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Jones</dc:creator>
  <cp:lastModifiedBy>Chris Jones</cp:lastModifiedBy>
  <cp:revision>23</cp:revision>
  <dcterms:created xsi:type="dcterms:W3CDTF">2022-01-12T17:28:10Z</dcterms:created>
  <dcterms:modified xsi:type="dcterms:W3CDTF">2023-09-23T21:16:20Z</dcterms:modified>
</cp:coreProperties>
</file>