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3.xml" ContentType="application/vnd.openxmlformats-officedocument.drawingml.chartshape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drawings/drawing4.xml" ContentType="application/vnd.openxmlformats-officedocument.drawingml.chartshapes+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drawings/drawing5.xml" ContentType="application/vnd.openxmlformats-officedocument.drawingml.chartshapes+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drawings/drawing6.xml" ContentType="application/vnd.openxmlformats-officedocument.drawingml.chartshapes+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drawings/drawing7.xml" ContentType="application/vnd.openxmlformats-officedocument.drawingml.chartshapes+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drawings/drawing8.xml" ContentType="application/vnd.openxmlformats-officedocument.drawingml.chartshapes+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drawings/drawing9.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63" r:id="rId2"/>
    <p:sldId id="262" r:id="rId3"/>
    <p:sldId id="295" r:id="rId4"/>
    <p:sldId id="264" r:id="rId5"/>
    <p:sldId id="267" r:id="rId6"/>
    <p:sldId id="266" r:id="rId7"/>
    <p:sldId id="259" r:id="rId8"/>
    <p:sldId id="271" r:id="rId9"/>
    <p:sldId id="272" r:id="rId10"/>
    <p:sldId id="273" r:id="rId11"/>
    <p:sldId id="256" r:id="rId12"/>
    <p:sldId id="260" r:id="rId13"/>
    <p:sldId id="258" r:id="rId14"/>
    <p:sldId id="265" r:id="rId15"/>
    <p:sldId id="261" r:id="rId16"/>
    <p:sldId id="275" r:id="rId17"/>
    <p:sldId id="277" r:id="rId18"/>
    <p:sldId id="274" r:id="rId19"/>
    <p:sldId id="278" r:id="rId20"/>
    <p:sldId id="282" r:id="rId21"/>
    <p:sldId id="289" r:id="rId22"/>
    <p:sldId id="290" r:id="rId23"/>
    <p:sldId id="281" r:id="rId24"/>
    <p:sldId id="292" r:id="rId25"/>
    <p:sldId id="293" r:id="rId26"/>
    <p:sldId id="291" r:id="rId27"/>
    <p:sldId id="280" r:id="rId28"/>
    <p:sldId id="287" r:id="rId29"/>
    <p:sldId id="279" r:id="rId30"/>
    <p:sldId id="283" r:id="rId31"/>
    <p:sldId id="288" r:id="rId32"/>
    <p:sldId id="284" r:id="rId33"/>
    <p:sldId id="285" r:id="rId34"/>
    <p:sldId id="286" r:id="rId35"/>
    <p:sldId id="294"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90" autoAdjust="0"/>
    <p:restoredTop sz="94660"/>
  </p:normalViewPr>
  <p:slideViewPr>
    <p:cSldViewPr snapToGrid="0">
      <p:cViewPr varScale="1">
        <p:scale>
          <a:sx n="157" d="100"/>
          <a:sy n="157" d="100"/>
        </p:scale>
        <p:origin x="156" y="7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192.168.2.2\var\www\thjmedia\blog\posts\Solar%20upgrade\source\circuit%20breaker%20list.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10.xml.rels><?xml version="1.0" encoding="UTF-8" standalone="yes"?>
<Relationships xmlns="http://schemas.openxmlformats.org/package/2006/relationships"><Relationship Id="rId3" Type="http://schemas.openxmlformats.org/officeDocument/2006/relationships/oleObject" Target="file:///\\192.168.2.2\var\www\thjmedia\blog\posts\Solar\solar%20payback%20v1%20b2.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192.168.2.2\var\www\thjmedia\blog\posts\Solar\solar%20payback%20v1%20b2.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192.168.2.2\var\www\thjmedia\blog\posts\Solar\solar%20payback%20v1%20b2.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192.168.2.2\var\www\thjmedia\blog\posts\Solar\solar%20payback%20v1%20b2.xlsx" TargetMode="External"/><Relationship Id="rId2" Type="http://schemas.microsoft.com/office/2011/relationships/chartColorStyle" Target="colors13.xml"/><Relationship Id="rId1" Type="http://schemas.microsoft.com/office/2011/relationships/chartStyle" Target="style13.xml"/><Relationship Id="rId4" Type="http://schemas.openxmlformats.org/officeDocument/2006/relationships/chartUserShapes" Target="../drawings/drawing4.xml"/></Relationships>
</file>

<file path=ppt/charts/_rels/chart14.xml.rels><?xml version="1.0" encoding="UTF-8" standalone="yes"?>
<Relationships xmlns="http://schemas.openxmlformats.org/package/2006/relationships"><Relationship Id="rId3" Type="http://schemas.openxmlformats.org/officeDocument/2006/relationships/oleObject" Target="file:///\\192.168.2.2\var\www\thjmedia\blog\posts\Solar\solar%20payback%20v1%20b2.xlsx" TargetMode="Externa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chartUserShapes" Target="../drawings/drawing5.xml"/></Relationships>
</file>

<file path=ppt/charts/_rels/chart15.xml.rels><?xml version="1.0" encoding="UTF-8" standalone="yes"?>
<Relationships xmlns="http://schemas.openxmlformats.org/package/2006/relationships"><Relationship Id="rId3" Type="http://schemas.openxmlformats.org/officeDocument/2006/relationships/oleObject" Target="file:///\\192.168.2.2\var\www\thjmedia\blog\posts\Solar\solar%20payback%20v1%20b2.xlsx" TargetMode="External"/><Relationship Id="rId2" Type="http://schemas.microsoft.com/office/2011/relationships/chartColorStyle" Target="colors15.xml"/><Relationship Id="rId1" Type="http://schemas.microsoft.com/office/2011/relationships/chartStyle" Target="style15.xml"/><Relationship Id="rId4" Type="http://schemas.openxmlformats.org/officeDocument/2006/relationships/chartUserShapes" Target="../drawings/drawing6.xml"/></Relationships>
</file>

<file path=ppt/charts/_rels/chart16.xml.rels><?xml version="1.0" encoding="UTF-8" standalone="yes"?>
<Relationships xmlns="http://schemas.openxmlformats.org/package/2006/relationships"><Relationship Id="rId3" Type="http://schemas.openxmlformats.org/officeDocument/2006/relationships/oleObject" Target="file:///\\192.168.2.2\var\www\thjmedia\blog\posts\Solar\solar%20payback%20v1%20b2.xlsx" TargetMode="External"/><Relationship Id="rId2" Type="http://schemas.microsoft.com/office/2011/relationships/chartColorStyle" Target="colors16.xml"/><Relationship Id="rId1" Type="http://schemas.microsoft.com/office/2011/relationships/chartStyle" Target="style16.xml"/><Relationship Id="rId4" Type="http://schemas.openxmlformats.org/officeDocument/2006/relationships/chartUserShapes" Target="../drawings/drawing7.xml"/></Relationships>
</file>

<file path=ppt/charts/_rels/chart17.xml.rels><?xml version="1.0" encoding="UTF-8" standalone="yes"?>
<Relationships xmlns="http://schemas.openxmlformats.org/package/2006/relationships"><Relationship Id="rId3" Type="http://schemas.openxmlformats.org/officeDocument/2006/relationships/oleObject" Target="file:///\\192.168.2.2\var\www\thjmedia\blog\posts\Solar\solar%20payback%20v1%20b2.xlsx" TargetMode="External"/><Relationship Id="rId2" Type="http://schemas.microsoft.com/office/2011/relationships/chartColorStyle" Target="colors17.xml"/><Relationship Id="rId1" Type="http://schemas.microsoft.com/office/2011/relationships/chartStyle" Target="style17.xml"/><Relationship Id="rId4" Type="http://schemas.openxmlformats.org/officeDocument/2006/relationships/chartUserShapes" Target="../drawings/drawing8.xml"/></Relationships>
</file>

<file path=ppt/charts/_rels/chart18.xml.rels><?xml version="1.0" encoding="UTF-8" standalone="yes"?>
<Relationships xmlns="http://schemas.openxmlformats.org/package/2006/relationships"><Relationship Id="rId3" Type="http://schemas.openxmlformats.org/officeDocument/2006/relationships/oleObject" Target="file:///\\192.168.2.2\var\www\thjmedia\blog\posts\Solar\solar%20payback%20v1%20b2.xlsx" TargetMode="External"/><Relationship Id="rId2" Type="http://schemas.microsoft.com/office/2011/relationships/chartColorStyle" Target="colors18.xml"/><Relationship Id="rId1" Type="http://schemas.microsoft.com/office/2011/relationships/chartStyle" Target="style18.xml"/><Relationship Id="rId4" Type="http://schemas.openxmlformats.org/officeDocument/2006/relationships/chartUserShapes" Target="../drawings/drawing9.xml"/></Relationships>
</file>

<file path=ppt/charts/_rels/chart2.xml.rels><?xml version="1.0" encoding="UTF-8" standalone="yes"?>
<Relationships xmlns="http://schemas.openxmlformats.org/package/2006/relationships"><Relationship Id="rId3" Type="http://schemas.openxmlformats.org/officeDocument/2006/relationships/oleObject" Target="file:///C:\Users\chrisjones\Nextcloud\solar\solar%20payback%20v1%20b2.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chrisjones\Nextcloud\solar\solar%20payback%20v1%20b2.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chrisjones\Nextcloud\solar\solar%20payback%20v1%20b2.xlsx" TargetMode="Externa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3.xml"/></Relationships>
</file>

<file path=ppt/charts/_rels/chart5.xml.rels><?xml version="1.0" encoding="UTF-8" standalone="yes"?>
<Relationships xmlns="http://schemas.openxmlformats.org/package/2006/relationships"><Relationship Id="rId3" Type="http://schemas.openxmlformats.org/officeDocument/2006/relationships/oleObject" Target="file:///\\192.168.2.2\var\www\thjmedia\blog\posts\Solar\solar%20payback%20v1%20b2.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192.168.2.2\var\www\thjmedia\blog\posts\Solar\solar%20payback%20v1%20b2.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192.168.2.2\var\www\thjmedia\blog\posts\Solar\solar%20payback%20v1%20b2.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192.168.2.2\var\www\thjmedia\blog\posts\Solar\solar%20payback%20v1%20b2.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192.168.2.2\var\www\thjmedia\blog\posts\Solar\solar%20payback%20v1%20b2.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Home Power Draw:</a:t>
            </a:r>
          </a:p>
          <a:p>
            <a:pPr>
              <a:defRPr/>
            </a:pPr>
            <a:r>
              <a:rPr lang="en-US" baseline="0"/>
              <a:t>54,625 watts if all turned on at once</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4AAF-4382-B2A0-EC3CCC3FFFF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4AAF-4382-B2A0-EC3CCC3FFFF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4AAF-4382-B2A0-EC3CCC3FFFF1}"/>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4AAF-4382-B2A0-EC3CCC3FFFF1}"/>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4AAF-4382-B2A0-EC3CCC3FFFF1}"/>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4AAF-4382-B2A0-EC3CCC3FFFF1}"/>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4AAF-4382-B2A0-EC3CCC3FFFF1}"/>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4AAF-4382-B2A0-EC3CCC3FFFF1}"/>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4AAF-4382-B2A0-EC3CCC3FFFF1}"/>
              </c:ext>
            </c:extLst>
          </c:dPt>
          <c:dPt>
            <c:idx val="9"/>
            <c:bubble3D val="0"/>
            <c:spPr>
              <a:solidFill>
                <a:schemeClr val="accent4">
                  <a:lumMod val="60000"/>
                </a:schemeClr>
              </a:solidFill>
              <a:ln w="19050">
                <a:solidFill>
                  <a:schemeClr val="lt1"/>
                </a:solidFill>
              </a:ln>
              <a:effectLst/>
            </c:spPr>
            <c:extLst>
              <c:ext xmlns:c16="http://schemas.microsoft.com/office/drawing/2014/chart" uri="{C3380CC4-5D6E-409C-BE32-E72D297353CC}">
                <c16:uniqueId val="{00000013-4AAF-4382-B2A0-EC3CCC3FFFF1}"/>
              </c:ext>
            </c:extLst>
          </c:dPt>
          <c:dPt>
            <c:idx val="10"/>
            <c:bubble3D val="0"/>
            <c:spPr>
              <a:solidFill>
                <a:schemeClr val="accent5">
                  <a:lumMod val="60000"/>
                </a:schemeClr>
              </a:solidFill>
              <a:ln w="19050">
                <a:solidFill>
                  <a:schemeClr val="lt1"/>
                </a:solidFill>
              </a:ln>
              <a:effectLst/>
            </c:spPr>
            <c:extLst>
              <c:ext xmlns:c16="http://schemas.microsoft.com/office/drawing/2014/chart" uri="{C3380CC4-5D6E-409C-BE32-E72D297353CC}">
                <c16:uniqueId val="{00000015-4AAF-4382-B2A0-EC3CCC3FFFF1}"/>
              </c:ext>
            </c:extLst>
          </c:dPt>
          <c:dPt>
            <c:idx val="11"/>
            <c:bubble3D val="0"/>
            <c:spPr>
              <a:solidFill>
                <a:schemeClr val="accent6">
                  <a:lumMod val="60000"/>
                </a:schemeClr>
              </a:solidFill>
              <a:ln w="19050">
                <a:solidFill>
                  <a:schemeClr val="lt1"/>
                </a:solidFill>
              </a:ln>
              <a:effectLst/>
            </c:spPr>
            <c:extLst>
              <c:ext xmlns:c16="http://schemas.microsoft.com/office/drawing/2014/chart" uri="{C3380CC4-5D6E-409C-BE32-E72D297353CC}">
                <c16:uniqueId val="{00000017-4AAF-4382-B2A0-EC3CCC3FFFF1}"/>
              </c:ext>
            </c:extLst>
          </c:dPt>
          <c:dPt>
            <c:idx val="12"/>
            <c:bubble3D val="0"/>
            <c:spPr>
              <a:solidFill>
                <a:schemeClr val="accent1">
                  <a:lumMod val="80000"/>
                  <a:lumOff val="20000"/>
                </a:schemeClr>
              </a:solidFill>
              <a:ln w="19050">
                <a:solidFill>
                  <a:schemeClr val="lt1"/>
                </a:solidFill>
              </a:ln>
              <a:effectLst/>
            </c:spPr>
            <c:extLst>
              <c:ext xmlns:c16="http://schemas.microsoft.com/office/drawing/2014/chart" uri="{C3380CC4-5D6E-409C-BE32-E72D297353CC}">
                <c16:uniqueId val="{00000019-4AAF-4382-B2A0-EC3CCC3FFFF1}"/>
              </c:ext>
            </c:extLst>
          </c:dPt>
          <c:dPt>
            <c:idx val="13"/>
            <c:bubble3D val="0"/>
            <c:spPr>
              <a:solidFill>
                <a:schemeClr val="accent2">
                  <a:lumMod val="80000"/>
                  <a:lumOff val="20000"/>
                </a:schemeClr>
              </a:solidFill>
              <a:ln w="19050">
                <a:solidFill>
                  <a:schemeClr val="lt1"/>
                </a:solidFill>
              </a:ln>
              <a:effectLst/>
            </c:spPr>
            <c:extLst>
              <c:ext xmlns:c16="http://schemas.microsoft.com/office/drawing/2014/chart" uri="{C3380CC4-5D6E-409C-BE32-E72D297353CC}">
                <c16:uniqueId val="{0000001B-4AAF-4382-B2A0-EC3CCC3FFFF1}"/>
              </c:ext>
            </c:extLst>
          </c:dPt>
          <c:dPt>
            <c:idx val="14"/>
            <c:bubble3D val="0"/>
            <c:spPr>
              <a:solidFill>
                <a:schemeClr val="accent3">
                  <a:lumMod val="80000"/>
                  <a:lumOff val="20000"/>
                </a:schemeClr>
              </a:solidFill>
              <a:ln w="19050">
                <a:solidFill>
                  <a:schemeClr val="lt1"/>
                </a:solidFill>
              </a:ln>
              <a:effectLst/>
            </c:spPr>
            <c:extLst>
              <c:ext xmlns:c16="http://schemas.microsoft.com/office/drawing/2014/chart" uri="{C3380CC4-5D6E-409C-BE32-E72D297353CC}">
                <c16:uniqueId val="{0000001D-4AAF-4382-B2A0-EC3CCC3FFFF1}"/>
              </c:ext>
            </c:extLst>
          </c:dPt>
          <c:dPt>
            <c:idx val="15"/>
            <c:bubble3D val="0"/>
            <c:spPr>
              <a:solidFill>
                <a:schemeClr val="accent4">
                  <a:lumMod val="80000"/>
                  <a:lumOff val="20000"/>
                </a:schemeClr>
              </a:solidFill>
              <a:ln w="19050">
                <a:solidFill>
                  <a:schemeClr val="lt1"/>
                </a:solidFill>
              </a:ln>
              <a:effectLst/>
            </c:spPr>
            <c:extLst>
              <c:ext xmlns:c16="http://schemas.microsoft.com/office/drawing/2014/chart" uri="{C3380CC4-5D6E-409C-BE32-E72D297353CC}">
                <c16:uniqueId val="{0000001F-4AAF-4382-B2A0-EC3CCC3FFFF1}"/>
              </c:ext>
            </c:extLst>
          </c:dPt>
          <c:dPt>
            <c:idx val="16"/>
            <c:bubble3D val="0"/>
            <c:spPr>
              <a:solidFill>
                <a:schemeClr val="accent5">
                  <a:lumMod val="80000"/>
                  <a:lumOff val="20000"/>
                </a:schemeClr>
              </a:solidFill>
              <a:ln w="19050">
                <a:solidFill>
                  <a:schemeClr val="lt1"/>
                </a:solidFill>
              </a:ln>
              <a:effectLst/>
            </c:spPr>
            <c:extLst>
              <c:ext xmlns:c16="http://schemas.microsoft.com/office/drawing/2014/chart" uri="{C3380CC4-5D6E-409C-BE32-E72D297353CC}">
                <c16:uniqueId val="{00000021-4AAF-4382-B2A0-EC3CCC3FFFF1}"/>
              </c:ext>
            </c:extLst>
          </c:dPt>
          <c:dPt>
            <c:idx val="17"/>
            <c:bubble3D val="0"/>
            <c:spPr>
              <a:solidFill>
                <a:schemeClr val="accent6">
                  <a:lumMod val="80000"/>
                  <a:lumOff val="20000"/>
                </a:schemeClr>
              </a:solidFill>
              <a:ln w="19050">
                <a:solidFill>
                  <a:schemeClr val="lt1"/>
                </a:solidFill>
              </a:ln>
              <a:effectLst/>
            </c:spPr>
            <c:extLst>
              <c:ext xmlns:c16="http://schemas.microsoft.com/office/drawing/2014/chart" uri="{C3380CC4-5D6E-409C-BE32-E72D297353CC}">
                <c16:uniqueId val="{00000023-4AAF-4382-B2A0-EC3CCC3FFFF1}"/>
              </c:ext>
            </c:extLst>
          </c:dPt>
          <c:dPt>
            <c:idx val="18"/>
            <c:bubble3D val="0"/>
            <c:spPr>
              <a:solidFill>
                <a:schemeClr val="accent1">
                  <a:lumMod val="80000"/>
                </a:schemeClr>
              </a:solidFill>
              <a:ln w="19050">
                <a:solidFill>
                  <a:schemeClr val="lt1"/>
                </a:solidFill>
              </a:ln>
              <a:effectLst/>
            </c:spPr>
            <c:extLst>
              <c:ext xmlns:c16="http://schemas.microsoft.com/office/drawing/2014/chart" uri="{C3380CC4-5D6E-409C-BE32-E72D297353CC}">
                <c16:uniqueId val="{00000025-4AAF-4382-B2A0-EC3CCC3FFFF1}"/>
              </c:ext>
            </c:extLst>
          </c:dPt>
          <c:dLbls>
            <c:dLbl>
              <c:idx val="0"/>
              <c:layout>
                <c:manualLayout>
                  <c:x val="2.908534322434795E-3"/>
                  <c:y val="1.0664113636540626E-4"/>
                </c:manualLayout>
              </c:layout>
              <c:tx>
                <c:rich>
                  <a:bodyPr/>
                  <a:lstStyle/>
                  <a:p>
                    <a:fld id="{DA16D1DC-0E2C-4B0C-97EB-E0EA5F45EB89}" type="CATEGORYNAME">
                      <a:rPr lang="en-US" b="1">
                        <a:solidFill>
                          <a:srgbClr val="FF0000"/>
                        </a:solidFill>
                      </a:rPr>
                      <a:pPr/>
                      <a:t>[CATEGORY NAME]</a:t>
                    </a:fld>
                    <a:r>
                      <a:rPr lang="en-US" b="1" baseline="0">
                        <a:solidFill>
                          <a:srgbClr val="FF0000"/>
                        </a:solidFill>
                      </a:rPr>
                      <a:t>, </a:t>
                    </a:r>
                    <a:fld id="{BD132A29-5961-4BDC-8A18-60EB06F27655}" type="VALUE">
                      <a:rPr lang="en-US" b="1" baseline="0">
                        <a:solidFill>
                          <a:srgbClr val="FF0000"/>
                        </a:solidFill>
                      </a:rPr>
                      <a:pPr/>
                      <a:t>[VALUE]</a:t>
                    </a:fld>
                    <a:endParaRPr lang="en-US" b="1" baseline="0">
                      <a:solidFill>
                        <a:srgbClr val="FF0000"/>
                      </a:solidFill>
                    </a:endParaRPr>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4AAF-4382-B2A0-EC3CCC3FFFF1}"/>
                </c:ext>
              </c:extLst>
            </c:dLbl>
            <c:dLbl>
              <c:idx val="1"/>
              <c:layout>
                <c:manualLayout>
                  <c:x val="-1.2381453007796915E-3"/>
                  <c:y val="-5.3953104282158148E-3"/>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AAF-4382-B2A0-EC3CCC3FFFF1}"/>
                </c:ext>
              </c:extLst>
            </c:dLbl>
            <c:dLbl>
              <c:idx val="2"/>
              <c:layout>
                <c:manualLayout>
                  <c:x val="3.0377000020989425E-4"/>
                  <c:y val="-1.3514499300793324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AAF-4382-B2A0-EC3CCC3FFFF1}"/>
                </c:ext>
              </c:extLst>
            </c:dLbl>
            <c:dLbl>
              <c:idx val="3"/>
              <c:layout>
                <c:manualLayout>
                  <c:x val="3.4466823679851794E-2"/>
                  <c:y val="6.1553073195710645E-4"/>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AAF-4382-B2A0-EC3CCC3FFFF1}"/>
                </c:ext>
              </c:extLst>
            </c:dLbl>
            <c:dLbl>
              <c:idx val="4"/>
              <c:layout>
                <c:manualLayout>
                  <c:x val="-1.4849670754376021E-2"/>
                  <c:y val="-8.0753245601529917E-3"/>
                </c:manualLayout>
              </c:layout>
              <c:tx>
                <c:rich>
                  <a:bodyPr/>
                  <a:lstStyle/>
                  <a:p>
                    <a:fld id="{9CB6F8CA-3069-4CC6-B9C1-A1E7D5DD5F9E}" type="CATEGORYNAME">
                      <a:rPr lang="en-US" b="1" i="1">
                        <a:solidFill>
                          <a:srgbClr val="FF0000"/>
                        </a:solidFill>
                      </a:rPr>
                      <a:pPr/>
                      <a:t>[CATEGORY NAME]</a:t>
                    </a:fld>
                    <a:r>
                      <a:rPr lang="en-US" baseline="0"/>
                      <a:t>, </a:t>
                    </a:r>
                    <a:fld id="{DF6FDDA9-2B50-454A-9BA3-8C81218E3D72}" type="VALUE">
                      <a:rPr lang="en-US" baseline="0"/>
                      <a:pPr/>
                      <a:t>[VALUE]</a:t>
                    </a:fld>
                    <a:endParaRPr lang="en-US" baseline="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4AAF-4382-B2A0-EC3CCC3FFFF1}"/>
                </c:ext>
              </c:extLst>
            </c:dLbl>
            <c:dLbl>
              <c:idx val="5"/>
              <c:layout>
                <c:manualLayout>
                  <c:x val="-8.3350266700533398E-3"/>
                  <c:y val="1.2130438240674462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B-4AAF-4382-B2A0-EC3CCC3FFFF1}"/>
                </c:ext>
              </c:extLst>
            </c:dLbl>
            <c:dLbl>
              <c:idx val="6"/>
              <c:layout>
                <c:manualLayout>
                  <c:x val="1.0802633226902419E-3"/>
                  <c:y val="-5.50592478128634E-3"/>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D-4AAF-4382-B2A0-EC3CCC3FFFF1}"/>
                </c:ext>
              </c:extLst>
            </c:dLbl>
            <c:dLbl>
              <c:idx val="7"/>
              <c:layout>
                <c:manualLayout>
                  <c:x val="8.2469979935495576E-3"/>
                  <c:y val="7.6524153740600755E-4"/>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F-4AAF-4382-B2A0-EC3CCC3FFFF1}"/>
                </c:ext>
              </c:extLst>
            </c:dLbl>
            <c:dLbl>
              <c:idx val="8"/>
              <c:layout>
                <c:manualLayout>
                  <c:x val="-1.4720274421712565E-3"/>
                  <c:y val="-6.1327394486859858E-3"/>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1-4AAF-4382-B2A0-EC3CCC3FFFF1}"/>
                </c:ext>
              </c:extLst>
            </c:dLbl>
            <c:dLbl>
              <c:idx val="9"/>
              <c:layout>
                <c:manualLayout>
                  <c:x val="-3.3333971473298342E-3"/>
                  <c:y val="-2.3440389273522754E-3"/>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3-4AAF-4382-B2A0-EC3CCC3FFFF1}"/>
                </c:ext>
              </c:extLst>
            </c:dLbl>
            <c:dLbl>
              <c:idx val="10"/>
              <c:layout>
                <c:manualLayout>
                  <c:x val="2.2602840676210012E-3"/>
                  <c:y val="-1.0076077564182946E-4"/>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5-4AAF-4382-B2A0-EC3CCC3FFFF1}"/>
                </c:ext>
              </c:extLst>
            </c:dLbl>
            <c:dLbl>
              <c:idx val="11"/>
              <c:layout>
                <c:manualLayout>
                  <c:x val="1.9159191395166808E-3"/>
                  <c:y val="5.0822209518523644E-3"/>
                </c:manualLayout>
              </c:layout>
              <c:tx>
                <c:rich>
                  <a:bodyPr/>
                  <a:lstStyle/>
                  <a:p>
                    <a:fld id="{FBBA791C-5C53-4D8E-9AE0-9B6B299031AD}" type="CATEGORYNAME">
                      <a:rPr lang="en-US" b="1">
                        <a:solidFill>
                          <a:srgbClr val="FF0000"/>
                        </a:solidFill>
                      </a:rPr>
                      <a:pPr/>
                      <a:t>[CATEGORY NAME]</a:t>
                    </a:fld>
                    <a:r>
                      <a:rPr lang="en-US" baseline="0"/>
                      <a:t>, </a:t>
                    </a:r>
                    <a:fld id="{ECBFB061-FD5E-4CB0-AB03-F2F7D8AACB49}" type="VALUE">
                      <a:rPr lang="en-US" baseline="0"/>
                      <a:pPr/>
                      <a:t>[VALUE]</a:t>
                    </a:fld>
                    <a:endParaRPr lang="en-US" baseline="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7-4AAF-4382-B2A0-EC3CCC3FFFF1}"/>
                </c:ext>
              </c:extLst>
            </c:dLbl>
            <c:dLbl>
              <c:idx val="12"/>
              <c:layout>
                <c:manualLayout>
                  <c:x val="2.4228944321980517E-3"/>
                  <c:y val="9.3670967753214287E-3"/>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9-4AAF-4382-B2A0-EC3CCC3FFFF1}"/>
                </c:ext>
              </c:extLst>
            </c:dLbl>
            <c:dLbl>
              <c:idx val="13"/>
              <c:layout>
                <c:manualLayout>
                  <c:x val="-2.5172315089526808E-3"/>
                  <c:y val="9.0608412316908211E-3"/>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B-4AAF-4382-B2A0-EC3CCC3FFFF1}"/>
                </c:ext>
              </c:extLst>
            </c:dLbl>
            <c:dLbl>
              <c:idx val="14"/>
              <c:layout>
                <c:manualLayout>
                  <c:x val="-8.1037624809221134E-3"/>
                  <c:y val="1.145255875950453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D-4AAF-4382-B2A0-EC3CCC3FFFF1}"/>
                </c:ext>
              </c:extLst>
            </c:dLbl>
            <c:dLbl>
              <c:idx val="15"/>
              <c:layout>
                <c:manualLayout>
                  <c:x val="-8.8934606876181089E-3"/>
                  <c:y val="7.9044762418328546E-3"/>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F-4AAF-4382-B2A0-EC3CCC3FFFF1}"/>
                </c:ext>
              </c:extLst>
            </c:dLbl>
            <c:dLbl>
              <c:idx val="16"/>
              <c:layout>
                <c:manualLayout>
                  <c:x val="-1.2769065373287661E-2"/>
                  <c:y val="9.8980774557935942E-4"/>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21-4AAF-4382-B2A0-EC3CCC3FFFF1}"/>
                </c:ext>
              </c:extLst>
            </c:dLbl>
            <c:dLbl>
              <c:idx val="17"/>
              <c:layout>
                <c:manualLayout>
                  <c:x val="-1.2227607457195993E-2"/>
                  <c:y val="-1.6694503022902735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23-4AAF-4382-B2A0-EC3CCC3FFFF1}"/>
                </c:ext>
              </c:extLst>
            </c:dLbl>
            <c:dLbl>
              <c:idx val="18"/>
              <c:layout>
                <c:manualLayout>
                  <c:x val="4.9628048973167443E-2"/>
                  <c:y val="-1.8234680746475239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25-4AAF-4382-B2A0-EC3CCC3FFFF1}"/>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data!$T$6:$AL$6</c:f>
              <c:strCache>
                <c:ptCount val="19"/>
                <c:pt idx="0">
                  <c:v>level II EV charging</c:v>
                </c:pt>
                <c:pt idx="1">
                  <c:v>double oven</c:v>
                </c:pt>
                <c:pt idx="2">
                  <c:v>4 burner stove</c:v>
                </c:pt>
                <c:pt idx="3">
                  <c:v>clothes dryer</c:v>
                </c:pt>
                <c:pt idx="4">
                  <c:v>air and water heat pump (est)</c:v>
                </c:pt>
                <c:pt idx="5">
                  <c:v>beauty (hair dryer and curling iron)</c:v>
                </c:pt>
                <c:pt idx="6">
                  <c:v>largest garage tool (chop saw)</c:v>
                </c:pt>
                <c:pt idx="7">
                  <c:v>other 120V cooking max (air fryer)</c:v>
                </c:pt>
                <c:pt idx="8">
                  <c:v>microwave</c:v>
                </c:pt>
                <c:pt idx="9">
                  <c:v>dishwasher</c:v>
                </c:pt>
                <c:pt idx="10">
                  <c:v>coffee grinder</c:v>
                </c:pt>
                <c:pt idx="11">
                  <c:v>level 1 EV charging</c:v>
                </c:pt>
                <c:pt idx="12">
                  <c:v>clothes washer</c:v>
                </c:pt>
                <c:pt idx="13">
                  <c:v>lighting</c:v>
                </c:pt>
                <c:pt idx="14">
                  <c:v>vacuum cleaner</c:v>
                </c:pt>
                <c:pt idx="15">
                  <c:v>fans</c:v>
                </c:pt>
                <c:pt idx="16">
                  <c:v>electronics</c:v>
                </c:pt>
                <c:pt idx="17">
                  <c:v>fridge</c:v>
                </c:pt>
                <c:pt idx="18">
                  <c:v>everything else</c:v>
                </c:pt>
              </c:strCache>
            </c:strRef>
          </c:cat>
          <c:val>
            <c:numRef>
              <c:f>data!$T$1:$AL$1</c:f>
              <c:numCache>
                <c:formatCode>#,##0</c:formatCode>
                <c:ptCount val="19"/>
                <c:pt idx="0">
                  <c:v>9600</c:v>
                </c:pt>
                <c:pt idx="1">
                  <c:v>8000</c:v>
                </c:pt>
                <c:pt idx="2">
                  <c:v>7400</c:v>
                </c:pt>
                <c:pt idx="3">
                  <c:v>6300</c:v>
                </c:pt>
                <c:pt idx="4">
                  <c:v>4243</c:v>
                </c:pt>
                <c:pt idx="5">
                  <c:v>1955</c:v>
                </c:pt>
                <c:pt idx="6">
                  <c:v>1800</c:v>
                </c:pt>
                <c:pt idx="7">
                  <c:v>1508</c:v>
                </c:pt>
                <c:pt idx="8">
                  <c:v>1447.1</c:v>
                </c:pt>
                <c:pt idx="9">
                  <c:v>1400</c:v>
                </c:pt>
                <c:pt idx="10">
                  <c:v>1257</c:v>
                </c:pt>
                <c:pt idx="11">
                  <c:v>981</c:v>
                </c:pt>
                <c:pt idx="12">
                  <c:v>909</c:v>
                </c:pt>
                <c:pt idx="13">
                  <c:v>814.5</c:v>
                </c:pt>
                <c:pt idx="14">
                  <c:v>800</c:v>
                </c:pt>
                <c:pt idx="15">
                  <c:v>774</c:v>
                </c:pt>
                <c:pt idx="16">
                  <c:v>702.90000000000009</c:v>
                </c:pt>
                <c:pt idx="17">
                  <c:v>444</c:v>
                </c:pt>
                <c:pt idx="18">
                  <c:v>4289.1999999999971</c:v>
                </c:pt>
              </c:numCache>
            </c:numRef>
          </c:val>
          <c:extLst>
            <c:ext xmlns:c16="http://schemas.microsoft.com/office/drawing/2014/chart" uri="{C3380CC4-5D6E-409C-BE32-E72D297353CC}">
              <c16:uniqueId val="{00000026-4AAF-4382-B2A0-EC3CCC3FFFF1}"/>
            </c:ext>
          </c:extLst>
        </c:ser>
        <c:dLbls>
          <c:showLegendKey val="0"/>
          <c:showVal val="1"/>
          <c:showCatName val="1"/>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Sun Sept 17 Hourly System Performance - With Heat Pump</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2"/>
          <c:order val="0"/>
          <c:tx>
            <c:v>battery capacity</c:v>
          </c:tx>
          <c:spPr>
            <a:ln w="19050" cap="rnd">
              <a:solidFill>
                <a:schemeClr val="tx1"/>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hourly_calcs_with_hp!$S$6239:$S$6262</c:f>
              <c:numCache>
                <c:formatCode>0.0</c:formatCode>
                <c:ptCount val="24"/>
                <c:pt idx="0">
                  <c:v>8.4013785564636727</c:v>
                </c:pt>
                <c:pt idx="1">
                  <c:v>8.2038989780270626</c:v>
                </c:pt>
                <c:pt idx="2">
                  <c:v>8.0064193995904525</c:v>
                </c:pt>
                <c:pt idx="3">
                  <c:v>7.8089398211538432</c:v>
                </c:pt>
                <c:pt idx="4">
                  <c:v>7.6114602427172331</c:v>
                </c:pt>
                <c:pt idx="5">
                  <c:v>7.4243973309472899</c:v>
                </c:pt>
                <c:pt idx="6">
                  <c:v>7.2529594191773477</c:v>
                </c:pt>
                <c:pt idx="7">
                  <c:v>7.0815215074074045</c:v>
                </c:pt>
                <c:pt idx="8">
                  <c:v>7.284309144314455</c:v>
                </c:pt>
                <c:pt idx="9">
                  <c:v>8.6283391243465068</c:v>
                </c:pt>
                <c:pt idx="10">
                  <c:v>10</c:v>
                </c:pt>
                <c:pt idx="11">
                  <c:v>10</c:v>
                </c:pt>
                <c:pt idx="12">
                  <c:v>8.7300575486467231</c:v>
                </c:pt>
                <c:pt idx="13">
                  <c:v>6.9859869368767802</c:v>
                </c:pt>
                <c:pt idx="14">
                  <c:v>5.6535082063568352</c:v>
                </c:pt>
                <c:pt idx="15">
                  <c:v>5.8249049026388864</c:v>
                </c:pt>
                <c:pt idx="16">
                  <c:v>3.79301064503561</c:v>
                </c:pt>
                <c:pt idx="17">
                  <c:v>2</c:v>
                </c:pt>
                <c:pt idx="18">
                  <c:v>2</c:v>
                </c:pt>
                <c:pt idx="19">
                  <c:v>2</c:v>
                </c:pt>
                <c:pt idx="20">
                  <c:v>2</c:v>
                </c:pt>
                <c:pt idx="21">
                  <c:v>2</c:v>
                </c:pt>
                <c:pt idx="22">
                  <c:v>2</c:v>
                </c:pt>
                <c:pt idx="23">
                  <c:v>2</c:v>
                </c:pt>
              </c:numCache>
            </c:numRef>
          </c:yVal>
          <c:smooth val="0"/>
          <c:extLst>
            <c:ext xmlns:c16="http://schemas.microsoft.com/office/drawing/2014/chart" uri="{C3380CC4-5D6E-409C-BE32-E72D297353CC}">
              <c16:uniqueId val="{00000000-5794-44FB-A06C-63564952030C}"/>
            </c:ext>
          </c:extLst>
        </c:ser>
        <c:ser>
          <c:idx val="6"/>
          <c:order val="1"/>
          <c:tx>
            <c:v>max battery capacity</c:v>
          </c:tx>
          <c:spPr>
            <a:ln w="19050" cap="rnd">
              <a:solidFill>
                <a:schemeClr val="tx1"/>
              </a:solidFill>
              <a:prstDash val="sysDot"/>
              <a:round/>
            </a:ln>
            <a:effectLst/>
          </c:spPr>
          <c:marker>
            <c:symbol val="none"/>
          </c:marker>
          <c:xVal>
            <c:numRef>
              <c:f>'chart data'!$A$48:$A$71</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'chart data'!$G$48:$G$71</c:f>
              <c:numCache>
                <c:formatCode>General</c:formatCode>
                <c:ptCount val="24"/>
                <c:pt idx="0">
                  <c:v>10</c:v>
                </c:pt>
                <c:pt idx="1">
                  <c:v>10</c:v>
                </c:pt>
                <c:pt idx="2">
                  <c:v>10</c:v>
                </c:pt>
                <c:pt idx="3">
                  <c:v>10</c:v>
                </c:pt>
                <c:pt idx="4">
                  <c:v>10</c:v>
                </c:pt>
                <c:pt idx="5">
                  <c:v>10</c:v>
                </c:pt>
                <c:pt idx="6">
                  <c:v>10</c:v>
                </c:pt>
                <c:pt idx="7">
                  <c:v>10</c:v>
                </c:pt>
                <c:pt idx="8">
                  <c:v>10</c:v>
                </c:pt>
                <c:pt idx="9">
                  <c:v>10</c:v>
                </c:pt>
                <c:pt idx="10">
                  <c:v>10</c:v>
                </c:pt>
                <c:pt idx="11">
                  <c:v>10</c:v>
                </c:pt>
                <c:pt idx="12">
                  <c:v>10</c:v>
                </c:pt>
                <c:pt idx="13">
                  <c:v>10</c:v>
                </c:pt>
                <c:pt idx="14">
                  <c:v>10</c:v>
                </c:pt>
                <c:pt idx="15">
                  <c:v>10</c:v>
                </c:pt>
                <c:pt idx="16">
                  <c:v>10</c:v>
                </c:pt>
                <c:pt idx="17">
                  <c:v>10</c:v>
                </c:pt>
                <c:pt idx="18">
                  <c:v>10</c:v>
                </c:pt>
                <c:pt idx="19">
                  <c:v>10</c:v>
                </c:pt>
                <c:pt idx="20">
                  <c:v>10</c:v>
                </c:pt>
                <c:pt idx="21">
                  <c:v>10</c:v>
                </c:pt>
                <c:pt idx="22">
                  <c:v>10</c:v>
                </c:pt>
                <c:pt idx="23">
                  <c:v>10</c:v>
                </c:pt>
              </c:numCache>
            </c:numRef>
          </c:yVal>
          <c:smooth val="0"/>
          <c:extLst>
            <c:ext xmlns:c16="http://schemas.microsoft.com/office/drawing/2014/chart" uri="{C3380CC4-5D6E-409C-BE32-E72D297353CC}">
              <c16:uniqueId val="{00000001-5794-44FB-A06C-63564952030C}"/>
            </c:ext>
          </c:extLst>
        </c:ser>
        <c:ser>
          <c:idx val="5"/>
          <c:order val="2"/>
          <c:tx>
            <c:v>min battery capacity</c:v>
          </c:tx>
          <c:spPr>
            <a:ln w="12700" cap="rnd">
              <a:solidFill>
                <a:schemeClr val="tx1"/>
              </a:solidFill>
              <a:prstDash val="dashDot"/>
              <a:round/>
            </a:ln>
            <a:effectLst/>
          </c:spPr>
          <c:marker>
            <c:symbol val="none"/>
          </c:marker>
          <c:xVal>
            <c:numRef>
              <c:f>'chart data'!$A$48:$A$71</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'chart data'!$F$48:$F$71</c:f>
              <c:numCache>
                <c:formatCode>General</c:formatCode>
                <c:ptCount val="24"/>
                <c:pt idx="0">
                  <c:v>2</c:v>
                </c:pt>
                <c:pt idx="1">
                  <c:v>2</c:v>
                </c:pt>
                <c:pt idx="2">
                  <c:v>2</c:v>
                </c:pt>
                <c:pt idx="3">
                  <c:v>2</c:v>
                </c:pt>
                <c:pt idx="4">
                  <c:v>2</c:v>
                </c:pt>
                <c:pt idx="5">
                  <c:v>2</c:v>
                </c:pt>
                <c:pt idx="6">
                  <c:v>2</c:v>
                </c:pt>
                <c:pt idx="7">
                  <c:v>2</c:v>
                </c:pt>
                <c:pt idx="8">
                  <c:v>2</c:v>
                </c:pt>
                <c:pt idx="9">
                  <c:v>2</c:v>
                </c:pt>
                <c:pt idx="10">
                  <c:v>2</c:v>
                </c:pt>
                <c:pt idx="11">
                  <c:v>2</c:v>
                </c:pt>
                <c:pt idx="12">
                  <c:v>2</c:v>
                </c:pt>
                <c:pt idx="13">
                  <c:v>2</c:v>
                </c:pt>
                <c:pt idx="14">
                  <c:v>2</c:v>
                </c:pt>
                <c:pt idx="15">
                  <c:v>2</c:v>
                </c:pt>
                <c:pt idx="16">
                  <c:v>2</c:v>
                </c:pt>
                <c:pt idx="17">
                  <c:v>2</c:v>
                </c:pt>
                <c:pt idx="18">
                  <c:v>2</c:v>
                </c:pt>
                <c:pt idx="19">
                  <c:v>2</c:v>
                </c:pt>
                <c:pt idx="20">
                  <c:v>2</c:v>
                </c:pt>
                <c:pt idx="21">
                  <c:v>2</c:v>
                </c:pt>
                <c:pt idx="22">
                  <c:v>2</c:v>
                </c:pt>
                <c:pt idx="23">
                  <c:v>2</c:v>
                </c:pt>
              </c:numCache>
            </c:numRef>
          </c:yVal>
          <c:smooth val="0"/>
          <c:extLst>
            <c:ext xmlns:c16="http://schemas.microsoft.com/office/drawing/2014/chart" uri="{C3380CC4-5D6E-409C-BE32-E72D297353CC}">
              <c16:uniqueId val="{00000002-5794-44FB-A06C-63564952030C}"/>
            </c:ext>
          </c:extLst>
        </c:ser>
        <c:ser>
          <c:idx val="1"/>
          <c:order val="3"/>
          <c:tx>
            <c:v>load</c:v>
          </c:tx>
          <c:spPr>
            <a:ln w="63500" cap="rnd">
              <a:solidFill>
                <a:srgbClr val="C00000"/>
              </a:solidFill>
              <a:prstDash val="sysDot"/>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hourly_calcs_with_hp!$N$6239:$N$6262</c:f>
              <c:numCache>
                <c:formatCode>#,##0.00</c:formatCode>
                <c:ptCount val="24"/>
                <c:pt idx="0">
                  <c:v>0.37916079059829066</c:v>
                </c:pt>
                <c:pt idx="1">
                  <c:v>0.37916079059829066</c:v>
                </c:pt>
                <c:pt idx="2">
                  <c:v>0.37916079059829066</c:v>
                </c:pt>
                <c:pt idx="3">
                  <c:v>0.37916079059829066</c:v>
                </c:pt>
                <c:pt idx="4">
                  <c:v>0.35916079059829065</c:v>
                </c:pt>
                <c:pt idx="5">
                  <c:v>0.32916079059829062</c:v>
                </c:pt>
                <c:pt idx="6">
                  <c:v>0.32916079059829062</c:v>
                </c:pt>
                <c:pt idx="7">
                  <c:v>0.57631537459829063</c:v>
                </c:pt>
                <c:pt idx="8">
                  <c:v>0.53219804259829062</c:v>
                </c:pt>
                <c:pt idx="9">
                  <c:v>0.61187261459829068</c:v>
                </c:pt>
                <c:pt idx="10">
                  <c:v>4.7114578785982903</c:v>
                </c:pt>
                <c:pt idx="11">
                  <c:v>8.5372345065982902</c:v>
                </c:pt>
                <c:pt idx="12">
                  <c:v>9.4339775745982912</c:v>
                </c:pt>
                <c:pt idx="13">
                  <c:v>8.2420491625982919</c:v>
                </c:pt>
                <c:pt idx="14">
                  <c:v>4.5627507145982911</c:v>
                </c:pt>
                <c:pt idx="15">
                  <c:v>7.7355659745982912</c:v>
                </c:pt>
                <c:pt idx="16">
                  <c:v>7.7501419145982906</c:v>
                </c:pt>
                <c:pt idx="17">
                  <c:v>6.5539019265982912</c:v>
                </c:pt>
                <c:pt idx="18">
                  <c:v>1.6748135665982904</c:v>
                </c:pt>
                <c:pt idx="19">
                  <c:v>3.9691607905982904</c:v>
                </c:pt>
                <c:pt idx="20">
                  <c:v>8.2591607905982904</c:v>
                </c:pt>
                <c:pt idx="21">
                  <c:v>8.2691607905982902</c:v>
                </c:pt>
                <c:pt idx="22">
                  <c:v>5.1691607905982906</c:v>
                </c:pt>
                <c:pt idx="23">
                  <c:v>0.40916079059829069</c:v>
                </c:pt>
              </c:numCache>
            </c:numRef>
          </c:yVal>
          <c:smooth val="0"/>
          <c:extLst>
            <c:ext xmlns:c16="http://schemas.microsoft.com/office/drawing/2014/chart" uri="{C3380CC4-5D6E-409C-BE32-E72D297353CC}">
              <c16:uniqueId val="{00000003-5794-44FB-A06C-63564952030C}"/>
            </c:ext>
          </c:extLst>
        </c:ser>
        <c:ser>
          <c:idx val="0"/>
          <c:order val="4"/>
          <c:tx>
            <c:v>solar generation</c:v>
          </c:tx>
          <c:spPr>
            <a:ln w="19050" cap="rnd">
              <a:solidFill>
                <a:srgbClr val="FFC000"/>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hourly_calcs_with_hp!$P$6239:$P$6262</c:f>
              <c:numCache>
                <c:formatCode>0.00</c:formatCode>
                <c:ptCount val="24"/>
                <c:pt idx="0">
                  <c:v>0</c:v>
                </c:pt>
                <c:pt idx="1">
                  <c:v>0</c:v>
                </c:pt>
                <c:pt idx="2">
                  <c:v>0</c:v>
                </c:pt>
                <c:pt idx="3">
                  <c:v>0</c:v>
                </c:pt>
                <c:pt idx="4">
                  <c:v>0</c:v>
                </c:pt>
                <c:pt idx="5">
                  <c:v>0</c:v>
                </c:pt>
                <c:pt idx="6">
                  <c:v>0</c:v>
                </c:pt>
                <c:pt idx="7">
                  <c:v>1.008929</c:v>
                </c:pt>
                <c:pt idx="8">
                  <c:v>3.3994620000000002</c:v>
                </c:pt>
                <c:pt idx="9">
                  <c:v>4.7910020000000006</c:v>
                </c:pt>
                <c:pt idx="10">
                  <c:v>5.6846830000000006</c:v>
                </c:pt>
                <c:pt idx="11">
                  <c:v>6.0989449999999996</c:v>
                </c:pt>
                <c:pt idx="12">
                  <c:v>6.0853619999999999</c:v>
                </c:pt>
                <c:pt idx="13">
                  <c:v>5.6836899999999995</c:v>
                </c:pt>
                <c:pt idx="14">
                  <c:v>4.9283970000000004</c:v>
                </c:pt>
                <c:pt idx="15">
                  <c:v>3.8343290000000003</c:v>
                </c:pt>
                <c:pt idx="16">
                  <c:v>2.3164129999999998</c:v>
                </c:pt>
                <c:pt idx="17">
                  <c:v>0.64990300000000001</c:v>
                </c:pt>
                <c:pt idx="18">
                  <c:v>0.118635</c:v>
                </c:pt>
                <c:pt idx="19">
                  <c:v>0</c:v>
                </c:pt>
                <c:pt idx="20">
                  <c:v>0</c:v>
                </c:pt>
                <c:pt idx="21">
                  <c:v>0</c:v>
                </c:pt>
                <c:pt idx="22">
                  <c:v>0</c:v>
                </c:pt>
                <c:pt idx="23">
                  <c:v>0</c:v>
                </c:pt>
              </c:numCache>
            </c:numRef>
          </c:yVal>
          <c:smooth val="0"/>
          <c:extLst>
            <c:ext xmlns:c16="http://schemas.microsoft.com/office/drawing/2014/chart" uri="{C3380CC4-5D6E-409C-BE32-E72D297353CC}">
              <c16:uniqueId val="{00000004-5794-44FB-A06C-63564952030C}"/>
            </c:ext>
          </c:extLst>
        </c:ser>
        <c:ser>
          <c:idx val="7"/>
          <c:order val="5"/>
          <c:tx>
            <c:v>1.) solar to load</c:v>
          </c:tx>
          <c:spPr>
            <a:ln w="19050" cap="rnd">
              <a:solidFill>
                <a:srgbClr val="00B050"/>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hourly_calcs_with_hp!$V$6239:$V$6262</c:f>
              <c:numCache>
                <c:formatCode>0.00</c:formatCode>
                <c:ptCount val="24"/>
                <c:pt idx="0">
                  <c:v>0</c:v>
                </c:pt>
                <c:pt idx="1">
                  <c:v>0</c:v>
                </c:pt>
                <c:pt idx="2">
                  <c:v>0</c:v>
                </c:pt>
                <c:pt idx="3">
                  <c:v>0</c:v>
                </c:pt>
                <c:pt idx="4">
                  <c:v>0</c:v>
                </c:pt>
                <c:pt idx="5">
                  <c:v>0</c:v>
                </c:pt>
                <c:pt idx="6">
                  <c:v>0</c:v>
                </c:pt>
                <c:pt idx="7">
                  <c:v>0.57631537459829063</c:v>
                </c:pt>
                <c:pt idx="8">
                  <c:v>0.53219804259829062</c:v>
                </c:pt>
                <c:pt idx="9">
                  <c:v>0.61187261459829068</c:v>
                </c:pt>
                <c:pt idx="10">
                  <c:v>4.7114578785982903</c:v>
                </c:pt>
                <c:pt idx="11">
                  <c:v>6.0989449999999996</c:v>
                </c:pt>
                <c:pt idx="12">
                  <c:v>6.0853619999999999</c:v>
                </c:pt>
                <c:pt idx="13">
                  <c:v>5.6836899999999995</c:v>
                </c:pt>
                <c:pt idx="14">
                  <c:v>4.5627507145982911</c:v>
                </c:pt>
                <c:pt idx="15">
                  <c:v>3.8343290000000003</c:v>
                </c:pt>
                <c:pt idx="16">
                  <c:v>2.3164129999999998</c:v>
                </c:pt>
                <c:pt idx="17">
                  <c:v>0.64990300000000001</c:v>
                </c:pt>
                <c:pt idx="18">
                  <c:v>0.118635</c:v>
                </c:pt>
                <c:pt idx="19">
                  <c:v>0</c:v>
                </c:pt>
                <c:pt idx="20">
                  <c:v>0</c:v>
                </c:pt>
                <c:pt idx="21">
                  <c:v>0</c:v>
                </c:pt>
                <c:pt idx="22">
                  <c:v>0</c:v>
                </c:pt>
                <c:pt idx="23">
                  <c:v>0</c:v>
                </c:pt>
              </c:numCache>
            </c:numRef>
          </c:yVal>
          <c:smooth val="0"/>
          <c:extLst>
            <c:ext xmlns:c16="http://schemas.microsoft.com/office/drawing/2014/chart" uri="{C3380CC4-5D6E-409C-BE32-E72D297353CC}">
              <c16:uniqueId val="{00000005-5794-44FB-A06C-63564952030C}"/>
            </c:ext>
          </c:extLst>
        </c:ser>
        <c:ser>
          <c:idx val="9"/>
          <c:order val="6"/>
          <c:tx>
            <c:v>2.) battery to load</c:v>
          </c:tx>
          <c:spPr>
            <a:ln w="19050" cap="rnd">
              <a:solidFill>
                <a:srgbClr val="0070C0"/>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hourly_calcs_with_hp!$Y$6239:$Y$6262</c:f>
              <c:numCache>
                <c:formatCode>0.00</c:formatCode>
                <c:ptCount val="24"/>
                <c:pt idx="0">
                  <c:v>0.37916079059829066</c:v>
                </c:pt>
                <c:pt idx="1">
                  <c:v>0.37916079059829066</c:v>
                </c:pt>
                <c:pt idx="2">
                  <c:v>0.37916079059829066</c:v>
                </c:pt>
                <c:pt idx="3">
                  <c:v>0.37916079059829066</c:v>
                </c:pt>
                <c:pt idx="4">
                  <c:v>0.35916079059829065</c:v>
                </c:pt>
                <c:pt idx="5">
                  <c:v>0.32916079059829062</c:v>
                </c:pt>
                <c:pt idx="6">
                  <c:v>0.32916079059829062</c:v>
                </c:pt>
                <c:pt idx="7">
                  <c:v>0</c:v>
                </c:pt>
                <c:pt idx="8">
                  <c:v>0</c:v>
                </c:pt>
                <c:pt idx="9">
                  <c:v>0</c:v>
                </c:pt>
                <c:pt idx="10">
                  <c:v>0</c:v>
                </c:pt>
                <c:pt idx="11">
                  <c:v>2.4382895065982906</c:v>
                </c:pt>
                <c:pt idx="12">
                  <c:v>3.3486155745982913</c:v>
                </c:pt>
                <c:pt idx="13">
                  <c:v>2.5583591625982924</c:v>
                </c:pt>
                <c:pt idx="14">
                  <c:v>0</c:v>
                </c:pt>
                <c:pt idx="15">
                  <c:v>3.9012369745982909</c:v>
                </c:pt>
                <c:pt idx="16">
                  <c:v>3.4425804384683705</c:v>
                </c:pt>
                <c:pt idx="17">
                  <c:v>0</c:v>
                </c:pt>
                <c:pt idx="18">
                  <c:v>0</c:v>
                </c:pt>
                <c:pt idx="19">
                  <c:v>0</c:v>
                </c:pt>
                <c:pt idx="20">
                  <c:v>0</c:v>
                </c:pt>
                <c:pt idx="21">
                  <c:v>0</c:v>
                </c:pt>
                <c:pt idx="22">
                  <c:v>0</c:v>
                </c:pt>
                <c:pt idx="23">
                  <c:v>0</c:v>
                </c:pt>
              </c:numCache>
            </c:numRef>
          </c:yVal>
          <c:smooth val="0"/>
          <c:extLst>
            <c:ext xmlns:c16="http://schemas.microsoft.com/office/drawing/2014/chart" uri="{C3380CC4-5D6E-409C-BE32-E72D297353CC}">
              <c16:uniqueId val="{00000006-5794-44FB-A06C-63564952030C}"/>
            </c:ext>
          </c:extLst>
        </c:ser>
        <c:ser>
          <c:idx val="3"/>
          <c:order val="7"/>
          <c:tx>
            <c:v>3.) grid to load</c:v>
          </c:tx>
          <c:spPr>
            <a:ln w="19050" cap="rnd">
              <a:solidFill>
                <a:srgbClr val="FF0000"/>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hourly_calcs_with_hp!$AC$6239:$AC$6262</c:f>
              <c:numCache>
                <c:formatCode>0.00</c:formatCode>
                <c:ptCount val="24"/>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1.9911484761299203</c:v>
                </c:pt>
                <c:pt idx="17">
                  <c:v>5.9039989265982911</c:v>
                </c:pt>
                <c:pt idx="18">
                  <c:v>1.5561785665982903</c:v>
                </c:pt>
                <c:pt idx="19">
                  <c:v>3.9691607905982904</c:v>
                </c:pt>
                <c:pt idx="20">
                  <c:v>8.2591607905982904</c:v>
                </c:pt>
                <c:pt idx="21">
                  <c:v>8.2691607905982902</c:v>
                </c:pt>
                <c:pt idx="22">
                  <c:v>5.1691607905982906</c:v>
                </c:pt>
                <c:pt idx="23">
                  <c:v>0.40916079059829069</c:v>
                </c:pt>
              </c:numCache>
            </c:numRef>
          </c:yVal>
          <c:smooth val="0"/>
          <c:extLst>
            <c:ext xmlns:c16="http://schemas.microsoft.com/office/drawing/2014/chart" uri="{C3380CC4-5D6E-409C-BE32-E72D297353CC}">
              <c16:uniqueId val="{00000007-5794-44FB-A06C-63564952030C}"/>
            </c:ext>
          </c:extLst>
        </c:ser>
        <c:ser>
          <c:idx val="8"/>
          <c:order val="8"/>
          <c:tx>
            <c:v>4.) solar to battery</c:v>
          </c:tx>
          <c:spPr>
            <a:ln w="19050" cap="rnd">
              <a:solidFill>
                <a:srgbClr val="7030A0"/>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hourly_calcs_with_hp!$AD$6239:$AD$6262</c:f>
              <c:numCache>
                <c:formatCode>0.00</c:formatCode>
                <c:ptCount val="24"/>
                <c:pt idx="0">
                  <c:v>0</c:v>
                </c:pt>
                <c:pt idx="1">
                  <c:v>0</c:v>
                </c:pt>
                <c:pt idx="2">
                  <c:v>0</c:v>
                </c:pt>
                <c:pt idx="3">
                  <c:v>0</c:v>
                </c:pt>
                <c:pt idx="4">
                  <c:v>0</c:v>
                </c:pt>
                <c:pt idx="5">
                  <c:v>0</c:v>
                </c:pt>
                <c:pt idx="6">
                  <c:v>0</c:v>
                </c:pt>
                <c:pt idx="7">
                  <c:v>0.43261362540170933</c:v>
                </c:pt>
                <c:pt idx="8">
                  <c:v>2.8672639574017094</c:v>
                </c:pt>
                <c:pt idx="9">
                  <c:v>2.9262098680607846</c:v>
                </c:pt>
                <c:pt idx="10">
                  <c:v>0</c:v>
                </c:pt>
                <c:pt idx="11">
                  <c:v>0</c:v>
                </c:pt>
                <c:pt idx="12">
                  <c:v>0</c:v>
                </c:pt>
                <c:pt idx="13">
                  <c:v>0</c:v>
                </c:pt>
                <c:pt idx="14">
                  <c:v>0.36564628540170929</c:v>
                </c:pt>
                <c:pt idx="15">
                  <c:v>0</c:v>
                </c:pt>
                <c:pt idx="16">
                  <c:v>0</c:v>
                </c:pt>
                <c:pt idx="17">
                  <c:v>0</c:v>
                </c:pt>
                <c:pt idx="18">
                  <c:v>0</c:v>
                </c:pt>
                <c:pt idx="19">
                  <c:v>0</c:v>
                </c:pt>
                <c:pt idx="20">
                  <c:v>0</c:v>
                </c:pt>
                <c:pt idx="21">
                  <c:v>0</c:v>
                </c:pt>
                <c:pt idx="22">
                  <c:v>0</c:v>
                </c:pt>
                <c:pt idx="23">
                  <c:v>0</c:v>
                </c:pt>
              </c:numCache>
            </c:numRef>
          </c:yVal>
          <c:smooth val="0"/>
          <c:extLst>
            <c:ext xmlns:c16="http://schemas.microsoft.com/office/drawing/2014/chart" uri="{C3380CC4-5D6E-409C-BE32-E72D297353CC}">
              <c16:uniqueId val="{00000008-5794-44FB-A06C-63564952030C}"/>
            </c:ext>
          </c:extLst>
        </c:ser>
        <c:ser>
          <c:idx val="4"/>
          <c:order val="9"/>
          <c:tx>
            <c:v>5.) solar to grid</c:v>
          </c:tx>
          <c:spPr>
            <a:ln w="19050" cap="rnd">
              <a:solidFill>
                <a:schemeClr val="bg1">
                  <a:lumMod val="50000"/>
                </a:schemeClr>
              </a:solidFill>
              <a:prstDash val="dash"/>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hourly_calcs_with_hp!$AH$6239:$AH$6262</c:f>
              <c:numCache>
                <c:formatCode>0.00</c:formatCode>
                <c:ptCount val="24"/>
                <c:pt idx="0">
                  <c:v>0</c:v>
                </c:pt>
                <c:pt idx="1">
                  <c:v>0</c:v>
                </c:pt>
                <c:pt idx="2">
                  <c:v>0</c:v>
                </c:pt>
                <c:pt idx="3">
                  <c:v>0</c:v>
                </c:pt>
                <c:pt idx="4">
                  <c:v>0</c:v>
                </c:pt>
                <c:pt idx="5">
                  <c:v>0</c:v>
                </c:pt>
                <c:pt idx="6">
                  <c:v>0</c:v>
                </c:pt>
                <c:pt idx="7">
                  <c:v>0</c:v>
                </c:pt>
                <c:pt idx="8">
                  <c:v>0</c:v>
                </c:pt>
                <c:pt idx="9">
                  <c:v>1.2529195173409255</c:v>
                </c:pt>
                <c:pt idx="10">
                  <c:v>0.97322512140171025</c:v>
                </c:pt>
                <c:pt idx="11">
                  <c:v>0</c:v>
                </c:pt>
                <c:pt idx="12">
                  <c:v>0</c:v>
                </c:pt>
                <c:pt idx="13">
                  <c:v>0</c:v>
                </c:pt>
                <c:pt idx="14">
                  <c:v>0</c:v>
                </c:pt>
                <c:pt idx="15">
                  <c:v>0</c:v>
                </c:pt>
                <c:pt idx="16">
                  <c:v>0</c:v>
                </c:pt>
                <c:pt idx="17">
                  <c:v>0</c:v>
                </c:pt>
                <c:pt idx="18">
                  <c:v>0</c:v>
                </c:pt>
                <c:pt idx="19">
                  <c:v>0</c:v>
                </c:pt>
                <c:pt idx="20">
                  <c:v>0</c:v>
                </c:pt>
                <c:pt idx="21">
                  <c:v>0</c:v>
                </c:pt>
                <c:pt idx="22">
                  <c:v>0</c:v>
                </c:pt>
                <c:pt idx="23">
                  <c:v>0</c:v>
                </c:pt>
              </c:numCache>
            </c:numRef>
          </c:yVal>
          <c:smooth val="0"/>
          <c:extLst>
            <c:ext xmlns:c16="http://schemas.microsoft.com/office/drawing/2014/chart" uri="{C3380CC4-5D6E-409C-BE32-E72D297353CC}">
              <c16:uniqueId val="{00000009-5794-44FB-A06C-63564952030C}"/>
            </c:ext>
          </c:extLst>
        </c:ser>
        <c:dLbls>
          <c:showLegendKey val="0"/>
          <c:showVal val="0"/>
          <c:showCatName val="0"/>
          <c:showSerName val="0"/>
          <c:showPercent val="0"/>
          <c:showBubbleSize val="0"/>
        </c:dLbls>
        <c:axId val="1477459295"/>
        <c:axId val="1477433375"/>
      </c:scatterChart>
      <c:valAx>
        <c:axId val="1477459295"/>
        <c:scaling>
          <c:orientation val="minMax"/>
          <c:max val="1"/>
          <c:min val="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Hourly Starting Time</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h:mm"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77433375"/>
        <c:crosses val="autoZero"/>
        <c:crossBetween val="midCat"/>
        <c:majorUnit val="4.1670000000000013E-2"/>
      </c:valAx>
      <c:valAx>
        <c:axId val="1477433375"/>
        <c:scaling>
          <c:orientation val="minMax"/>
          <c:max val="1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kWh     or      Battery Capacity % /10</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77459295"/>
        <c:crosses val="autoZero"/>
        <c:crossBetween val="midCat"/>
        <c:majorUnit val="1"/>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Tue Dec 12 Hourly System Performance - No Heat Pump</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2"/>
          <c:order val="0"/>
          <c:tx>
            <c:v>battery capacity</c:v>
          </c:tx>
          <c:spPr>
            <a:ln w="19050" cap="rnd">
              <a:solidFill>
                <a:schemeClr val="tx1"/>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hourly_calcs_no_hp!$S$8304:$S$8327</c:f>
              <c:numCache>
                <c:formatCode>0.0</c:formatCode>
                <c:ptCount val="24"/>
                <c:pt idx="0">
                  <c:v>2</c:v>
                </c:pt>
                <c:pt idx="1">
                  <c:v>2</c:v>
                </c:pt>
                <c:pt idx="2">
                  <c:v>2</c:v>
                </c:pt>
                <c:pt idx="3">
                  <c:v>2</c:v>
                </c:pt>
                <c:pt idx="4">
                  <c:v>2</c:v>
                </c:pt>
                <c:pt idx="5">
                  <c:v>2</c:v>
                </c:pt>
                <c:pt idx="6">
                  <c:v>2</c:v>
                </c:pt>
                <c:pt idx="7">
                  <c:v>2</c:v>
                </c:pt>
                <c:pt idx="8">
                  <c:v>2</c:v>
                </c:pt>
                <c:pt idx="9">
                  <c:v>2.9045373368749998</c:v>
                </c:pt>
                <c:pt idx="10">
                  <c:v>4.4492344156249999</c:v>
                </c:pt>
                <c:pt idx="11">
                  <c:v>6.4799960543750004</c:v>
                </c:pt>
                <c:pt idx="12">
                  <c:v>8.5254451756250003</c:v>
                </c:pt>
                <c:pt idx="13">
                  <c:v>10</c:v>
                </c:pt>
                <c:pt idx="14">
                  <c:v>10</c:v>
                </c:pt>
                <c:pt idx="15">
                  <c:v>10</c:v>
                </c:pt>
                <c:pt idx="16">
                  <c:v>9.9492132312500008</c:v>
                </c:pt>
                <c:pt idx="17">
                  <c:v>9.8384108000000019</c:v>
                </c:pt>
                <c:pt idx="18">
                  <c:v>9.671744133333334</c:v>
                </c:pt>
                <c:pt idx="19">
                  <c:v>9.546744133333334</c:v>
                </c:pt>
                <c:pt idx="20">
                  <c:v>9.468619133333334</c:v>
                </c:pt>
                <c:pt idx="21">
                  <c:v>9.3800774666666662</c:v>
                </c:pt>
                <c:pt idx="22">
                  <c:v>6.9477857999999992</c:v>
                </c:pt>
                <c:pt idx="23">
                  <c:v>5.8540358000000001</c:v>
                </c:pt>
              </c:numCache>
            </c:numRef>
          </c:yVal>
          <c:smooth val="0"/>
          <c:extLst>
            <c:ext xmlns:c16="http://schemas.microsoft.com/office/drawing/2014/chart" uri="{C3380CC4-5D6E-409C-BE32-E72D297353CC}">
              <c16:uniqueId val="{00000000-930D-4295-A374-B248317E0F0B}"/>
            </c:ext>
          </c:extLst>
        </c:ser>
        <c:ser>
          <c:idx val="6"/>
          <c:order val="1"/>
          <c:tx>
            <c:v>max battery capacity</c:v>
          </c:tx>
          <c:spPr>
            <a:ln w="19050" cap="rnd">
              <a:solidFill>
                <a:schemeClr val="tx1"/>
              </a:solidFill>
              <a:prstDash val="sysDot"/>
              <a:round/>
            </a:ln>
            <a:effectLst/>
          </c:spPr>
          <c:marker>
            <c:symbol val="none"/>
          </c:marker>
          <c:xVal>
            <c:numRef>
              <c:f>'chart data'!$A$48:$A$71</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'chart data'!$G$48:$G$71</c:f>
              <c:numCache>
                <c:formatCode>General</c:formatCode>
                <c:ptCount val="24"/>
                <c:pt idx="0">
                  <c:v>10</c:v>
                </c:pt>
                <c:pt idx="1">
                  <c:v>10</c:v>
                </c:pt>
                <c:pt idx="2">
                  <c:v>10</c:v>
                </c:pt>
                <c:pt idx="3">
                  <c:v>10</c:v>
                </c:pt>
                <c:pt idx="4">
                  <c:v>10</c:v>
                </c:pt>
                <c:pt idx="5">
                  <c:v>10</c:v>
                </c:pt>
                <c:pt idx="6">
                  <c:v>10</c:v>
                </c:pt>
                <c:pt idx="7">
                  <c:v>10</c:v>
                </c:pt>
                <c:pt idx="8">
                  <c:v>10</c:v>
                </c:pt>
                <c:pt idx="9">
                  <c:v>10</c:v>
                </c:pt>
                <c:pt idx="10">
                  <c:v>10</c:v>
                </c:pt>
                <c:pt idx="11">
                  <c:v>10</c:v>
                </c:pt>
                <c:pt idx="12">
                  <c:v>10</c:v>
                </c:pt>
                <c:pt idx="13">
                  <c:v>10</c:v>
                </c:pt>
                <c:pt idx="14">
                  <c:v>10</c:v>
                </c:pt>
                <c:pt idx="15">
                  <c:v>10</c:v>
                </c:pt>
                <c:pt idx="16">
                  <c:v>10</c:v>
                </c:pt>
                <c:pt idx="17">
                  <c:v>10</c:v>
                </c:pt>
                <c:pt idx="18">
                  <c:v>10</c:v>
                </c:pt>
                <c:pt idx="19">
                  <c:v>10</c:v>
                </c:pt>
                <c:pt idx="20">
                  <c:v>10</c:v>
                </c:pt>
                <c:pt idx="21">
                  <c:v>10</c:v>
                </c:pt>
                <c:pt idx="22">
                  <c:v>10</c:v>
                </c:pt>
                <c:pt idx="23">
                  <c:v>10</c:v>
                </c:pt>
              </c:numCache>
            </c:numRef>
          </c:yVal>
          <c:smooth val="0"/>
          <c:extLst>
            <c:ext xmlns:c16="http://schemas.microsoft.com/office/drawing/2014/chart" uri="{C3380CC4-5D6E-409C-BE32-E72D297353CC}">
              <c16:uniqueId val="{00000001-930D-4295-A374-B248317E0F0B}"/>
            </c:ext>
          </c:extLst>
        </c:ser>
        <c:ser>
          <c:idx val="5"/>
          <c:order val="2"/>
          <c:tx>
            <c:v>min battery capacity</c:v>
          </c:tx>
          <c:spPr>
            <a:ln w="12700" cap="rnd">
              <a:solidFill>
                <a:schemeClr val="tx1"/>
              </a:solidFill>
              <a:prstDash val="dashDot"/>
              <a:round/>
            </a:ln>
            <a:effectLst/>
          </c:spPr>
          <c:marker>
            <c:symbol val="none"/>
          </c:marker>
          <c:xVal>
            <c:numRef>
              <c:f>'chart data'!$A$48:$A$71</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'chart data'!$F$48:$F$71</c:f>
              <c:numCache>
                <c:formatCode>General</c:formatCode>
                <c:ptCount val="24"/>
                <c:pt idx="0">
                  <c:v>2</c:v>
                </c:pt>
                <c:pt idx="1">
                  <c:v>2</c:v>
                </c:pt>
                <c:pt idx="2">
                  <c:v>2</c:v>
                </c:pt>
                <c:pt idx="3">
                  <c:v>2</c:v>
                </c:pt>
                <c:pt idx="4">
                  <c:v>2</c:v>
                </c:pt>
                <c:pt idx="5">
                  <c:v>2</c:v>
                </c:pt>
                <c:pt idx="6">
                  <c:v>2</c:v>
                </c:pt>
                <c:pt idx="7">
                  <c:v>2</c:v>
                </c:pt>
                <c:pt idx="8">
                  <c:v>2</c:v>
                </c:pt>
                <c:pt idx="9">
                  <c:v>2</c:v>
                </c:pt>
                <c:pt idx="10">
                  <c:v>2</c:v>
                </c:pt>
                <c:pt idx="11">
                  <c:v>2</c:v>
                </c:pt>
                <c:pt idx="12">
                  <c:v>2</c:v>
                </c:pt>
                <c:pt idx="13">
                  <c:v>2</c:v>
                </c:pt>
                <c:pt idx="14">
                  <c:v>2</c:v>
                </c:pt>
                <c:pt idx="15">
                  <c:v>2</c:v>
                </c:pt>
                <c:pt idx="16">
                  <c:v>2</c:v>
                </c:pt>
                <c:pt idx="17">
                  <c:v>2</c:v>
                </c:pt>
                <c:pt idx="18">
                  <c:v>2</c:v>
                </c:pt>
                <c:pt idx="19">
                  <c:v>2</c:v>
                </c:pt>
                <c:pt idx="20">
                  <c:v>2</c:v>
                </c:pt>
                <c:pt idx="21">
                  <c:v>2</c:v>
                </c:pt>
                <c:pt idx="22">
                  <c:v>2</c:v>
                </c:pt>
                <c:pt idx="23">
                  <c:v>2</c:v>
                </c:pt>
              </c:numCache>
            </c:numRef>
          </c:yVal>
          <c:smooth val="0"/>
          <c:extLst>
            <c:ext xmlns:c16="http://schemas.microsoft.com/office/drawing/2014/chart" uri="{C3380CC4-5D6E-409C-BE32-E72D297353CC}">
              <c16:uniqueId val="{00000002-930D-4295-A374-B248317E0F0B}"/>
            </c:ext>
          </c:extLst>
        </c:ser>
        <c:ser>
          <c:idx val="1"/>
          <c:order val="3"/>
          <c:tx>
            <c:v>load</c:v>
          </c:tx>
          <c:spPr>
            <a:ln w="63500" cap="rnd">
              <a:solidFill>
                <a:srgbClr val="C00000"/>
              </a:solidFill>
              <a:prstDash val="sysDot"/>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hourly_calcs_no_hp!$N$8304:$N$8327</c:f>
              <c:numCache>
                <c:formatCode>#,##0.00</c:formatCode>
                <c:ptCount val="24"/>
                <c:pt idx="0">
                  <c:v>0.26</c:v>
                </c:pt>
                <c:pt idx="1">
                  <c:v>0.18</c:v>
                </c:pt>
                <c:pt idx="2">
                  <c:v>0.17</c:v>
                </c:pt>
                <c:pt idx="3">
                  <c:v>0.16</c:v>
                </c:pt>
                <c:pt idx="4">
                  <c:v>0.15</c:v>
                </c:pt>
                <c:pt idx="5">
                  <c:v>0.16</c:v>
                </c:pt>
                <c:pt idx="6">
                  <c:v>0.18</c:v>
                </c:pt>
                <c:pt idx="7">
                  <c:v>0.67107310000000009</c:v>
                </c:pt>
                <c:pt idx="8">
                  <c:v>0.56027534800000001</c:v>
                </c:pt>
                <c:pt idx="9">
                  <c:v>0.46876123199999997</c:v>
                </c:pt>
                <c:pt idx="10">
                  <c:v>0.367550504</c:v>
                </c:pt>
                <c:pt idx="11">
                  <c:v>0.42357420800000001</c:v>
                </c:pt>
                <c:pt idx="12">
                  <c:v>0.57690325600000003</c:v>
                </c:pt>
                <c:pt idx="13">
                  <c:v>0.55926370400000003</c:v>
                </c:pt>
                <c:pt idx="14">
                  <c:v>0.47587046</c:v>
                </c:pt>
                <c:pt idx="15">
                  <c:v>0.74649059600000001</c:v>
                </c:pt>
                <c:pt idx="16">
                  <c:v>0.24186566799999998</c:v>
                </c:pt>
                <c:pt idx="17">
                  <c:v>0.32</c:v>
                </c:pt>
                <c:pt idx="18">
                  <c:v>0.24</c:v>
                </c:pt>
                <c:pt idx="19">
                  <c:v>0.15</c:v>
                </c:pt>
                <c:pt idx="20">
                  <c:v>0.17</c:v>
                </c:pt>
                <c:pt idx="21">
                  <c:v>4.67</c:v>
                </c:pt>
                <c:pt idx="22">
                  <c:v>2.1</c:v>
                </c:pt>
                <c:pt idx="23">
                  <c:v>0.18</c:v>
                </c:pt>
              </c:numCache>
            </c:numRef>
          </c:yVal>
          <c:smooth val="0"/>
          <c:extLst>
            <c:ext xmlns:c16="http://schemas.microsoft.com/office/drawing/2014/chart" uri="{C3380CC4-5D6E-409C-BE32-E72D297353CC}">
              <c16:uniqueId val="{00000003-930D-4295-A374-B248317E0F0B}"/>
            </c:ext>
          </c:extLst>
        </c:ser>
        <c:ser>
          <c:idx val="0"/>
          <c:order val="4"/>
          <c:tx>
            <c:v>solar generation</c:v>
          </c:tx>
          <c:spPr>
            <a:ln w="19050" cap="rnd">
              <a:solidFill>
                <a:srgbClr val="FFC000"/>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hourly_calcs_no_hp!$P$8304:$P$8327</c:f>
              <c:numCache>
                <c:formatCode>0.00</c:formatCode>
                <c:ptCount val="24"/>
                <c:pt idx="0">
                  <c:v>0</c:v>
                </c:pt>
                <c:pt idx="1">
                  <c:v>0</c:v>
                </c:pt>
                <c:pt idx="2">
                  <c:v>0</c:v>
                </c:pt>
                <c:pt idx="3">
                  <c:v>0</c:v>
                </c:pt>
                <c:pt idx="4">
                  <c:v>0</c:v>
                </c:pt>
                <c:pt idx="5">
                  <c:v>0</c:v>
                </c:pt>
                <c:pt idx="6">
                  <c:v>0</c:v>
                </c:pt>
                <c:pt idx="7">
                  <c:v>4.1634999999999998E-2</c:v>
                </c:pt>
                <c:pt idx="8">
                  <c:v>2.4899549999999997</c:v>
                </c:pt>
                <c:pt idx="9">
                  <c:v>3.7641149999999999</c:v>
                </c:pt>
                <c:pt idx="10">
                  <c:v>4.6998419999999994</c:v>
                </c:pt>
                <c:pt idx="11">
                  <c:v>4.7871989999999993</c:v>
                </c:pt>
                <c:pt idx="12">
                  <c:v>4.403772</c:v>
                </c:pt>
                <c:pt idx="13">
                  <c:v>3.3890760000000002</c:v>
                </c:pt>
                <c:pt idx="14">
                  <c:v>2.11741</c:v>
                </c:pt>
                <c:pt idx="15">
                  <c:v>0.64898</c:v>
                </c:pt>
                <c:pt idx="16">
                  <c:v>2.9125000000000002E-2</c:v>
                </c:pt>
                <c:pt idx="17">
                  <c:v>0</c:v>
                </c:pt>
                <c:pt idx="18">
                  <c:v>0</c:v>
                </c:pt>
                <c:pt idx="19">
                  <c:v>0</c:v>
                </c:pt>
                <c:pt idx="20">
                  <c:v>0</c:v>
                </c:pt>
                <c:pt idx="21">
                  <c:v>0</c:v>
                </c:pt>
                <c:pt idx="22">
                  <c:v>0</c:v>
                </c:pt>
                <c:pt idx="23">
                  <c:v>0</c:v>
                </c:pt>
              </c:numCache>
            </c:numRef>
          </c:yVal>
          <c:smooth val="0"/>
          <c:extLst>
            <c:ext xmlns:c16="http://schemas.microsoft.com/office/drawing/2014/chart" uri="{C3380CC4-5D6E-409C-BE32-E72D297353CC}">
              <c16:uniqueId val="{00000004-930D-4295-A374-B248317E0F0B}"/>
            </c:ext>
          </c:extLst>
        </c:ser>
        <c:ser>
          <c:idx val="7"/>
          <c:order val="5"/>
          <c:tx>
            <c:v>1.) solar to load</c:v>
          </c:tx>
          <c:spPr>
            <a:ln w="19050" cap="rnd">
              <a:solidFill>
                <a:srgbClr val="00B050"/>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hourly_calcs_no_hp!$V$8304:$V$8327</c:f>
              <c:numCache>
                <c:formatCode>0.00</c:formatCode>
                <c:ptCount val="24"/>
                <c:pt idx="0">
                  <c:v>0</c:v>
                </c:pt>
                <c:pt idx="1">
                  <c:v>0</c:v>
                </c:pt>
                <c:pt idx="2">
                  <c:v>0</c:v>
                </c:pt>
                <c:pt idx="3">
                  <c:v>0</c:v>
                </c:pt>
                <c:pt idx="4">
                  <c:v>0</c:v>
                </c:pt>
                <c:pt idx="5">
                  <c:v>0</c:v>
                </c:pt>
                <c:pt idx="6">
                  <c:v>0</c:v>
                </c:pt>
                <c:pt idx="7">
                  <c:v>4.1634999999999998E-2</c:v>
                </c:pt>
                <c:pt idx="8">
                  <c:v>0.56027534800000001</c:v>
                </c:pt>
                <c:pt idx="9">
                  <c:v>0.46876123199999997</c:v>
                </c:pt>
                <c:pt idx="10">
                  <c:v>0.367550504</c:v>
                </c:pt>
                <c:pt idx="11">
                  <c:v>0.42357420800000001</c:v>
                </c:pt>
                <c:pt idx="12">
                  <c:v>0.57690325600000003</c:v>
                </c:pt>
                <c:pt idx="13">
                  <c:v>0.55926370400000003</c:v>
                </c:pt>
                <c:pt idx="14">
                  <c:v>0.47587046</c:v>
                </c:pt>
                <c:pt idx="15">
                  <c:v>0.64898</c:v>
                </c:pt>
                <c:pt idx="16">
                  <c:v>2.9125000000000002E-2</c:v>
                </c:pt>
                <c:pt idx="17">
                  <c:v>0</c:v>
                </c:pt>
                <c:pt idx="18">
                  <c:v>0</c:v>
                </c:pt>
                <c:pt idx="19">
                  <c:v>0</c:v>
                </c:pt>
                <c:pt idx="20">
                  <c:v>0</c:v>
                </c:pt>
                <c:pt idx="21">
                  <c:v>0</c:v>
                </c:pt>
                <c:pt idx="22">
                  <c:v>0</c:v>
                </c:pt>
                <c:pt idx="23">
                  <c:v>0</c:v>
                </c:pt>
              </c:numCache>
            </c:numRef>
          </c:yVal>
          <c:smooth val="0"/>
          <c:extLst>
            <c:ext xmlns:c16="http://schemas.microsoft.com/office/drawing/2014/chart" uri="{C3380CC4-5D6E-409C-BE32-E72D297353CC}">
              <c16:uniqueId val="{00000005-930D-4295-A374-B248317E0F0B}"/>
            </c:ext>
          </c:extLst>
        </c:ser>
        <c:ser>
          <c:idx val="9"/>
          <c:order val="6"/>
          <c:tx>
            <c:v>2.) battery to load</c:v>
          </c:tx>
          <c:spPr>
            <a:ln w="19050" cap="rnd">
              <a:solidFill>
                <a:srgbClr val="0070C0"/>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hourly_calcs_no_hp!$Y$8304:$Y$8327</c:f>
              <c:numCache>
                <c:formatCode>0.00</c:formatCode>
                <c:ptCount val="24"/>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9.7510596000000005E-2</c:v>
                </c:pt>
                <c:pt idx="16">
                  <c:v>0.21274066799999997</c:v>
                </c:pt>
                <c:pt idx="17">
                  <c:v>0.32</c:v>
                </c:pt>
                <c:pt idx="18">
                  <c:v>0.24</c:v>
                </c:pt>
                <c:pt idx="19">
                  <c:v>0.15</c:v>
                </c:pt>
                <c:pt idx="20">
                  <c:v>0.17</c:v>
                </c:pt>
                <c:pt idx="21">
                  <c:v>4.67</c:v>
                </c:pt>
                <c:pt idx="22">
                  <c:v>2.1</c:v>
                </c:pt>
                <c:pt idx="23">
                  <c:v>0.18</c:v>
                </c:pt>
              </c:numCache>
            </c:numRef>
          </c:yVal>
          <c:smooth val="0"/>
          <c:extLst>
            <c:ext xmlns:c16="http://schemas.microsoft.com/office/drawing/2014/chart" uri="{C3380CC4-5D6E-409C-BE32-E72D297353CC}">
              <c16:uniqueId val="{00000006-930D-4295-A374-B248317E0F0B}"/>
            </c:ext>
          </c:extLst>
        </c:ser>
        <c:ser>
          <c:idx val="3"/>
          <c:order val="7"/>
          <c:tx>
            <c:v>3.) grid to load</c:v>
          </c:tx>
          <c:spPr>
            <a:ln w="19050" cap="rnd">
              <a:solidFill>
                <a:srgbClr val="FF0000"/>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hourly_calcs_no_hp!$AC$8304:$AC$8327</c:f>
              <c:numCache>
                <c:formatCode>0.00</c:formatCode>
                <c:ptCount val="24"/>
                <c:pt idx="0">
                  <c:v>0.26</c:v>
                </c:pt>
                <c:pt idx="1">
                  <c:v>0.18</c:v>
                </c:pt>
                <c:pt idx="2">
                  <c:v>0.17</c:v>
                </c:pt>
                <c:pt idx="3">
                  <c:v>0.16</c:v>
                </c:pt>
                <c:pt idx="4">
                  <c:v>0.15</c:v>
                </c:pt>
                <c:pt idx="5">
                  <c:v>0.16</c:v>
                </c:pt>
                <c:pt idx="6">
                  <c:v>0.18</c:v>
                </c:pt>
                <c:pt idx="7">
                  <c:v>0.62943810000000011</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numCache>
            </c:numRef>
          </c:yVal>
          <c:smooth val="0"/>
          <c:extLst>
            <c:ext xmlns:c16="http://schemas.microsoft.com/office/drawing/2014/chart" uri="{C3380CC4-5D6E-409C-BE32-E72D297353CC}">
              <c16:uniqueId val="{00000007-930D-4295-A374-B248317E0F0B}"/>
            </c:ext>
          </c:extLst>
        </c:ser>
        <c:ser>
          <c:idx val="8"/>
          <c:order val="8"/>
          <c:tx>
            <c:v>4.) solar to battery</c:v>
          </c:tx>
          <c:spPr>
            <a:ln w="19050" cap="rnd">
              <a:solidFill>
                <a:srgbClr val="7030A0"/>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hourly_calcs_no_hp!$AD$8304:$AD$8327</c:f>
              <c:numCache>
                <c:formatCode>0.00</c:formatCode>
                <c:ptCount val="24"/>
                <c:pt idx="0">
                  <c:v>0</c:v>
                </c:pt>
                <c:pt idx="1">
                  <c:v>0</c:v>
                </c:pt>
                <c:pt idx="2">
                  <c:v>0</c:v>
                </c:pt>
                <c:pt idx="3">
                  <c:v>0</c:v>
                </c:pt>
                <c:pt idx="4">
                  <c:v>0</c:v>
                </c:pt>
                <c:pt idx="5">
                  <c:v>0</c:v>
                </c:pt>
                <c:pt idx="6">
                  <c:v>0</c:v>
                </c:pt>
                <c:pt idx="7">
                  <c:v>0</c:v>
                </c:pt>
                <c:pt idx="8">
                  <c:v>1.9296796519999997</c:v>
                </c:pt>
                <c:pt idx="9">
                  <c:v>3.295353768</c:v>
                </c:pt>
                <c:pt idx="10">
                  <c:v>4.3322914959999999</c:v>
                </c:pt>
                <c:pt idx="11">
                  <c:v>4.3636247919999995</c:v>
                </c:pt>
                <c:pt idx="12">
                  <c:v>3.1457169586666662</c:v>
                </c:pt>
                <c:pt idx="13">
                  <c:v>0</c:v>
                </c:pt>
                <c:pt idx="14">
                  <c:v>0</c:v>
                </c:pt>
                <c:pt idx="15">
                  <c:v>0</c:v>
                </c:pt>
                <c:pt idx="16">
                  <c:v>0</c:v>
                </c:pt>
                <c:pt idx="17">
                  <c:v>0</c:v>
                </c:pt>
                <c:pt idx="18">
                  <c:v>0</c:v>
                </c:pt>
                <c:pt idx="19">
                  <c:v>0</c:v>
                </c:pt>
                <c:pt idx="20">
                  <c:v>0</c:v>
                </c:pt>
                <c:pt idx="21">
                  <c:v>0</c:v>
                </c:pt>
                <c:pt idx="22">
                  <c:v>0</c:v>
                </c:pt>
                <c:pt idx="23">
                  <c:v>0</c:v>
                </c:pt>
              </c:numCache>
            </c:numRef>
          </c:yVal>
          <c:smooth val="0"/>
          <c:extLst>
            <c:ext xmlns:c16="http://schemas.microsoft.com/office/drawing/2014/chart" uri="{C3380CC4-5D6E-409C-BE32-E72D297353CC}">
              <c16:uniqueId val="{00000008-930D-4295-A374-B248317E0F0B}"/>
            </c:ext>
          </c:extLst>
        </c:ser>
        <c:ser>
          <c:idx val="4"/>
          <c:order val="9"/>
          <c:tx>
            <c:v>5.) solar to grid</c:v>
          </c:tx>
          <c:spPr>
            <a:ln w="19050" cap="rnd">
              <a:solidFill>
                <a:schemeClr val="bg1">
                  <a:lumMod val="50000"/>
                </a:schemeClr>
              </a:solidFill>
              <a:prstDash val="dash"/>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hourly_calcs_no_hp!$AH$8304:$AH$8327</c:f>
              <c:numCache>
                <c:formatCode>0.00</c:formatCode>
                <c:ptCount val="24"/>
                <c:pt idx="0">
                  <c:v>0</c:v>
                </c:pt>
                <c:pt idx="1">
                  <c:v>0</c:v>
                </c:pt>
                <c:pt idx="2">
                  <c:v>0</c:v>
                </c:pt>
                <c:pt idx="3">
                  <c:v>0</c:v>
                </c:pt>
                <c:pt idx="4">
                  <c:v>0</c:v>
                </c:pt>
                <c:pt idx="5">
                  <c:v>0</c:v>
                </c:pt>
                <c:pt idx="6">
                  <c:v>0</c:v>
                </c:pt>
                <c:pt idx="7">
                  <c:v>0</c:v>
                </c:pt>
                <c:pt idx="8">
                  <c:v>0</c:v>
                </c:pt>
                <c:pt idx="9">
                  <c:v>0</c:v>
                </c:pt>
                <c:pt idx="10">
                  <c:v>0</c:v>
                </c:pt>
                <c:pt idx="11">
                  <c:v>0</c:v>
                </c:pt>
                <c:pt idx="12">
                  <c:v>0.68115178533333376</c:v>
                </c:pt>
                <c:pt idx="13">
                  <c:v>2.8298122960000001</c:v>
                </c:pt>
                <c:pt idx="14">
                  <c:v>1.6415395400000001</c:v>
                </c:pt>
                <c:pt idx="15">
                  <c:v>0</c:v>
                </c:pt>
                <c:pt idx="16">
                  <c:v>0</c:v>
                </c:pt>
                <c:pt idx="17">
                  <c:v>0</c:v>
                </c:pt>
                <c:pt idx="18">
                  <c:v>0</c:v>
                </c:pt>
                <c:pt idx="19">
                  <c:v>0</c:v>
                </c:pt>
                <c:pt idx="20">
                  <c:v>0</c:v>
                </c:pt>
                <c:pt idx="21">
                  <c:v>0</c:v>
                </c:pt>
                <c:pt idx="22">
                  <c:v>0</c:v>
                </c:pt>
                <c:pt idx="23">
                  <c:v>0</c:v>
                </c:pt>
              </c:numCache>
            </c:numRef>
          </c:yVal>
          <c:smooth val="0"/>
          <c:extLst>
            <c:ext xmlns:c16="http://schemas.microsoft.com/office/drawing/2014/chart" uri="{C3380CC4-5D6E-409C-BE32-E72D297353CC}">
              <c16:uniqueId val="{00000009-930D-4295-A374-B248317E0F0B}"/>
            </c:ext>
          </c:extLst>
        </c:ser>
        <c:dLbls>
          <c:showLegendKey val="0"/>
          <c:showVal val="0"/>
          <c:showCatName val="0"/>
          <c:showSerName val="0"/>
          <c:showPercent val="0"/>
          <c:showBubbleSize val="0"/>
        </c:dLbls>
        <c:axId val="1477459295"/>
        <c:axId val="1477433375"/>
      </c:scatterChart>
      <c:valAx>
        <c:axId val="1477459295"/>
        <c:scaling>
          <c:orientation val="minMax"/>
          <c:max val="1"/>
          <c:min val="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Hourly Starting Time</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h:mm"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77433375"/>
        <c:crosses val="autoZero"/>
        <c:crossBetween val="midCat"/>
        <c:majorUnit val="4.1670000000000013E-2"/>
      </c:valAx>
      <c:valAx>
        <c:axId val="1477433375"/>
        <c:scaling>
          <c:orientation val="minMax"/>
          <c:max val="1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kWh     or      Battery Capacity % /10</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77459295"/>
        <c:crosses val="autoZero"/>
        <c:crossBetween val="midCat"/>
        <c:majorUnit val="1"/>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Tue Dec 12 Hourly System Performance - With Heat Pump</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2"/>
          <c:order val="0"/>
          <c:tx>
            <c:v>battery capacity</c:v>
          </c:tx>
          <c:spPr>
            <a:ln w="19050" cap="rnd">
              <a:solidFill>
                <a:schemeClr val="tx1"/>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hourly_calcs_with_hp!$S$8304:$S$8327</c:f>
              <c:numCache>
                <c:formatCode>0.0</c:formatCode>
                <c:ptCount val="24"/>
                <c:pt idx="0">
                  <c:v>2</c:v>
                </c:pt>
                <c:pt idx="1">
                  <c:v>2</c:v>
                </c:pt>
                <c:pt idx="2">
                  <c:v>2</c:v>
                </c:pt>
                <c:pt idx="3">
                  <c:v>2</c:v>
                </c:pt>
                <c:pt idx="4">
                  <c:v>2</c:v>
                </c:pt>
                <c:pt idx="5">
                  <c:v>2</c:v>
                </c:pt>
                <c:pt idx="6">
                  <c:v>2</c:v>
                </c:pt>
                <c:pt idx="7">
                  <c:v>2</c:v>
                </c:pt>
                <c:pt idx="8">
                  <c:v>2</c:v>
                </c:pt>
                <c:pt idx="9">
                  <c:v>2.3830372108669353</c:v>
                </c:pt>
                <c:pt idx="10">
                  <c:v>3.4062341636088709</c:v>
                </c:pt>
                <c:pt idx="11">
                  <c:v>4.9154956763508064</c:v>
                </c:pt>
                <c:pt idx="12">
                  <c:v>6.4394446715927414</c:v>
                </c:pt>
                <c:pt idx="13">
                  <c:v>7.7117892693346777</c:v>
                </c:pt>
                <c:pt idx="14">
                  <c:v>8.5167636570766128</c:v>
                </c:pt>
                <c:pt idx="15">
                  <c:v>8.7647351904435471</c:v>
                </c:pt>
                <c:pt idx="16">
                  <c:v>8.1345038372401426</c:v>
                </c:pt>
                <c:pt idx="17">
                  <c:v>7.4442568215367375</c:v>
                </c:pt>
                <c:pt idx="18">
                  <c:v>6.698145570416667</c:v>
                </c:pt>
                <c:pt idx="19">
                  <c:v>5.9937009859632617</c:v>
                </c:pt>
                <c:pt idx="20">
                  <c:v>5.3361314015098573</c:v>
                </c:pt>
                <c:pt idx="21">
                  <c:v>4.6681451503897851</c:v>
                </c:pt>
                <c:pt idx="22">
                  <c:v>2</c:v>
                </c:pt>
                <c:pt idx="23">
                  <c:v>2</c:v>
                </c:pt>
              </c:numCache>
            </c:numRef>
          </c:yVal>
          <c:smooth val="0"/>
          <c:extLst>
            <c:ext xmlns:c16="http://schemas.microsoft.com/office/drawing/2014/chart" uri="{C3380CC4-5D6E-409C-BE32-E72D297353CC}">
              <c16:uniqueId val="{00000000-2CB9-4DF5-8D79-B126B873B6E7}"/>
            </c:ext>
          </c:extLst>
        </c:ser>
        <c:ser>
          <c:idx val="6"/>
          <c:order val="1"/>
          <c:tx>
            <c:v>max battery capacity</c:v>
          </c:tx>
          <c:spPr>
            <a:ln w="19050" cap="rnd">
              <a:solidFill>
                <a:schemeClr val="tx1"/>
              </a:solidFill>
              <a:prstDash val="sysDot"/>
              <a:round/>
            </a:ln>
            <a:effectLst/>
          </c:spPr>
          <c:marker>
            <c:symbol val="none"/>
          </c:marker>
          <c:xVal>
            <c:numRef>
              <c:f>'chart data'!$A$48:$A$71</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'chart data'!$G$48:$G$71</c:f>
              <c:numCache>
                <c:formatCode>General</c:formatCode>
                <c:ptCount val="24"/>
                <c:pt idx="0">
                  <c:v>10</c:v>
                </c:pt>
                <c:pt idx="1">
                  <c:v>10</c:v>
                </c:pt>
                <c:pt idx="2">
                  <c:v>10</c:v>
                </c:pt>
                <c:pt idx="3">
                  <c:v>10</c:v>
                </c:pt>
                <c:pt idx="4">
                  <c:v>10</c:v>
                </c:pt>
                <c:pt idx="5">
                  <c:v>10</c:v>
                </c:pt>
                <c:pt idx="6">
                  <c:v>10</c:v>
                </c:pt>
                <c:pt idx="7">
                  <c:v>10</c:v>
                </c:pt>
                <c:pt idx="8">
                  <c:v>10</c:v>
                </c:pt>
                <c:pt idx="9">
                  <c:v>10</c:v>
                </c:pt>
                <c:pt idx="10">
                  <c:v>10</c:v>
                </c:pt>
                <c:pt idx="11">
                  <c:v>10</c:v>
                </c:pt>
                <c:pt idx="12">
                  <c:v>10</c:v>
                </c:pt>
                <c:pt idx="13">
                  <c:v>10</c:v>
                </c:pt>
                <c:pt idx="14">
                  <c:v>10</c:v>
                </c:pt>
                <c:pt idx="15">
                  <c:v>10</c:v>
                </c:pt>
                <c:pt idx="16">
                  <c:v>10</c:v>
                </c:pt>
                <c:pt idx="17">
                  <c:v>10</c:v>
                </c:pt>
                <c:pt idx="18">
                  <c:v>10</c:v>
                </c:pt>
                <c:pt idx="19">
                  <c:v>10</c:v>
                </c:pt>
                <c:pt idx="20">
                  <c:v>10</c:v>
                </c:pt>
                <c:pt idx="21">
                  <c:v>10</c:v>
                </c:pt>
                <c:pt idx="22">
                  <c:v>10</c:v>
                </c:pt>
                <c:pt idx="23">
                  <c:v>10</c:v>
                </c:pt>
              </c:numCache>
            </c:numRef>
          </c:yVal>
          <c:smooth val="0"/>
          <c:extLst>
            <c:ext xmlns:c16="http://schemas.microsoft.com/office/drawing/2014/chart" uri="{C3380CC4-5D6E-409C-BE32-E72D297353CC}">
              <c16:uniqueId val="{00000001-2CB9-4DF5-8D79-B126B873B6E7}"/>
            </c:ext>
          </c:extLst>
        </c:ser>
        <c:ser>
          <c:idx val="5"/>
          <c:order val="2"/>
          <c:tx>
            <c:v>min battery capacity</c:v>
          </c:tx>
          <c:spPr>
            <a:ln w="12700" cap="rnd">
              <a:solidFill>
                <a:schemeClr val="tx1"/>
              </a:solidFill>
              <a:prstDash val="dashDot"/>
              <a:round/>
            </a:ln>
            <a:effectLst/>
          </c:spPr>
          <c:marker>
            <c:symbol val="none"/>
          </c:marker>
          <c:xVal>
            <c:numRef>
              <c:f>'chart data'!$A$48:$A$71</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'chart data'!$F$48:$F$71</c:f>
              <c:numCache>
                <c:formatCode>General</c:formatCode>
                <c:ptCount val="24"/>
                <c:pt idx="0">
                  <c:v>2</c:v>
                </c:pt>
                <c:pt idx="1">
                  <c:v>2</c:v>
                </c:pt>
                <c:pt idx="2">
                  <c:v>2</c:v>
                </c:pt>
                <c:pt idx="3">
                  <c:v>2</c:v>
                </c:pt>
                <c:pt idx="4">
                  <c:v>2</c:v>
                </c:pt>
                <c:pt idx="5">
                  <c:v>2</c:v>
                </c:pt>
                <c:pt idx="6">
                  <c:v>2</c:v>
                </c:pt>
                <c:pt idx="7">
                  <c:v>2</c:v>
                </c:pt>
                <c:pt idx="8">
                  <c:v>2</c:v>
                </c:pt>
                <c:pt idx="9">
                  <c:v>2</c:v>
                </c:pt>
                <c:pt idx="10">
                  <c:v>2</c:v>
                </c:pt>
                <c:pt idx="11">
                  <c:v>2</c:v>
                </c:pt>
                <c:pt idx="12">
                  <c:v>2</c:v>
                </c:pt>
                <c:pt idx="13">
                  <c:v>2</c:v>
                </c:pt>
                <c:pt idx="14">
                  <c:v>2</c:v>
                </c:pt>
                <c:pt idx="15">
                  <c:v>2</c:v>
                </c:pt>
                <c:pt idx="16">
                  <c:v>2</c:v>
                </c:pt>
                <c:pt idx="17">
                  <c:v>2</c:v>
                </c:pt>
                <c:pt idx="18">
                  <c:v>2</c:v>
                </c:pt>
                <c:pt idx="19">
                  <c:v>2</c:v>
                </c:pt>
                <c:pt idx="20">
                  <c:v>2</c:v>
                </c:pt>
                <c:pt idx="21">
                  <c:v>2</c:v>
                </c:pt>
                <c:pt idx="22">
                  <c:v>2</c:v>
                </c:pt>
                <c:pt idx="23">
                  <c:v>2</c:v>
                </c:pt>
              </c:numCache>
            </c:numRef>
          </c:yVal>
          <c:smooth val="0"/>
          <c:extLst>
            <c:ext xmlns:c16="http://schemas.microsoft.com/office/drawing/2014/chart" uri="{C3380CC4-5D6E-409C-BE32-E72D297353CC}">
              <c16:uniqueId val="{00000002-2CB9-4DF5-8D79-B126B873B6E7}"/>
            </c:ext>
          </c:extLst>
        </c:ser>
        <c:ser>
          <c:idx val="1"/>
          <c:order val="3"/>
          <c:tx>
            <c:v>load</c:v>
          </c:tx>
          <c:spPr>
            <a:ln w="63500" cap="rnd">
              <a:solidFill>
                <a:srgbClr val="C00000"/>
              </a:solidFill>
              <a:prstDash val="sysDot"/>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hourly_calcs_with_hp!$N$8304:$N$8327</c:f>
              <c:numCache>
                <c:formatCode>#,##0.00</c:formatCode>
                <c:ptCount val="24"/>
                <c:pt idx="0">
                  <c:v>1.3725336021505374</c:v>
                </c:pt>
                <c:pt idx="1">
                  <c:v>1.2925336021505374</c:v>
                </c:pt>
                <c:pt idx="2">
                  <c:v>1.2825336021505374</c:v>
                </c:pt>
                <c:pt idx="3">
                  <c:v>1.2725336021505373</c:v>
                </c:pt>
                <c:pt idx="4">
                  <c:v>1.2625336021505373</c:v>
                </c:pt>
                <c:pt idx="5">
                  <c:v>1.2725336021505373</c:v>
                </c:pt>
                <c:pt idx="6">
                  <c:v>1.2925336021505374</c:v>
                </c:pt>
                <c:pt idx="7">
                  <c:v>1.7836067021505375</c:v>
                </c:pt>
                <c:pt idx="8">
                  <c:v>1.6728089501505374</c:v>
                </c:pt>
                <c:pt idx="9">
                  <c:v>1.5812948341505373</c:v>
                </c:pt>
                <c:pt idx="10">
                  <c:v>1.4800841061505374</c:v>
                </c:pt>
                <c:pt idx="11">
                  <c:v>1.5361078101505374</c:v>
                </c:pt>
                <c:pt idx="12">
                  <c:v>1.6894368581505375</c:v>
                </c:pt>
                <c:pt idx="13">
                  <c:v>1.6717973061505376</c:v>
                </c:pt>
                <c:pt idx="14">
                  <c:v>1.5884040621505373</c:v>
                </c:pt>
                <c:pt idx="15">
                  <c:v>1.8590241981505375</c:v>
                </c:pt>
                <c:pt idx="16">
                  <c:v>1.3543992701505374</c:v>
                </c:pt>
                <c:pt idx="17">
                  <c:v>1.4325336021505375</c:v>
                </c:pt>
                <c:pt idx="18">
                  <c:v>1.3525336021505374</c:v>
                </c:pt>
                <c:pt idx="19">
                  <c:v>1.2625336021505373</c:v>
                </c:pt>
                <c:pt idx="20">
                  <c:v>1.2825336021505374</c:v>
                </c:pt>
                <c:pt idx="21">
                  <c:v>5.7825336021505374</c:v>
                </c:pt>
                <c:pt idx="22">
                  <c:v>3.2125336021505375</c:v>
                </c:pt>
                <c:pt idx="23">
                  <c:v>1.2925336021505374</c:v>
                </c:pt>
              </c:numCache>
            </c:numRef>
          </c:yVal>
          <c:smooth val="0"/>
          <c:extLst>
            <c:ext xmlns:c16="http://schemas.microsoft.com/office/drawing/2014/chart" uri="{C3380CC4-5D6E-409C-BE32-E72D297353CC}">
              <c16:uniqueId val="{00000003-2CB9-4DF5-8D79-B126B873B6E7}"/>
            </c:ext>
          </c:extLst>
        </c:ser>
        <c:ser>
          <c:idx val="0"/>
          <c:order val="4"/>
          <c:tx>
            <c:v>solar generation</c:v>
          </c:tx>
          <c:spPr>
            <a:ln w="19050" cap="rnd">
              <a:solidFill>
                <a:srgbClr val="FFC000"/>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hourly_calcs_with_hp!$P$8304:$P$8327</c:f>
              <c:numCache>
                <c:formatCode>0.00</c:formatCode>
                <c:ptCount val="24"/>
                <c:pt idx="0">
                  <c:v>0</c:v>
                </c:pt>
                <c:pt idx="1">
                  <c:v>0</c:v>
                </c:pt>
                <c:pt idx="2">
                  <c:v>0</c:v>
                </c:pt>
                <c:pt idx="3">
                  <c:v>0</c:v>
                </c:pt>
                <c:pt idx="4">
                  <c:v>0</c:v>
                </c:pt>
                <c:pt idx="5">
                  <c:v>0</c:v>
                </c:pt>
                <c:pt idx="6">
                  <c:v>0</c:v>
                </c:pt>
                <c:pt idx="7">
                  <c:v>4.1634999999999998E-2</c:v>
                </c:pt>
                <c:pt idx="8">
                  <c:v>2.4899549999999997</c:v>
                </c:pt>
                <c:pt idx="9">
                  <c:v>3.7641149999999999</c:v>
                </c:pt>
                <c:pt idx="10">
                  <c:v>4.6998419999999994</c:v>
                </c:pt>
                <c:pt idx="11">
                  <c:v>4.7871989999999993</c:v>
                </c:pt>
                <c:pt idx="12">
                  <c:v>4.403772</c:v>
                </c:pt>
                <c:pt idx="13">
                  <c:v>3.3890760000000002</c:v>
                </c:pt>
                <c:pt idx="14">
                  <c:v>2.11741</c:v>
                </c:pt>
                <c:pt idx="15">
                  <c:v>0.64898</c:v>
                </c:pt>
                <c:pt idx="16">
                  <c:v>2.9125000000000002E-2</c:v>
                </c:pt>
                <c:pt idx="17">
                  <c:v>0</c:v>
                </c:pt>
                <c:pt idx="18">
                  <c:v>0</c:v>
                </c:pt>
                <c:pt idx="19">
                  <c:v>0</c:v>
                </c:pt>
                <c:pt idx="20">
                  <c:v>0</c:v>
                </c:pt>
                <c:pt idx="21">
                  <c:v>0</c:v>
                </c:pt>
                <c:pt idx="22">
                  <c:v>0</c:v>
                </c:pt>
                <c:pt idx="23">
                  <c:v>0</c:v>
                </c:pt>
              </c:numCache>
            </c:numRef>
          </c:yVal>
          <c:smooth val="0"/>
          <c:extLst>
            <c:ext xmlns:c16="http://schemas.microsoft.com/office/drawing/2014/chart" uri="{C3380CC4-5D6E-409C-BE32-E72D297353CC}">
              <c16:uniqueId val="{00000004-2CB9-4DF5-8D79-B126B873B6E7}"/>
            </c:ext>
          </c:extLst>
        </c:ser>
        <c:ser>
          <c:idx val="7"/>
          <c:order val="5"/>
          <c:tx>
            <c:v>1.) solar to load</c:v>
          </c:tx>
          <c:spPr>
            <a:ln w="19050" cap="rnd">
              <a:solidFill>
                <a:srgbClr val="00B050"/>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hourly_calcs_with_hp!$V$8304:$V$8327</c:f>
              <c:numCache>
                <c:formatCode>0.00</c:formatCode>
                <c:ptCount val="24"/>
                <c:pt idx="0">
                  <c:v>0</c:v>
                </c:pt>
                <c:pt idx="1">
                  <c:v>0</c:v>
                </c:pt>
                <c:pt idx="2">
                  <c:v>0</c:v>
                </c:pt>
                <c:pt idx="3">
                  <c:v>0</c:v>
                </c:pt>
                <c:pt idx="4">
                  <c:v>0</c:v>
                </c:pt>
                <c:pt idx="5">
                  <c:v>0</c:v>
                </c:pt>
                <c:pt idx="6">
                  <c:v>0</c:v>
                </c:pt>
                <c:pt idx="7">
                  <c:v>4.1634999999999998E-2</c:v>
                </c:pt>
                <c:pt idx="8">
                  <c:v>1.6728089501505374</c:v>
                </c:pt>
                <c:pt idx="9">
                  <c:v>1.5812948341505373</c:v>
                </c:pt>
                <c:pt idx="10">
                  <c:v>1.4800841061505374</c:v>
                </c:pt>
                <c:pt idx="11">
                  <c:v>1.5361078101505374</c:v>
                </c:pt>
                <c:pt idx="12">
                  <c:v>1.6894368581505375</c:v>
                </c:pt>
                <c:pt idx="13">
                  <c:v>1.6717973061505376</c:v>
                </c:pt>
                <c:pt idx="14">
                  <c:v>1.5884040621505373</c:v>
                </c:pt>
                <c:pt idx="15">
                  <c:v>0.64898</c:v>
                </c:pt>
                <c:pt idx="16">
                  <c:v>2.9125000000000002E-2</c:v>
                </c:pt>
                <c:pt idx="17">
                  <c:v>0</c:v>
                </c:pt>
                <c:pt idx="18">
                  <c:v>0</c:v>
                </c:pt>
                <c:pt idx="19">
                  <c:v>0</c:v>
                </c:pt>
                <c:pt idx="20">
                  <c:v>0</c:v>
                </c:pt>
                <c:pt idx="21">
                  <c:v>0</c:v>
                </c:pt>
                <c:pt idx="22">
                  <c:v>0</c:v>
                </c:pt>
                <c:pt idx="23">
                  <c:v>0</c:v>
                </c:pt>
              </c:numCache>
            </c:numRef>
          </c:yVal>
          <c:smooth val="0"/>
          <c:extLst>
            <c:ext xmlns:c16="http://schemas.microsoft.com/office/drawing/2014/chart" uri="{C3380CC4-5D6E-409C-BE32-E72D297353CC}">
              <c16:uniqueId val="{00000005-2CB9-4DF5-8D79-B126B873B6E7}"/>
            </c:ext>
          </c:extLst>
        </c:ser>
        <c:ser>
          <c:idx val="9"/>
          <c:order val="6"/>
          <c:tx>
            <c:v>2.) battery to load</c:v>
          </c:tx>
          <c:spPr>
            <a:ln w="19050" cap="rnd">
              <a:solidFill>
                <a:srgbClr val="0070C0"/>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hourly_calcs_with_hp!$Y$8304:$Y$8327</c:f>
              <c:numCache>
                <c:formatCode>0.00</c:formatCode>
                <c:ptCount val="24"/>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1.2100441981505377</c:v>
                </c:pt>
                <c:pt idx="16">
                  <c:v>1.3252742701505373</c:v>
                </c:pt>
                <c:pt idx="17">
                  <c:v>1.4325336021505375</c:v>
                </c:pt>
                <c:pt idx="18">
                  <c:v>1.3525336021505374</c:v>
                </c:pt>
                <c:pt idx="19">
                  <c:v>1.2625336021505373</c:v>
                </c:pt>
                <c:pt idx="20">
                  <c:v>1.2825336021505374</c:v>
                </c:pt>
                <c:pt idx="21">
                  <c:v>5.1228386887483879</c:v>
                </c:pt>
                <c:pt idx="22">
                  <c:v>0</c:v>
                </c:pt>
                <c:pt idx="23">
                  <c:v>0</c:v>
                </c:pt>
              </c:numCache>
            </c:numRef>
          </c:yVal>
          <c:smooth val="0"/>
          <c:extLst>
            <c:ext xmlns:c16="http://schemas.microsoft.com/office/drawing/2014/chart" uri="{C3380CC4-5D6E-409C-BE32-E72D297353CC}">
              <c16:uniqueId val="{00000006-2CB9-4DF5-8D79-B126B873B6E7}"/>
            </c:ext>
          </c:extLst>
        </c:ser>
        <c:ser>
          <c:idx val="3"/>
          <c:order val="7"/>
          <c:tx>
            <c:v>3.) grid to load</c:v>
          </c:tx>
          <c:spPr>
            <a:ln w="19050" cap="rnd">
              <a:solidFill>
                <a:srgbClr val="FF0000"/>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hourly_calcs_with_hp!$AC$8304:$AC$8327</c:f>
              <c:numCache>
                <c:formatCode>0.00</c:formatCode>
                <c:ptCount val="24"/>
                <c:pt idx="0">
                  <c:v>1.3725336021505374</c:v>
                </c:pt>
                <c:pt idx="1">
                  <c:v>1.2925336021505374</c:v>
                </c:pt>
                <c:pt idx="2">
                  <c:v>1.2825336021505374</c:v>
                </c:pt>
                <c:pt idx="3">
                  <c:v>1.2725336021505373</c:v>
                </c:pt>
                <c:pt idx="4">
                  <c:v>1.2625336021505373</c:v>
                </c:pt>
                <c:pt idx="5">
                  <c:v>1.2725336021505373</c:v>
                </c:pt>
                <c:pt idx="6">
                  <c:v>1.2925336021505374</c:v>
                </c:pt>
                <c:pt idx="7">
                  <c:v>1.7419717021505374</c:v>
                </c:pt>
                <c:pt idx="8">
                  <c:v>0</c:v>
                </c:pt>
                <c:pt idx="9">
                  <c:v>0</c:v>
                </c:pt>
                <c:pt idx="10">
                  <c:v>0</c:v>
                </c:pt>
                <c:pt idx="11">
                  <c:v>0</c:v>
                </c:pt>
                <c:pt idx="12">
                  <c:v>0</c:v>
                </c:pt>
                <c:pt idx="13">
                  <c:v>0</c:v>
                </c:pt>
                <c:pt idx="14">
                  <c:v>0</c:v>
                </c:pt>
                <c:pt idx="15">
                  <c:v>0</c:v>
                </c:pt>
                <c:pt idx="16">
                  <c:v>0</c:v>
                </c:pt>
                <c:pt idx="17">
                  <c:v>0</c:v>
                </c:pt>
                <c:pt idx="18">
                  <c:v>0</c:v>
                </c:pt>
                <c:pt idx="19">
                  <c:v>0</c:v>
                </c:pt>
                <c:pt idx="20">
                  <c:v>0</c:v>
                </c:pt>
                <c:pt idx="21">
                  <c:v>0.65969491340214947</c:v>
                </c:pt>
                <c:pt idx="22">
                  <c:v>3.2125336021505375</c:v>
                </c:pt>
                <c:pt idx="23">
                  <c:v>1.2925336021505374</c:v>
                </c:pt>
              </c:numCache>
            </c:numRef>
          </c:yVal>
          <c:smooth val="0"/>
          <c:extLst>
            <c:ext xmlns:c16="http://schemas.microsoft.com/office/drawing/2014/chart" uri="{C3380CC4-5D6E-409C-BE32-E72D297353CC}">
              <c16:uniqueId val="{00000007-2CB9-4DF5-8D79-B126B873B6E7}"/>
            </c:ext>
          </c:extLst>
        </c:ser>
        <c:ser>
          <c:idx val="8"/>
          <c:order val="8"/>
          <c:tx>
            <c:v>4.) solar to battery</c:v>
          </c:tx>
          <c:spPr>
            <a:ln w="19050" cap="rnd">
              <a:solidFill>
                <a:srgbClr val="7030A0"/>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hourly_calcs_with_hp!$AD$8304:$AD$8327</c:f>
              <c:numCache>
                <c:formatCode>0.00</c:formatCode>
                <c:ptCount val="24"/>
                <c:pt idx="0">
                  <c:v>0</c:v>
                </c:pt>
                <c:pt idx="1">
                  <c:v>0</c:v>
                </c:pt>
                <c:pt idx="2">
                  <c:v>0</c:v>
                </c:pt>
                <c:pt idx="3">
                  <c:v>0</c:v>
                </c:pt>
                <c:pt idx="4">
                  <c:v>0</c:v>
                </c:pt>
                <c:pt idx="5">
                  <c:v>0</c:v>
                </c:pt>
                <c:pt idx="6">
                  <c:v>0</c:v>
                </c:pt>
                <c:pt idx="7">
                  <c:v>0</c:v>
                </c:pt>
                <c:pt idx="8">
                  <c:v>0.81714604984946226</c:v>
                </c:pt>
                <c:pt idx="9">
                  <c:v>2.1828201658494626</c:v>
                </c:pt>
                <c:pt idx="10">
                  <c:v>3.219757893849462</c:v>
                </c:pt>
                <c:pt idx="11">
                  <c:v>3.2510911898494621</c:v>
                </c:pt>
                <c:pt idx="12">
                  <c:v>2.7143351418494626</c:v>
                </c:pt>
                <c:pt idx="13">
                  <c:v>1.7172786938494626</c:v>
                </c:pt>
                <c:pt idx="14">
                  <c:v>0.5290059378494627</c:v>
                </c:pt>
                <c:pt idx="15">
                  <c:v>0</c:v>
                </c:pt>
                <c:pt idx="16">
                  <c:v>0</c:v>
                </c:pt>
                <c:pt idx="17">
                  <c:v>0</c:v>
                </c:pt>
                <c:pt idx="18">
                  <c:v>0</c:v>
                </c:pt>
                <c:pt idx="19">
                  <c:v>0</c:v>
                </c:pt>
                <c:pt idx="20">
                  <c:v>0</c:v>
                </c:pt>
                <c:pt idx="21">
                  <c:v>0</c:v>
                </c:pt>
                <c:pt idx="22">
                  <c:v>0</c:v>
                </c:pt>
                <c:pt idx="23">
                  <c:v>0</c:v>
                </c:pt>
              </c:numCache>
            </c:numRef>
          </c:yVal>
          <c:smooth val="0"/>
          <c:extLst>
            <c:ext xmlns:c16="http://schemas.microsoft.com/office/drawing/2014/chart" uri="{C3380CC4-5D6E-409C-BE32-E72D297353CC}">
              <c16:uniqueId val="{00000008-2CB9-4DF5-8D79-B126B873B6E7}"/>
            </c:ext>
          </c:extLst>
        </c:ser>
        <c:ser>
          <c:idx val="4"/>
          <c:order val="9"/>
          <c:tx>
            <c:v>5.) solar to grid</c:v>
          </c:tx>
          <c:spPr>
            <a:ln w="19050" cap="rnd">
              <a:solidFill>
                <a:schemeClr val="bg1">
                  <a:lumMod val="50000"/>
                </a:schemeClr>
              </a:solidFill>
              <a:prstDash val="dash"/>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hourly_calcs_with_hp!$AH$8304:$AH$8327</c:f>
              <c:numCache>
                <c:formatCode>0.00</c:formatCode>
                <c:ptCount val="24"/>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numCache>
            </c:numRef>
          </c:yVal>
          <c:smooth val="0"/>
          <c:extLst>
            <c:ext xmlns:c16="http://schemas.microsoft.com/office/drawing/2014/chart" uri="{C3380CC4-5D6E-409C-BE32-E72D297353CC}">
              <c16:uniqueId val="{00000009-2CB9-4DF5-8D79-B126B873B6E7}"/>
            </c:ext>
          </c:extLst>
        </c:ser>
        <c:dLbls>
          <c:showLegendKey val="0"/>
          <c:showVal val="0"/>
          <c:showCatName val="0"/>
          <c:showSerName val="0"/>
          <c:showPercent val="0"/>
          <c:showBubbleSize val="0"/>
        </c:dLbls>
        <c:axId val="1477459295"/>
        <c:axId val="1477433375"/>
      </c:scatterChart>
      <c:valAx>
        <c:axId val="1477459295"/>
        <c:scaling>
          <c:orientation val="minMax"/>
          <c:max val="1"/>
          <c:min val="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Hourly Starting Time</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h:mm"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77433375"/>
        <c:crosses val="autoZero"/>
        <c:crossBetween val="midCat"/>
        <c:majorUnit val="4.1670000000000013E-2"/>
      </c:valAx>
      <c:valAx>
        <c:axId val="1477433375"/>
        <c:scaling>
          <c:orientation val="minMax"/>
          <c:max val="1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kWh     or      Battery Capacity % /10</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77459295"/>
        <c:crosses val="autoZero"/>
        <c:crossBetween val="midCat"/>
        <c:majorUnit val="1"/>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Self Powered Ratio </a:t>
            </a:r>
            <a:r>
              <a:rPr lang="en-US" baseline="0"/>
              <a:t>vs. Number of Solar Panels with 19.2 kWh Battery</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3"/>
          <c:order val="3"/>
          <c:tx>
            <c:v>off grid no HP</c:v>
          </c:tx>
          <c:spPr>
            <a:ln w="19050" cap="rnd">
              <a:solidFill>
                <a:srgbClr val="0070C0"/>
              </a:solidFill>
              <a:round/>
            </a:ln>
            <a:effectLst/>
          </c:spPr>
          <c:marker>
            <c:symbol val="square"/>
            <c:size val="5"/>
            <c:spPr>
              <a:solidFill>
                <a:srgbClr val="0070C0"/>
              </a:solidFill>
              <a:ln w="9525">
                <a:noFill/>
              </a:ln>
              <a:effectLst/>
            </c:spPr>
          </c:marker>
          <c:xVal>
            <c:numRef>
              <c:f>'chart data'!$A$22:$A$43</c:f>
              <c:numCache>
                <c:formatCode>General</c:formatCode>
                <c:ptCount val="2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numCache>
            </c:numRef>
          </c:xVal>
          <c:yVal>
            <c:numRef>
              <c:f>'chart data'!$E$22:$E$43</c:f>
              <c:numCache>
                <c:formatCode>General</c:formatCode>
                <c:ptCount val="22"/>
                <c:pt idx="2" formatCode="0%">
                  <c:v>0.19</c:v>
                </c:pt>
                <c:pt idx="3" formatCode="0%">
                  <c:v>0.26</c:v>
                </c:pt>
                <c:pt idx="4" formatCode="0%">
                  <c:v>0.32</c:v>
                </c:pt>
                <c:pt idx="5" formatCode="0%">
                  <c:v>0.38</c:v>
                </c:pt>
                <c:pt idx="6" formatCode="0%">
                  <c:v>0.43</c:v>
                </c:pt>
                <c:pt idx="7" formatCode="0%">
                  <c:v>0.48</c:v>
                </c:pt>
                <c:pt idx="8" formatCode="0%">
                  <c:v>0.52</c:v>
                </c:pt>
                <c:pt idx="9" formatCode="0%">
                  <c:v>0.55000000000000004</c:v>
                </c:pt>
                <c:pt idx="10" formatCode="0%">
                  <c:v>0.57999999999999996</c:v>
                </c:pt>
                <c:pt idx="11" formatCode="0%">
                  <c:v>0.6</c:v>
                </c:pt>
                <c:pt idx="12" formatCode="0%">
                  <c:v>0.63</c:v>
                </c:pt>
                <c:pt idx="13" formatCode="0%">
                  <c:v>0.65</c:v>
                </c:pt>
                <c:pt idx="14" formatCode="0%">
                  <c:v>0.66</c:v>
                </c:pt>
                <c:pt idx="15" formatCode="0%">
                  <c:v>0.68</c:v>
                </c:pt>
                <c:pt idx="16" formatCode="0%">
                  <c:v>0.69</c:v>
                </c:pt>
                <c:pt idx="17" formatCode="0%">
                  <c:v>0.7</c:v>
                </c:pt>
                <c:pt idx="18" formatCode="0%">
                  <c:v>0.71</c:v>
                </c:pt>
                <c:pt idx="19" formatCode="0%">
                  <c:v>0.72</c:v>
                </c:pt>
                <c:pt idx="20" formatCode="0%">
                  <c:v>0.73</c:v>
                </c:pt>
                <c:pt idx="21" formatCode="0%">
                  <c:v>0.73</c:v>
                </c:pt>
              </c:numCache>
            </c:numRef>
          </c:yVal>
          <c:smooth val="0"/>
          <c:extLst>
            <c:ext xmlns:c16="http://schemas.microsoft.com/office/drawing/2014/chart" uri="{C3380CC4-5D6E-409C-BE32-E72D297353CC}">
              <c16:uniqueId val="{00000000-DDBF-4EE4-961B-48639B52A1B6}"/>
            </c:ext>
          </c:extLst>
        </c:ser>
        <c:ser>
          <c:idx val="4"/>
          <c:order val="4"/>
          <c:tx>
            <c:v>off grid with HP</c:v>
          </c:tx>
          <c:spPr>
            <a:ln w="19050" cap="rnd">
              <a:solidFill>
                <a:srgbClr val="C00000"/>
              </a:solidFill>
              <a:round/>
            </a:ln>
            <a:effectLst/>
          </c:spPr>
          <c:marker>
            <c:symbol val="triangle"/>
            <c:size val="5"/>
            <c:spPr>
              <a:solidFill>
                <a:srgbClr val="C00000"/>
              </a:solidFill>
              <a:ln w="9525">
                <a:noFill/>
              </a:ln>
              <a:effectLst/>
            </c:spPr>
          </c:marker>
          <c:xVal>
            <c:numRef>
              <c:f>'chart data'!$A$22:$A$43</c:f>
              <c:numCache>
                <c:formatCode>General</c:formatCode>
                <c:ptCount val="2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numCache>
            </c:numRef>
          </c:xVal>
          <c:yVal>
            <c:numRef>
              <c:f>'chart data'!$F$22:$F$43</c:f>
              <c:numCache>
                <c:formatCode>General</c:formatCode>
                <c:ptCount val="22"/>
                <c:pt idx="6" formatCode="0%">
                  <c:v>0.27</c:v>
                </c:pt>
                <c:pt idx="7" formatCode="0%">
                  <c:v>0.3</c:v>
                </c:pt>
                <c:pt idx="8" formatCode="0%">
                  <c:v>0.33</c:v>
                </c:pt>
                <c:pt idx="9" formatCode="0%">
                  <c:v>0.36</c:v>
                </c:pt>
                <c:pt idx="10" formatCode="0%">
                  <c:v>0.39</c:v>
                </c:pt>
                <c:pt idx="11" formatCode="0%">
                  <c:v>0.41</c:v>
                </c:pt>
                <c:pt idx="12" formatCode="0%">
                  <c:v>0.43</c:v>
                </c:pt>
                <c:pt idx="13" formatCode="0%">
                  <c:v>0.45</c:v>
                </c:pt>
                <c:pt idx="14" formatCode="0%">
                  <c:v>0.47</c:v>
                </c:pt>
                <c:pt idx="15" formatCode="0%">
                  <c:v>0.49</c:v>
                </c:pt>
                <c:pt idx="16" formatCode="0%">
                  <c:v>0.5</c:v>
                </c:pt>
                <c:pt idx="17" formatCode="0%">
                  <c:v>0.52</c:v>
                </c:pt>
                <c:pt idx="18" formatCode="0%">
                  <c:v>0.53</c:v>
                </c:pt>
                <c:pt idx="19" formatCode="0%">
                  <c:v>0.54</c:v>
                </c:pt>
                <c:pt idx="20" formatCode="0%">
                  <c:v>0.55000000000000004</c:v>
                </c:pt>
                <c:pt idx="21" formatCode="0%">
                  <c:v>0.56999999999999995</c:v>
                </c:pt>
              </c:numCache>
            </c:numRef>
          </c:yVal>
          <c:smooth val="0"/>
          <c:extLst>
            <c:ext xmlns:c16="http://schemas.microsoft.com/office/drawing/2014/chart" uri="{C3380CC4-5D6E-409C-BE32-E72D297353CC}">
              <c16:uniqueId val="{00000001-DDBF-4EE4-961B-48639B52A1B6}"/>
            </c:ext>
          </c:extLst>
        </c:ser>
        <c:dLbls>
          <c:showLegendKey val="0"/>
          <c:showVal val="0"/>
          <c:showCatName val="0"/>
          <c:showSerName val="0"/>
          <c:showPercent val="0"/>
          <c:showBubbleSize val="0"/>
        </c:dLbls>
        <c:axId val="145214576"/>
        <c:axId val="145211696"/>
        <c:extLst>
          <c:ext xmlns:c15="http://schemas.microsoft.com/office/drawing/2012/chart" uri="{02D57815-91ED-43cb-92C2-25804820EDAC}">
            <c15:filteredScatterSeries>
              <c15:ser>
                <c:idx val="0"/>
                <c:order val="0"/>
                <c:tx>
                  <c:v>total cost</c:v>
                </c:tx>
                <c:spPr>
                  <a:ln w="19050" cap="rnd">
                    <a:solidFill>
                      <a:schemeClr val="accent1"/>
                    </a:solidFill>
                    <a:round/>
                  </a:ln>
                  <a:effectLst/>
                </c:spPr>
                <c:marker>
                  <c:symbol val="square"/>
                  <c:size val="5"/>
                  <c:spPr>
                    <a:solidFill>
                      <a:schemeClr val="accent1"/>
                    </a:solidFill>
                    <a:ln w="9525">
                      <a:solidFill>
                        <a:schemeClr val="accent1"/>
                      </a:solidFill>
                    </a:ln>
                    <a:effectLst/>
                  </c:spPr>
                </c:marker>
                <c:xVal>
                  <c:numRef>
                    <c:extLst>
                      <c:ext uri="{02D57815-91ED-43cb-92C2-25804820EDAC}">
                        <c15:formulaRef>
                          <c15:sqref>'chart data'!$A$22:$A$43</c15:sqref>
                        </c15:formulaRef>
                      </c:ext>
                    </c:extLst>
                    <c:numCache>
                      <c:formatCode>General</c:formatCode>
                      <c:ptCount val="2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numCache>
                  </c:numRef>
                </c:xVal>
                <c:yVal>
                  <c:numRef>
                    <c:extLst>
                      <c:ext uri="{02D57815-91ED-43cb-92C2-25804820EDAC}">
                        <c15:formulaRef>
                          <c15:sqref>'chart data'!$B$22:$B$43</c15:sqref>
                        </c15:formulaRef>
                      </c:ext>
                    </c:extLst>
                    <c:numCache>
                      <c:formatCode>"$"#,##0</c:formatCode>
                      <c:ptCount val="22"/>
                      <c:pt idx="0">
                        <c:v>19201.922727272726</c:v>
                      </c:pt>
                      <c:pt idx="1">
                        <c:v>20245.845454545455</c:v>
                      </c:pt>
                      <c:pt idx="2">
                        <c:v>21289.768181818181</c:v>
                      </c:pt>
                      <c:pt idx="3">
                        <c:v>22333.69090909091</c:v>
                      </c:pt>
                      <c:pt idx="4">
                        <c:v>23377.613636363636</c:v>
                      </c:pt>
                      <c:pt idx="5">
                        <c:v>24421.536363636362</c:v>
                      </c:pt>
                      <c:pt idx="6">
                        <c:v>25465.459090909091</c:v>
                      </c:pt>
                      <c:pt idx="7">
                        <c:v>26509.381818181821</c:v>
                      </c:pt>
                      <c:pt idx="8">
                        <c:v>27553.304545454543</c:v>
                      </c:pt>
                      <c:pt idx="9">
                        <c:v>28597.227272727272</c:v>
                      </c:pt>
                      <c:pt idx="10">
                        <c:v>29641.15</c:v>
                      </c:pt>
                      <c:pt idx="11">
                        <c:v>30685.072727272724</c:v>
                      </c:pt>
                      <c:pt idx="12">
                        <c:v>31728.995454545453</c:v>
                      </c:pt>
                      <c:pt idx="13">
                        <c:v>32772.918181818182</c:v>
                      </c:pt>
                      <c:pt idx="14">
                        <c:v>33816.840909090912</c:v>
                      </c:pt>
                      <c:pt idx="15">
                        <c:v>34860.763636363641</c:v>
                      </c:pt>
                      <c:pt idx="16">
                        <c:v>35904.686363636363</c:v>
                      </c:pt>
                      <c:pt idx="17">
                        <c:v>36948.609090909085</c:v>
                      </c:pt>
                      <c:pt idx="18">
                        <c:v>37992.531818181815</c:v>
                      </c:pt>
                      <c:pt idx="19">
                        <c:v>39036.454545454544</c:v>
                      </c:pt>
                      <c:pt idx="20">
                        <c:v>40080.377272727274</c:v>
                      </c:pt>
                      <c:pt idx="21">
                        <c:v>41124.300000000003</c:v>
                      </c:pt>
                    </c:numCache>
                  </c:numRef>
                </c:yVal>
                <c:smooth val="0"/>
                <c:extLst>
                  <c:ext xmlns:c16="http://schemas.microsoft.com/office/drawing/2014/chart" uri="{C3380CC4-5D6E-409C-BE32-E72D297353CC}">
                    <c16:uniqueId val="{00000002-DDBF-4EE4-961B-48639B52A1B6}"/>
                  </c:ext>
                </c:extLst>
              </c15:ser>
            </c15:filteredScatterSeries>
            <c15:filteredScatterSeries>
              <c15:ser>
                <c:idx val="1"/>
                <c:order val="1"/>
                <c:tx>
                  <c:v>payback no HP</c:v>
                </c:tx>
                <c:spPr>
                  <a:ln w="19050" cap="rnd">
                    <a:solidFill>
                      <a:schemeClr val="accent2"/>
                    </a:solidFill>
                    <a:round/>
                  </a:ln>
                  <a:effectLst/>
                </c:spPr>
                <c:marker>
                  <c:symbol val="square"/>
                  <c:size val="5"/>
                  <c:spPr>
                    <a:solidFill>
                      <a:srgbClr val="0070C0"/>
                    </a:solidFill>
                    <a:ln w="9525">
                      <a:solidFill>
                        <a:srgbClr val="0070C0"/>
                      </a:solidFill>
                    </a:ln>
                    <a:effectLst/>
                  </c:spPr>
                </c:marker>
                <c:xVal>
                  <c:numRef>
                    <c:extLst xmlns:c15="http://schemas.microsoft.com/office/drawing/2012/chart">
                      <c:ext xmlns:c15="http://schemas.microsoft.com/office/drawing/2012/chart" uri="{02D57815-91ED-43cb-92C2-25804820EDAC}">
                        <c15:formulaRef>
                          <c15:sqref>'chart data'!$A$22:$A$43</c15:sqref>
                        </c15:formulaRef>
                      </c:ext>
                    </c:extLst>
                    <c:numCache>
                      <c:formatCode>General</c:formatCode>
                      <c:ptCount val="2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numCache>
                  </c:numRef>
                </c:xVal>
                <c:yVal>
                  <c:numRef>
                    <c:extLst xmlns:c15="http://schemas.microsoft.com/office/drawing/2012/chart">
                      <c:ext xmlns:c15="http://schemas.microsoft.com/office/drawing/2012/chart" uri="{02D57815-91ED-43cb-92C2-25804820EDAC}">
                        <c15:formulaRef>
                          <c15:sqref>'chart data'!$C$22:$C$43</c15:sqref>
                        </c15:formulaRef>
                      </c:ext>
                    </c:extLst>
                    <c:numCache>
                      <c:formatCode>General</c:formatCode>
                      <c:ptCount val="22"/>
                      <c:pt idx="2">
                        <c:v>17</c:v>
                      </c:pt>
                      <c:pt idx="3">
                        <c:v>15</c:v>
                      </c:pt>
                      <c:pt idx="4">
                        <c:v>14</c:v>
                      </c:pt>
                      <c:pt idx="5">
                        <c:v>13</c:v>
                      </c:pt>
                      <c:pt idx="6">
                        <c:v>12</c:v>
                      </c:pt>
                      <c:pt idx="7">
                        <c:v>12</c:v>
                      </c:pt>
                      <c:pt idx="8">
                        <c:v>11</c:v>
                      </c:pt>
                      <c:pt idx="9">
                        <c:v>11</c:v>
                      </c:pt>
                      <c:pt idx="10">
                        <c:v>11</c:v>
                      </c:pt>
                      <c:pt idx="11">
                        <c:v>11</c:v>
                      </c:pt>
                      <c:pt idx="12">
                        <c:v>11</c:v>
                      </c:pt>
                      <c:pt idx="13">
                        <c:v>11</c:v>
                      </c:pt>
                      <c:pt idx="14">
                        <c:v>11</c:v>
                      </c:pt>
                      <c:pt idx="15">
                        <c:v>11</c:v>
                      </c:pt>
                      <c:pt idx="16">
                        <c:v>11</c:v>
                      </c:pt>
                      <c:pt idx="17">
                        <c:v>11</c:v>
                      </c:pt>
                      <c:pt idx="18">
                        <c:v>11</c:v>
                      </c:pt>
                      <c:pt idx="19">
                        <c:v>11</c:v>
                      </c:pt>
                      <c:pt idx="20">
                        <c:v>11</c:v>
                      </c:pt>
                      <c:pt idx="21">
                        <c:v>11</c:v>
                      </c:pt>
                    </c:numCache>
                  </c:numRef>
                </c:yVal>
                <c:smooth val="0"/>
                <c:extLst xmlns:c15="http://schemas.microsoft.com/office/drawing/2012/chart">
                  <c:ext xmlns:c16="http://schemas.microsoft.com/office/drawing/2014/chart" uri="{C3380CC4-5D6E-409C-BE32-E72D297353CC}">
                    <c16:uniqueId val="{00000003-DDBF-4EE4-961B-48639B52A1B6}"/>
                  </c:ext>
                </c:extLst>
              </c15:ser>
            </c15:filteredScatterSeries>
            <c15:filteredScatterSeries>
              <c15:ser>
                <c:idx val="2"/>
                <c:order val="2"/>
                <c:tx>
                  <c:v>payback with HP</c:v>
                </c:tx>
                <c:spPr>
                  <a:ln w="19050" cap="rnd">
                    <a:solidFill>
                      <a:schemeClr val="accent3"/>
                    </a:solidFill>
                    <a:round/>
                  </a:ln>
                  <a:effectLst/>
                </c:spPr>
                <c:marker>
                  <c:symbol val="triangle"/>
                  <c:size val="5"/>
                  <c:spPr>
                    <a:solidFill>
                      <a:srgbClr val="C00000"/>
                    </a:solidFill>
                    <a:ln w="9525">
                      <a:solidFill>
                        <a:schemeClr val="accent3"/>
                      </a:solidFill>
                    </a:ln>
                    <a:effectLst/>
                  </c:spPr>
                </c:marker>
                <c:xVal>
                  <c:numRef>
                    <c:extLst xmlns:c15="http://schemas.microsoft.com/office/drawing/2012/chart">
                      <c:ext xmlns:c15="http://schemas.microsoft.com/office/drawing/2012/chart" uri="{02D57815-91ED-43cb-92C2-25804820EDAC}">
                        <c15:formulaRef>
                          <c15:sqref>'chart data'!$A$22:$A$43</c15:sqref>
                        </c15:formulaRef>
                      </c:ext>
                    </c:extLst>
                    <c:numCache>
                      <c:formatCode>General</c:formatCode>
                      <c:ptCount val="2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numCache>
                  </c:numRef>
                </c:xVal>
                <c:yVal>
                  <c:numRef>
                    <c:extLst xmlns:c15="http://schemas.microsoft.com/office/drawing/2012/chart">
                      <c:ext xmlns:c15="http://schemas.microsoft.com/office/drawing/2012/chart" uri="{02D57815-91ED-43cb-92C2-25804820EDAC}">
                        <c15:formulaRef>
                          <c15:sqref>'chart data'!$D$22:$D$43</c15:sqref>
                        </c15:formulaRef>
                      </c:ext>
                    </c:extLst>
                    <c:numCache>
                      <c:formatCode>General</c:formatCode>
                      <c:ptCount val="22"/>
                      <c:pt idx="6">
                        <c:v>18</c:v>
                      </c:pt>
                      <c:pt idx="7">
                        <c:v>17</c:v>
                      </c:pt>
                      <c:pt idx="8">
                        <c:v>15</c:v>
                      </c:pt>
                      <c:pt idx="9">
                        <c:v>14</c:v>
                      </c:pt>
                      <c:pt idx="10">
                        <c:v>14</c:v>
                      </c:pt>
                      <c:pt idx="11">
                        <c:v>13</c:v>
                      </c:pt>
                      <c:pt idx="12">
                        <c:v>13</c:v>
                      </c:pt>
                      <c:pt idx="13">
                        <c:v>12</c:v>
                      </c:pt>
                      <c:pt idx="14">
                        <c:v>12</c:v>
                      </c:pt>
                      <c:pt idx="15">
                        <c:v>12</c:v>
                      </c:pt>
                      <c:pt idx="16">
                        <c:v>12</c:v>
                      </c:pt>
                      <c:pt idx="17">
                        <c:v>12</c:v>
                      </c:pt>
                      <c:pt idx="18">
                        <c:v>11</c:v>
                      </c:pt>
                      <c:pt idx="19">
                        <c:v>11</c:v>
                      </c:pt>
                      <c:pt idx="20">
                        <c:v>11</c:v>
                      </c:pt>
                      <c:pt idx="21">
                        <c:v>11</c:v>
                      </c:pt>
                    </c:numCache>
                  </c:numRef>
                </c:yVal>
                <c:smooth val="0"/>
                <c:extLst xmlns:c15="http://schemas.microsoft.com/office/drawing/2012/chart">
                  <c:ext xmlns:c16="http://schemas.microsoft.com/office/drawing/2014/chart" uri="{C3380CC4-5D6E-409C-BE32-E72D297353CC}">
                    <c16:uniqueId val="{00000004-DDBF-4EE4-961B-48639B52A1B6}"/>
                  </c:ext>
                </c:extLst>
              </c15:ser>
            </c15:filteredScatterSeries>
            <c15:filteredScatterSeries>
              <c15:ser>
                <c:idx val="5"/>
                <c:order val="5"/>
                <c:tx>
                  <c:v>warranty</c:v>
                </c:tx>
                <c:spPr>
                  <a:ln w="19050" cap="rnd">
                    <a:solidFill>
                      <a:schemeClr val="tx1"/>
                    </a:solidFill>
                    <a:prstDash val="sysDash"/>
                    <a:round/>
                  </a:ln>
                  <a:effectLst/>
                </c:spPr>
                <c:marker>
                  <c:symbol val="none"/>
                </c:marker>
                <c:xVal>
                  <c:numRef>
                    <c:extLst xmlns:c15="http://schemas.microsoft.com/office/drawing/2012/chart">
                      <c:ext xmlns:c15="http://schemas.microsoft.com/office/drawing/2012/chart" uri="{02D57815-91ED-43cb-92C2-25804820EDAC}">
                        <c15:formulaRef>
                          <c15:sqref>'chart data'!$A$8:$A$15</c15:sqref>
                        </c15:formulaRef>
                      </c:ext>
                    </c:extLst>
                    <c:numCache>
                      <c:formatCode>General</c:formatCode>
                      <c:ptCount val="8"/>
                      <c:pt idx="0">
                        <c:v>4.8</c:v>
                      </c:pt>
                      <c:pt idx="1">
                        <c:v>9.6</c:v>
                      </c:pt>
                      <c:pt idx="2">
                        <c:v>14.4</c:v>
                      </c:pt>
                      <c:pt idx="3">
                        <c:v>19.2</c:v>
                      </c:pt>
                      <c:pt idx="4">
                        <c:v>24</c:v>
                      </c:pt>
                      <c:pt idx="5">
                        <c:v>28.8</c:v>
                      </c:pt>
                      <c:pt idx="6">
                        <c:v>33.6</c:v>
                      </c:pt>
                      <c:pt idx="7">
                        <c:v>38.4</c:v>
                      </c:pt>
                    </c:numCache>
                  </c:numRef>
                </c:xVal>
                <c:yVal>
                  <c:numRef>
                    <c:extLst xmlns:c15="http://schemas.microsoft.com/office/drawing/2012/chart">
                      <c:ext xmlns:c15="http://schemas.microsoft.com/office/drawing/2012/chart" uri="{02D57815-91ED-43cb-92C2-25804820EDAC}">
                        <c15:formulaRef>
                          <c15:sqref>'chart data'!$G$8:$G$15</c15:sqref>
                        </c15:formulaRef>
                      </c:ext>
                    </c:extLst>
                    <c:numCache>
                      <c:formatCode>General</c:formatCode>
                      <c:ptCount val="8"/>
                      <c:pt idx="0">
                        <c:v>10</c:v>
                      </c:pt>
                      <c:pt idx="1">
                        <c:v>10</c:v>
                      </c:pt>
                      <c:pt idx="2">
                        <c:v>10</c:v>
                      </c:pt>
                      <c:pt idx="3">
                        <c:v>10</c:v>
                      </c:pt>
                      <c:pt idx="4">
                        <c:v>10</c:v>
                      </c:pt>
                      <c:pt idx="5">
                        <c:v>10</c:v>
                      </c:pt>
                      <c:pt idx="6">
                        <c:v>10</c:v>
                      </c:pt>
                      <c:pt idx="7">
                        <c:v>10</c:v>
                      </c:pt>
                    </c:numCache>
                  </c:numRef>
                </c:yVal>
                <c:smooth val="0"/>
                <c:extLst xmlns:c15="http://schemas.microsoft.com/office/drawing/2012/chart">
                  <c:ext xmlns:c16="http://schemas.microsoft.com/office/drawing/2014/chart" uri="{C3380CC4-5D6E-409C-BE32-E72D297353CC}">
                    <c16:uniqueId val="{00000005-DDBF-4EE4-961B-48639B52A1B6}"/>
                  </c:ext>
                </c:extLst>
              </c15:ser>
            </c15:filteredScatterSeries>
          </c:ext>
        </c:extLst>
      </c:scatterChart>
      <c:valAx>
        <c:axId val="145214576"/>
        <c:scaling>
          <c:orientation val="minMax"/>
          <c:max val="25"/>
        </c:scaling>
        <c:delete val="0"/>
        <c:axPos val="b"/>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Number of 395W Solar Panels</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5211696"/>
        <c:crosses val="autoZero"/>
        <c:crossBetween val="midCat"/>
      </c:valAx>
      <c:valAx>
        <c:axId val="145211696"/>
        <c:scaling>
          <c:orientation val="minMax"/>
          <c:max val="1"/>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Self</a:t>
                </a:r>
                <a:r>
                  <a:rPr lang="en-US" baseline="0"/>
                  <a:t> Powered</a:t>
                </a:r>
                <a:endParaRPr 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5214576"/>
        <c:crosses val="autoZero"/>
        <c:crossBetween val="midCat"/>
        <c:majorUnit val="0.1"/>
        <c:minorUnit val="1.0000000000000002E-2"/>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0" i="0" u="none" strike="noStrike" kern="1200" spc="0" baseline="0">
                <a:solidFill>
                  <a:sysClr val="windowText" lastClr="000000">
                    <a:lumMod val="65000"/>
                    <a:lumOff val="35000"/>
                  </a:sysClr>
                </a:solidFill>
              </a:rPr>
              <a:t>Payback Period vs. Number of S</a:t>
            </a:r>
            <a:r>
              <a:rPr lang="en-US" sz="1400" baseline="0"/>
              <a:t>olar Panels with 19.2 kWh Battery</a:t>
            </a:r>
            <a:endParaRPr lang="en-US" sz="140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1"/>
          <c:order val="1"/>
          <c:tx>
            <c:v>payback no HP</c:v>
          </c:tx>
          <c:spPr>
            <a:ln w="19050" cap="rnd">
              <a:solidFill>
                <a:srgbClr val="0070C0"/>
              </a:solidFill>
              <a:round/>
            </a:ln>
            <a:effectLst/>
          </c:spPr>
          <c:marker>
            <c:symbol val="square"/>
            <c:size val="5"/>
            <c:spPr>
              <a:solidFill>
                <a:srgbClr val="0070C0"/>
              </a:solidFill>
              <a:ln w="9525">
                <a:solidFill>
                  <a:srgbClr val="0070C0"/>
                </a:solidFill>
              </a:ln>
              <a:effectLst/>
            </c:spPr>
          </c:marker>
          <c:xVal>
            <c:numRef>
              <c:f>'chart data'!$A$22:$A$43</c:f>
              <c:numCache>
                <c:formatCode>General</c:formatCode>
                <c:ptCount val="2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numCache>
              <c:extLst xmlns:c15="http://schemas.microsoft.com/office/drawing/2012/chart"/>
            </c:numRef>
          </c:xVal>
          <c:yVal>
            <c:numRef>
              <c:f>'chart data'!$C$22:$C$43</c:f>
              <c:numCache>
                <c:formatCode>General</c:formatCode>
                <c:ptCount val="22"/>
                <c:pt idx="2">
                  <c:v>17</c:v>
                </c:pt>
                <c:pt idx="3">
                  <c:v>15</c:v>
                </c:pt>
                <c:pt idx="4">
                  <c:v>14</c:v>
                </c:pt>
                <c:pt idx="5">
                  <c:v>13</c:v>
                </c:pt>
                <c:pt idx="6">
                  <c:v>12</c:v>
                </c:pt>
                <c:pt idx="7">
                  <c:v>12</c:v>
                </c:pt>
                <c:pt idx="8">
                  <c:v>11</c:v>
                </c:pt>
                <c:pt idx="9">
                  <c:v>11</c:v>
                </c:pt>
                <c:pt idx="10">
                  <c:v>11</c:v>
                </c:pt>
                <c:pt idx="11">
                  <c:v>11</c:v>
                </c:pt>
                <c:pt idx="12">
                  <c:v>11</c:v>
                </c:pt>
                <c:pt idx="13">
                  <c:v>11</c:v>
                </c:pt>
                <c:pt idx="14">
                  <c:v>11</c:v>
                </c:pt>
                <c:pt idx="15">
                  <c:v>11</c:v>
                </c:pt>
                <c:pt idx="16">
                  <c:v>11</c:v>
                </c:pt>
                <c:pt idx="17">
                  <c:v>11</c:v>
                </c:pt>
                <c:pt idx="18">
                  <c:v>11</c:v>
                </c:pt>
                <c:pt idx="19">
                  <c:v>11</c:v>
                </c:pt>
                <c:pt idx="20">
                  <c:v>11</c:v>
                </c:pt>
                <c:pt idx="21">
                  <c:v>11</c:v>
                </c:pt>
              </c:numCache>
              <c:extLst xmlns:c15="http://schemas.microsoft.com/office/drawing/2012/chart"/>
            </c:numRef>
          </c:yVal>
          <c:smooth val="0"/>
          <c:extLst xmlns:c15="http://schemas.microsoft.com/office/drawing/2012/chart">
            <c:ext xmlns:c16="http://schemas.microsoft.com/office/drawing/2014/chart" uri="{C3380CC4-5D6E-409C-BE32-E72D297353CC}">
              <c16:uniqueId val="{00000000-1735-4D90-A15D-D2C31EC1E4FF}"/>
            </c:ext>
          </c:extLst>
        </c:ser>
        <c:ser>
          <c:idx val="2"/>
          <c:order val="2"/>
          <c:tx>
            <c:v>payback with HP</c:v>
          </c:tx>
          <c:spPr>
            <a:ln w="19050" cap="rnd">
              <a:solidFill>
                <a:srgbClr val="C00000"/>
              </a:solidFill>
              <a:round/>
            </a:ln>
            <a:effectLst/>
          </c:spPr>
          <c:marker>
            <c:symbol val="triangle"/>
            <c:size val="5"/>
            <c:spPr>
              <a:solidFill>
                <a:srgbClr val="C00000"/>
              </a:solidFill>
              <a:ln w="9525">
                <a:noFill/>
              </a:ln>
              <a:effectLst/>
            </c:spPr>
          </c:marker>
          <c:xVal>
            <c:numRef>
              <c:f>'chart data'!$A$22:$A$43</c:f>
              <c:numCache>
                <c:formatCode>General</c:formatCode>
                <c:ptCount val="2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numCache>
              <c:extLst xmlns:c15="http://schemas.microsoft.com/office/drawing/2012/chart"/>
            </c:numRef>
          </c:xVal>
          <c:yVal>
            <c:numRef>
              <c:f>'chart data'!$D$22:$D$43</c:f>
              <c:numCache>
                <c:formatCode>General</c:formatCode>
                <c:ptCount val="22"/>
                <c:pt idx="6">
                  <c:v>18</c:v>
                </c:pt>
                <c:pt idx="7">
                  <c:v>17</c:v>
                </c:pt>
                <c:pt idx="8">
                  <c:v>15</c:v>
                </c:pt>
                <c:pt idx="9">
                  <c:v>14</c:v>
                </c:pt>
                <c:pt idx="10">
                  <c:v>14</c:v>
                </c:pt>
                <c:pt idx="11">
                  <c:v>13</c:v>
                </c:pt>
                <c:pt idx="12">
                  <c:v>13</c:v>
                </c:pt>
                <c:pt idx="13">
                  <c:v>12</c:v>
                </c:pt>
                <c:pt idx="14">
                  <c:v>12</c:v>
                </c:pt>
                <c:pt idx="15">
                  <c:v>12</c:v>
                </c:pt>
                <c:pt idx="16">
                  <c:v>12</c:v>
                </c:pt>
                <c:pt idx="17">
                  <c:v>12</c:v>
                </c:pt>
                <c:pt idx="18">
                  <c:v>11</c:v>
                </c:pt>
                <c:pt idx="19">
                  <c:v>11</c:v>
                </c:pt>
                <c:pt idx="20">
                  <c:v>11</c:v>
                </c:pt>
                <c:pt idx="21">
                  <c:v>11</c:v>
                </c:pt>
              </c:numCache>
              <c:extLst xmlns:c15="http://schemas.microsoft.com/office/drawing/2012/chart"/>
            </c:numRef>
          </c:yVal>
          <c:smooth val="0"/>
          <c:extLst xmlns:c15="http://schemas.microsoft.com/office/drawing/2012/chart">
            <c:ext xmlns:c16="http://schemas.microsoft.com/office/drawing/2014/chart" uri="{C3380CC4-5D6E-409C-BE32-E72D297353CC}">
              <c16:uniqueId val="{00000001-1735-4D90-A15D-D2C31EC1E4FF}"/>
            </c:ext>
          </c:extLst>
        </c:ser>
        <c:ser>
          <c:idx val="5"/>
          <c:order val="5"/>
          <c:tx>
            <c:v>warranty</c:v>
          </c:tx>
          <c:spPr>
            <a:ln w="19050" cap="rnd">
              <a:solidFill>
                <a:schemeClr val="tx1"/>
              </a:solidFill>
              <a:prstDash val="sysDash"/>
              <a:round/>
            </a:ln>
            <a:effectLst/>
          </c:spPr>
          <c:marker>
            <c:symbol val="none"/>
          </c:marker>
          <c:xVal>
            <c:numRef>
              <c:f>'chart data'!$A$22:$A$43</c:f>
              <c:numCache>
                <c:formatCode>General</c:formatCode>
                <c:ptCount val="2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numCache>
            </c:numRef>
          </c:xVal>
          <c:yVal>
            <c:numRef>
              <c:f>'chart data'!$G$22:$G$43</c:f>
              <c:numCache>
                <c:formatCode>General</c:formatCode>
                <c:ptCount val="22"/>
                <c:pt idx="0">
                  <c:v>10</c:v>
                </c:pt>
                <c:pt idx="1">
                  <c:v>10</c:v>
                </c:pt>
                <c:pt idx="2">
                  <c:v>10</c:v>
                </c:pt>
                <c:pt idx="3">
                  <c:v>10</c:v>
                </c:pt>
                <c:pt idx="4">
                  <c:v>10</c:v>
                </c:pt>
                <c:pt idx="5">
                  <c:v>10</c:v>
                </c:pt>
                <c:pt idx="6">
                  <c:v>10</c:v>
                </c:pt>
                <c:pt idx="7">
                  <c:v>10</c:v>
                </c:pt>
                <c:pt idx="8">
                  <c:v>10</c:v>
                </c:pt>
                <c:pt idx="9">
                  <c:v>10</c:v>
                </c:pt>
                <c:pt idx="10">
                  <c:v>10</c:v>
                </c:pt>
                <c:pt idx="11">
                  <c:v>10</c:v>
                </c:pt>
                <c:pt idx="12">
                  <c:v>10</c:v>
                </c:pt>
                <c:pt idx="13">
                  <c:v>10</c:v>
                </c:pt>
                <c:pt idx="14">
                  <c:v>10</c:v>
                </c:pt>
                <c:pt idx="15">
                  <c:v>10</c:v>
                </c:pt>
                <c:pt idx="16">
                  <c:v>10</c:v>
                </c:pt>
                <c:pt idx="17">
                  <c:v>10</c:v>
                </c:pt>
                <c:pt idx="18">
                  <c:v>10</c:v>
                </c:pt>
                <c:pt idx="19">
                  <c:v>10</c:v>
                </c:pt>
                <c:pt idx="20">
                  <c:v>10</c:v>
                </c:pt>
                <c:pt idx="21">
                  <c:v>10</c:v>
                </c:pt>
              </c:numCache>
            </c:numRef>
          </c:yVal>
          <c:smooth val="0"/>
          <c:extLst xmlns:c15="http://schemas.microsoft.com/office/drawing/2012/chart">
            <c:ext xmlns:c16="http://schemas.microsoft.com/office/drawing/2014/chart" uri="{C3380CC4-5D6E-409C-BE32-E72D297353CC}">
              <c16:uniqueId val="{00000002-1735-4D90-A15D-D2C31EC1E4FF}"/>
            </c:ext>
          </c:extLst>
        </c:ser>
        <c:dLbls>
          <c:showLegendKey val="0"/>
          <c:showVal val="0"/>
          <c:showCatName val="0"/>
          <c:showSerName val="0"/>
          <c:showPercent val="0"/>
          <c:showBubbleSize val="0"/>
        </c:dLbls>
        <c:axId val="145214576"/>
        <c:axId val="145211696"/>
        <c:extLst>
          <c:ext xmlns:c15="http://schemas.microsoft.com/office/drawing/2012/chart" uri="{02D57815-91ED-43cb-92C2-25804820EDAC}">
            <c15:filteredScatterSeries>
              <c15:ser>
                <c:idx val="0"/>
                <c:order val="0"/>
                <c:tx>
                  <c:v>total cost</c:v>
                </c:tx>
                <c:spPr>
                  <a:ln w="19050" cap="rnd">
                    <a:solidFill>
                      <a:schemeClr val="accent1"/>
                    </a:solidFill>
                    <a:round/>
                  </a:ln>
                  <a:effectLst/>
                </c:spPr>
                <c:marker>
                  <c:symbol val="square"/>
                  <c:size val="5"/>
                  <c:spPr>
                    <a:solidFill>
                      <a:schemeClr val="accent1"/>
                    </a:solidFill>
                    <a:ln w="9525">
                      <a:solidFill>
                        <a:schemeClr val="accent1"/>
                      </a:solidFill>
                    </a:ln>
                    <a:effectLst/>
                  </c:spPr>
                </c:marker>
                <c:xVal>
                  <c:numRef>
                    <c:extLst>
                      <c:ext uri="{02D57815-91ED-43cb-92C2-25804820EDAC}">
                        <c15:formulaRef>
                          <c15:sqref>'chart data'!$A$22:$A$43</c15:sqref>
                        </c15:formulaRef>
                      </c:ext>
                    </c:extLst>
                    <c:numCache>
                      <c:formatCode>General</c:formatCode>
                      <c:ptCount val="2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numCache>
                  </c:numRef>
                </c:xVal>
                <c:yVal>
                  <c:numRef>
                    <c:extLst>
                      <c:ext uri="{02D57815-91ED-43cb-92C2-25804820EDAC}">
                        <c15:formulaRef>
                          <c15:sqref>'chart data'!$B$22:$B$43</c15:sqref>
                        </c15:formulaRef>
                      </c:ext>
                    </c:extLst>
                    <c:numCache>
                      <c:formatCode>"$"#,##0</c:formatCode>
                      <c:ptCount val="22"/>
                      <c:pt idx="0">
                        <c:v>19201.922727272726</c:v>
                      </c:pt>
                      <c:pt idx="1">
                        <c:v>20245.845454545455</c:v>
                      </c:pt>
                      <c:pt idx="2">
                        <c:v>21289.768181818181</c:v>
                      </c:pt>
                      <c:pt idx="3">
                        <c:v>22333.69090909091</c:v>
                      </c:pt>
                      <c:pt idx="4">
                        <c:v>23377.613636363636</c:v>
                      </c:pt>
                      <c:pt idx="5">
                        <c:v>24421.536363636362</c:v>
                      </c:pt>
                      <c:pt idx="6">
                        <c:v>25465.459090909091</c:v>
                      </c:pt>
                      <c:pt idx="7">
                        <c:v>26509.381818181821</c:v>
                      </c:pt>
                      <c:pt idx="8">
                        <c:v>27553.304545454543</c:v>
                      </c:pt>
                      <c:pt idx="9">
                        <c:v>28597.227272727272</c:v>
                      </c:pt>
                      <c:pt idx="10">
                        <c:v>29641.15</c:v>
                      </c:pt>
                      <c:pt idx="11">
                        <c:v>30685.072727272724</c:v>
                      </c:pt>
                      <c:pt idx="12">
                        <c:v>31728.995454545453</c:v>
                      </c:pt>
                      <c:pt idx="13">
                        <c:v>32772.918181818182</c:v>
                      </c:pt>
                      <c:pt idx="14">
                        <c:v>33816.840909090912</c:v>
                      </c:pt>
                      <c:pt idx="15">
                        <c:v>34860.763636363641</c:v>
                      </c:pt>
                      <c:pt idx="16">
                        <c:v>35904.686363636363</c:v>
                      </c:pt>
                      <c:pt idx="17">
                        <c:v>36948.609090909085</c:v>
                      </c:pt>
                      <c:pt idx="18">
                        <c:v>37992.531818181815</c:v>
                      </c:pt>
                      <c:pt idx="19">
                        <c:v>39036.454545454544</c:v>
                      </c:pt>
                      <c:pt idx="20">
                        <c:v>40080.377272727274</c:v>
                      </c:pt>
                      <c:pt idx="21">
                        <c:v>41124.300000000003</c:v>
                      </c:pt>
                    </c:numCache>
                  </c:numRef>
                </c:yVal>
                <c:smooth val="0"/>
                <c:extLst>
                  <c:ext xmlns:c16="http://schemas.microsoft.com/office/drawing/2014/chart" uri="{C3380CC4-5D6E-409C-BE32-E72D297353CC}">
                    <c16:uniqueId val="{00000003-1735-4D90-A15D-D2C31EC1E4FF}"/>
                  </c:ext>
                </c:extLst>
              </c15:ser>
            </c15:filteredScatterSeries>
            <c15:filteredScatterSeries>
              <c15:ser>
                <c:idx val="3"/>
                <c:order val="3"/>
                <c:tx>
                  <c:v>off grid no HP</c:v>
                </c:tx>
                <c:spPr>
                  <a:ln w="19050" cap="rnd">
                    <a:solidFill>
                      <a:srgbClr val="0070C0"/>
                    </a:solidFill>
                    <a:round/>
                  </a:ln>
                  <a:effectLst/>
                </c:spPr>
                <c:marker>
                  <c:symbol val="square"/>
                  <c:size val="5"/>
                  <c:spPr>
                    <a:solidFill>
                      <a:srgbClr val="0070C0"/>
                    </a:solidFill>
                    <a:ln w="9525">
                      <a:noFill/>
                    </a:ln>
                    <a:effectLst/>
                  </c:spPr>
                </c:marker>
                <c:xVal>
                  <c:numRef>
                    <c:extLst xmlns:c15="http://schemas.microsoft.com/office/drawing/2012/chart">
                      <c:ext xmlns:c15="http://schemas.microsoft.com/office/drawing/2012/chart" uri="{02D57815-91ED-43cb-92C2-25804820EDAC}">
                        <c15:formulaRef>
                          <c15:sqref>'chart data'!$A$22:$A$43</c15:sqref>
                        </c15:formulaRef>
                      </c:ext>
                    </c:extLst>
                    <c:numCache>
                      <c:formatCode>General</c:formatCode>
                      <c:ptCount val="2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numCache>
                  </c:numRef>
                </c:xVal>
                <c:yVal>
                  <c:numRef>
                    <c:extLst xmlns:c15="http://schemas.microsoft.com/office/drawing/2012/chart">
                      <c:ext xmlns:c15="http://schemas.microsoft.com/office/drawing/2012/chart" uri="{02D57815-91ED-43cb-92C2-25804820EDAC}">
                        <c15:formulaRef>
                          <c15:sqref>'chart data'!$E$22:$E$43</c15:sqref>
                        </c15:formulaRef>
                      </c:ext>
                    </c:extLst>
                    <c:numCache>
                      <c:formatCode>General</c:formatCode>
                      <c:ptCount val="22"/>
                      <c:pt idx="2" formatCode="0%">
                        <c:v>0.19</c:v>
                      </c:pt>
                      <c:pt idx="3" formatCode="0%">
                        <c:v>0.26</c:v>
                      </c:pt>
                      <c:pt idx="4" formatCode="0%">
                        <c:v>0.32</c:v>
                      </c:pt>
                      <c:pt idx="5" formatCode="0%">
                        <c:v>0.38</c:v>
                      </c:pt>
                      <c:pt idx="6" formatCode="0%">
                        <c:v>0.43</c:v>
                      </c:pt>
                      <c:pt idx="7" formatCode="0%">
                        <c:v>0.48</c:v>
                      </c:pt>
                      <c:pt idx="8" formatCode="0%">
                        <c:v>0.52</c:v>
                      </c:pt>
                      <c:pt idx="9" formatCode="0%">
                        <c:v>0.55000000000000004</c:v>
                      </c:pt>
                      <c:pt idx="10" formatCode="0%">
                        <c:v>0.57999999999999996</c:v>
                      </c:pt>
                      <c:pt idx="11" formatCode="0%">
                        <c:v>0.6</c:v>
                      </c:pt>
                      <c:pt idx="12" formatCode="0%">
                        <c:v>0.63</c:v>
                      </c:pt>
                      <c:pt idx="13" formatCode="0%">
                        <c:v>0.65</c:v>
                      </c:pt>
                      <c:pt idx="14" formatCode="0%">
                        <c:v>0.66</c:v>
                      </c:pt>
                      <c:pt idx="15" formatCode="0%">
                        <c:v>0.68</c:v>
                      </c:pt>
                      <c:pt idx="16" formatCode="0%">
                        <c:v>0.69</c:v>
                      </c:pt>
                      <c:pt idx="17" formatCode="0%">
                        <c:v>0.7</c:v>
                      </c:pt>
                      <c:pt idx="18" formatCode="0%">
                        <c:v>0.71</c:v>
                      </c:pt>
                      <c:pt idx="19" formatCode="0%">
                        <c:v>0.72</c:v>
                      </c:pt>
                      <c:pt idx="20" formatCode="0%">
                        <c:v>0.73</c:v>
                      </c:pt>
                      <c:pt idx="21" formatCode="0%">
                        <c:v>0.73</c:v>
                      </c:pt>
                    </c:numCache>
                  </c:numRef>
                </c:yVal>
                <c:smooth val="0"/>
                <c:extLst xmlns:c15="http://schemas.microsoft.com/office/drawing/2012/chart">
                  <c:ext xmlns:c16="http://schemas.microsoft.com/office/drawing/2014/chart" uri="{C3380CC4-5D6E-409C-BE32-E72D297353CC}">
                    <c16:uniqueId val="{00000004-1735-4D90-A15D-D2C31EC1E4FF}"/>
                  </c:ext>
                </c:extLst>
              </c15:ser>
            </c15:filteredScatterSeries>
            <c15:filteredScatterSeries>
              <c15:ser>
                <c:idx val="4"/>
                <c:order val="4"/>
                <c:tx>
                  <c:v>off grid with HP</c:v>
                </c:tx>
                <c:spPr>
                  <a:ln w="19050" cap="rnd">
                    <a:solidFill>
                      <a:srgbClr val="C00000"/>
                    </a:solidFill>
                    <a:round/>
                  </a:ln>
                  <a:effectLst/>
                </c:spPr>
                <c:marker>
                  <c:symbol val="triangle"/>
                  <c:size val="5"/>
                  <c:spPr>
                    <a:solidFill>
                      <a:srgbClr val="C00000"/>
                    </a:solidFill>
                    <a:ln w="9525">
                      <a:noFill/>
                    </a:ln>
                    <a:effectLst/>
                  </c:spPr>
                </c:marker>
                <c:xVal>
                  <c:numRef>
                    <c:extLst xmlns:c15="http://schemas.microsoft.com/office/drawing/2012/chart">
                      <c:ext xmlns:c15="http://schemas.microsoft.com/office/drawing/2012/chart" uri="{02D57815-91ED-43cb-92C2-25804820EDAC}">
                        <c15:formulaRef>
                          <c15:sqref>'chart data'!$A$22:$A$43</c15:sqref>
                        </c15:formulaRef>
                      </c:ext>
                    </c:extLst>
                    <c:numCache>
                      <c:formatCode>General</c:formatCode>
                      <c:ptCount val="2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numCache>
                  </c:numRef>
                </c:xVal>
                <c:yVal>
                  <c:numRef>
                    <c:extLst xmlns:c15="http://schemas.microsoft.com/office/drawing/2012/chart">
                      <c:ext xmlns:c15="http://schemas.microsoft.com/office/drawing/2012/chart" uri="{02D57815-91ED-43cb-92C2-25804820EDAC}">
                        <c15:formulaRef>
                          <c15:sqref>'chart data'!$F$22:$F$43</c15:sqref>
                        </c15:formulaRef>
                      </c:ext>
                    </c:extLst>
                    <c:numCache>
                      <c:formatCode>General</c:formatCode>
                      <c:ptCount val="22"/>
                      <c:pt idx="6" formatCode="0%">
                        <c:v>0.27</c:v>
                      </c:pt>
                      <c:pt idx="7" formatCode="0%">
                        <c:v>0.3</c:v>
                      </c:pt>
                      <c:pt idx="8" formatCode="0%">
                        <c:v>0.33</c:v>
                      </c:pt>
                      <c:pt idx="9" formatCode="0%">
                        <c:v>0.36</c:v>
                      </c:pt>
                      <c:pt idx="10" formatCode="0%">
                        <c:v>0.39</c:v>
                      </c:pt>
                      <c:pt idx="11" formatCode="0%">
                        <c:v>0.41</c:v>
                      </c:pt>
                      <c:pt idx="12" formatCode="0%">
                        <c:v>0.43</c:v>
                      </c:pt>
                      <c:pt idx="13" formatCode="0%">
                        <c:v>0.45</c:v>
                      </c:pt>
                      <c:pt idx="14" formatCode="0%">
                        <c:v>0.47</c:v>
                      </c:pt>
                      <c:pt idx="15" formatCode="0%">
                        <c:v>0.49</c:v>
                      </c:pt>
                      <c:pt idx="16" formatCode="0%">
                        <c:v>0.5</c:v>
                      </c:pt>
                      <c:pt idx="17" formatCode="0%">
                        <c:v>0.52</c:v>
                      </c:pt>
                      <c:pt idx="18" formatCode="0%">
                        <c:v>0.53</c:v>
                      </c:pt>
                      <c:pt idx="19" formatCode="0%">
                        <c:v>0.54</c:v>
                      </c:pt>
                      <c:pt idx="20" formatCode="0%">
                        <c:v>0.55000000000000004</c:v>
                      </c:pt>
                      <c:pt idx="21" formatCode="0%">
                        <c:v>0.56999999999999995</c:v>
                      </c:pt>
                    </c:numCache>
                  </c:numRef>
                </c:yVal>
                <c:smooth val="0"/>
                <c:extLst xmlns:c15="http://schemas.microsoft.com/office/drawing/2012/chart">
                  <c:ext xmlns:c16="http://schemas.microsoft.com/office/drawing/2014/chart" uri="{C3380CC4-5D6E-409C-BE32-E72D297353CC}">
                    <c16:uniqueId val="{00000005-1735-4D90-A15D-D2C31EC1E4FF}"/>
                  </c:ext>
                </c:extLst>
              </c15:ser>
            </c15:filteredScatterSeries>
          </c:ext>
        </c:extLst>
      </c:scatterChart>
      <c:valAx>
        <c:axId val="145214576"/>
        <c:scaling>
          <c:orientation val="minMax"/>
          <c:max val="25"/>
        </c:scaling>
        <c:delete val="0"/>
        <c:axPos val="b"/>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Number of 395W Solar Panels</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5211696"/>
        <c:crosses val="autoZero"/>
        <c:crossBetween val="midCat"/>
      </c:valAx>
      <c:valAx>
        <c:axId val="145211696"/>
        <c:scaling>
          <c:orientation val="minMax"/>
          <c:max val="2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Payback Period, years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5214576"/>
        <c:crosses val="autoZero"/>
        <c:crossBetween val="midCat"/>
        <c:majorUnit val="1"/>
        <c:minorUnit val="1.0000000000000002E-2"/>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System Cost </a:t>
            </a:r>
            <a:r>
              <a:rPr lang="en-US" baseline="0"/>
              <a:t>vs. Number of Solar Panels with 19.2 kWh Battery</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v>total cost</c:v>
          </c:tx>
          <c:spPr>
            <a:ln w="19050" cap="rnd">
              <a:solidFill>
                <a:schemeClr val="accent1"/>
              </a:solidFill>
              <a:round/>
            </a:ln>
            <a:effectLst/>
          </c:spPr>
          <c:marker>
            <c:symbol val="square"/>
            <c:size val="5"/>
            <c:spPr>
              <a:solidFill>
                <a:schemeClr val="accent1"/>
              </a:solidFill>
              <a:ln w="9525">
                <a:solidFill>
                  <a:schemeClr val="accent1"/>
                </a:solidFill>
              </a:ln>
              <a:effectLst/>
            </c:spPr>
          </c:marker>
          <c:xVal>
            <c:numRef>
              <c:f>'chart data'!$A$22:$A$43</c:f>
              <c:numCache>
                <c:formatCode>General</c:formatCode>
                <c:ptCount val="2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numCache>
              <c:extLst xmlns:c15="http://schemas.microsoft.com/office/drawing/2012/chart"/>
            </c:numRef>
          </c:xVal>
          <c:yVal>
            <c:numRef>
              <c:f>'chart data'!$B$22:$B$43</c:f>
              <c:numCache>
                <c:formatCode>"$"#,##0</c:formatCode>
                <c:ptCount val="22"/>
                <c:pt idx="0">
                  <c:v>19201.922727272726</c:v>
                </c:pt>
                <c:pt idx="1">
                  <c:v>20245.845454545455</c:v>
                </c:pt>
                <c:pt idx="2">
                  <c:v>21289.768181818181</c:v>
                </c:pt>
                <c:pt idx="3">
                  <c:v>22333.69090909091</c:v>
                </c:pt>
                <c:pt idx="4">
                  <c:v>23377.613636363636</c:v>
                </c:pt>
                <c:pt idx="5">
                  <c:v>24421.536363636362</c:v>
                </c:pt>
                <c:pt idx="6">
                  <c:v>25465.459090909091</c:v>
                </c:pt>
                <c:pt idx="7">
                  <c:v>26509.381818181821</c:v>
                </c:pt>
                <c:pt idx="8">
                  <c:v>27553.304545454543</c:v>
                </c:pt>
                <c:pt idx="9">
                  <c:v>28597.227272727272</c:v>
                </c:pt>
                <c:pt idx="10">
                  <c:v>29641.15</c:v>
                </c:pt>
                <c:pt idx="11">
                  <c:v>30685.072727272724</c:v>
                </c:pt>
                <c:pt idx="12">
                  <c:v>31728.995454545453</c:v>
                </c:pt>
                <c:pt idx="13">
                  <c:v>32772.918181818182</c:v>
                </c:pt>
                <c:pt idx="14">
                  <c:v>33816.840909090912</c:v>
                </c:pt>
                <c:pt idx="15">
                  <c:v>34860.763636363641</c:v>
                </c:pt>
                <c:pt idx="16">
                  <c:v>35904.686363636363</c:v>
                </c:pt>
                <c:pt idx="17">
                  <c:v>36948.609090909085</c:v>
                </c:pt>
                <c:pt idx="18">
                  <c:v>37992.531818181815</c:v>
                </c:pt>
                <c:pt idx="19">
                  <c:v>39036.454545454544</c:v>
                </c:pt>
                <c:pt idx="20">
                  <c:v>40080.377272727274</c:v>
                </c:pt>
                <c:pt idx="21">
                  <c:v>41124.300000000003</c:v>
                </c:pt>
              </c:numCache>
              <c:extLst xmlns:c15="http://schemas.microsoft.com/office/drawing/2012/chart"/>
            </c:numRef>
          </c:yVal>
          <c:smooth val="0"/>
          <c:extLst xmlns:c15="http://schemas.microsoft.com/office/drawing/2012/chart">
            <c:ext xmlns:c16="http://schemas.microsoft.com/office/drawing/2014/chart" uri="{C3380CC4-5D6E-409C-BE32-E72D297353CC}">
              <c16:uniqueId val="{00000000-FD23-4BB7-9BAE-343C65C1F2F6}"/>
            </c:ext>
          </c:extLst>
        </c:ser>
        <c:dLbls>
          <c:showLegendKey val="0"/>
          <c:showVal val="0"/>
          <c:showCatName val="0"/>
          <c:showSerName val="0"/>
          <c:showPercent val="0"/>
          <c:showBubbleSize val="0"/>
        </c:dLbls>
        <c:axId val="145214576"/>
        <c:axId val="145211696"/>
        <c:extLst>
          <c:ext xmlns:c15="http://schemas.microsoft.com/office/drawing/2012/chart" uri="{02D57815-91ED-43cb-92C2-25804820EDAC}">
            <c15:filteredScatterSeries>
              <c15:ser>
                <c:idx val="1"/>
                <c:order val="1"/>
                <c:tx>
                  <c:v>payback no HP</c:v>
                </c:tx>
                <c:spPr>
                  <a:ln w="19050" cap="rnd">
                    <a:solidFill>
                      <a:srgbClr val="0070C0"/>
                    </a:solidFill>
                    <a:round/>
                  </a:ln>
                  <a:effectLst/>
                </c:spPr>
                <c:marker>
                  <c:symbol val="square"/>
                  <c:size val="5"/>
                  <c:spPr>
                    <a:solidFill>
                      <a:srgbClr val="0070C0"/>
                    </a:solidFill>
                    <a:ln w="9525">
                      <a:solidFill>
                        <a:srgbClr val="0070C0"/>
                      </a:solidFill>
                    </a:ln>
                    <a:effectLst/>
                  </c:spPr>
                </c:marker>
                <c:xVal>
                  <c:numRef>
                    <c:extLst>
                      <c:ext uri="{02D57815-91ED-43cb-92C2-25804820EDAC}">
                        <c15:formulaRef>
                          <c15:sqref>'chart data'!$A$22:$A$43</c15:sqref>
                        </c15:formulaRef>
                      </c:ext>
                    </c:extLst>
                    <c:numCache>
                      <c:formatCode>General</c:formatCode>
                      <c:ptCount val="2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numCache>
                  </c:numRef>
                </c:xVal>
                <c:yVal>
                  <c:numRef>
                    <c:extLst>
                      <c:ext uri="{02D57815-91ED-43cb-92C2-25804820EDAC}">
                        <c15:formulaRef>
                          <c15:sqref>'chart data'!$C$22:$C$43</c15:sqref>
                        </c15:formulaRef>
                      </c:ext>
                    </c:extLst>
                    <c:numCache>
                      <c:formatCode>General</c:formatCode>
                      <c:ptCount val="22"/>
                      <c:pt idx="2">
                        <c:v>17</c:v>
                      </c:pt>
                      <c:pt idx="3">
                        <c:v>15</c:v>
                      </c:pt>
                      <c:pt idx="4">
                        <c:v>14</c:v>
                      </c:pt>
                      <c:pt idx="5">
                        <c:v>13</c:v>
                      </c:pt>
                      <c:pt idx="6">
                        <c:v>12</c:v>
                      </c:pt>
                      <c:pt idx="7">
                        <c:v>12</c:v>
                      </c:pt>
                      <c:pt idx="8">
                        <c:v>11</c:v>
                      </c:pt>
                      <c:pt idx="9">
                        <c:v>11</c:v>
                      </c:pt>
                      <c:pt idx="10">
                        <c:v>11</c:v>
                      </c:pt>
                      <c:pt idx="11">
                        <c:v>11</c:v>
                      </c:pt>
                      <c:pt idx="12">
                        <c:v>11</c:v>
                      </c:pt>
                      <c:pt idx="13">
                        <c:v>11</c:v>
                      </c:pt>
                      <c:pt idx="14">
                        <c:v>11</c:v>
                      </c:pt>
                      <c:pt idx="15">
                        <c:v>11</c:v>
                      </c:pt>
                      <c:pt idx="16">
                        <c:v>11</c:v>
                      </c:pt>
                      <c:pt idx="17">
                        <c:v>11</c:v>
                      </c:pt>
                      <c:pt idx="18">
                        <c:v>11</c:v>
                      </c:pt>
                      <c:pt idx="19">
                        <c:v>11</c:v>
                      </c:pt>
                      <c:pt idx="20">
                        <c:v>11</c:v>
                      </c:pt>
                      <c:pt idx="21">
                        <c:v>11</c:v>
                      </c:pt>
                    </c:numCache>
                  </c:numRef>
                </c:yVal>
                <c:smooth val="0"/>
                <c:extLst>
                  <c:ext xmlns:c16="http://schemas.microsoft.com/office/drawing/2014/chart" uri="{C3380CC4-5D6E-409C-BE32-E72D297353CC}">
                    <c16:uniqueId val="{00000001-FD23-4BB7-9BAE-343C65C1F2F6}"/>
                  </c:ext>
                </c:extLst>
              </c15:ser>
            </c15:filteredScatterSeries>
            <c15:filteredScatterSeries>
              <c15:ser>
                <c:idx val="2"/>
                <c:order val="2"/>
                <c:tx>
                  <c:v>payback with HP</c:v>
                </c:tx>
                <c:spPr>
                  <a:ln w="19050" cap="rnd">
                    <a:solidFill>
                      <a:srgbClr val="C00000"/>
                    </a:solidFill>
                    <a:round/>
                  </a:ln>
                  <a:effectLst/>
                </c:spPr>
                <c:marker>
                  <c:symbol val="triangle"/>
                  <c:size val="5"/>
                  <c:spPr>
                    <a:solidFill>
                      <a:srgbClr val="C00000"/>
                    </a:solidFill>
                    <a:ln w="9525">
                      <a:noFill/>
                    </a:ln>
                    <a:effectLst/>
                  </c:spPr>
                </c:marker>
                <c:xVal>
                  <c:numRef>
                    <c:extLst xmlns:c15="http://schemas.microsoft.com/office/drawing/2012/chart">
                      <c:ext xmlns:c15="http://schemas.microsoft.com/office/drawing/2012/chart" uri="{02D57815-91ED-43cb-92C2-25804820EDAC}">
                        <c15:formulaRef>
                          <c15:sqref>'chart data'!$A$22:$A$43</c15:sqref>
                        </c15:formulaRef>
                      </c:ext>
                    </c:extLst>
                    <c:numCache>
                      <c:formatCode>General</c:formatCode>
                      <c:ptCount val="2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numCache>
                  </c:numRef>
                </c:xVal>
                <c:yVal>
                  <c:numRef>
                    <c:extLst xmlns:c15="http://schemas.microsoft.com/office/drawing/2012/chart">
                      <c:ext xmlns:c15="http://schemas.microsoft.com/office/drawing/2012/chart" uri="{02D57815-91ED-43cb-92C2-25804820EDAC}">
                        <c15:formulaRef>
                          <c15:sqref>'chart data'!$D$22:$D$43</c15:sqref>
                        </c15:formulaRef>
                      </c:ext>
                    </c:extLst>
                    <c:numCache>
                      <c:formatCode>General</c:formatCode>
                      <c:ptCount val="22"/>
                      <c:pt idx="6">
                        <c:v>18</c:v>
                      </c:pt>
                      <c:pt idx="7">
                        <c:v>17</c:v>
                      </c:pt>
                      <c:pt idx="8">
                        <c:v>15</c:v>
                      </c:pt>
                      <c:pt idx="9">
                        <c:v>14</c:v>
                      </c:pt>
                      <c:pt idx="10">
                        <c:v>14</c:v>
                      </c:pt>
                      <c:pt idx="11">
                        <c:v>13</c:v>
                      </c:pt>
                      <c:pt idx="12">
                        <c:v>13</c:v>
                      </c:pt>
                      <c:pt idx="13">
                        <c:v>12</c:v>
                      </c:pt>
                      <c:pt idx="14">
                        <c:v>12</c:v>
                      </c:pt>
                      <c:pt idx="15">
                        <c:v>12</c:v>
                      </c:pt>
                      <c:pt idx="16">
                        <c:v>12</c:v>
                      </c:pt>
                      <c:pt idx="17">
                        <c:v>12</c:v>
                      </c:pt>
                      <c:pt idx="18">
                        <c:v>11</c:v>
                      </c:pt>
                      <c:pt idx="19">
                        <c:v>11</c:v>
                      </c:pt>
                      <c:pt idx="20">
                        <c:v>11</c:v>
                      </c:pt>
                      <c:pt idx="21">
                        <c:v>11</c:v>
                      </c:pt>
                    </c:numCache>
                  </c:numRef>
                </c:yVal>
                <c:smooth val="0"/>
                <c:extLst xmlns:c15="http://schemas.microsoft.com/office/drawing/2012/chart">
                  <c:ext xmlns:c16="http://schemas.microsoft.com/office/drawing/2014/chart" uri="{C3380CC4-5D6E-409C-BE32-E72D297353CC}">
                    <c16:uniqueId val="{00000002-FD23-4BB7-9BAE-343C65C1F2F6}"/>
                  </c:ext>
                </c:extLst>
              </c15:ser>
            </c15:filteredScatterSeries>
            <c15:filteredScatterSeries>
              <c15:ser>
                <c:idx val="3"/>
                <c:order val="3"/>
                <c:tx>
                  <c:v>off grid no HP</c:v>
                </c:tx>
                <c:spPr>
                  <a:ln w="19050" cap="rnd">
                    <a:solidFill>
                      <a:srgbClr val="0070C0"/>
                    </a:solidFill>
                    <a:round/>
                  </a:ln>
                  <a:effectLst/>
                </c:spPr>
                <c:marker>
                  <c:symbol val="square"/>
                  <c:size val="5"/>
                  <c:spPr>
                    <a:solidFill>
                      <a:srgbClr val="0070C0"/>
                    </a:solidFill>
                    <a:ln w="9525">
                      <a:noFill/>
                    </a:ln>
                    <a:effectLst/>
                  </c:spPr>
                </c:marker>
                <c:xVal>
                  <c:numRef>
                    <c:extLst xmlns:c15="http://schemas.microsoft.com/office/drawing/2012/chart">
                      <c:ext xmlns:c15="http://schemas.microsoft.com/office/drawing/2012/chart" uri="{02D57815-91ED-43cb-92C2-25804820EDAC}">
                        <c15:formulaRef>
                          <c15:sqref>'chart data'!$A$22:$A$43</c15:sqref>
                        </c15:formulaRef>
                      </c:ext>
                    </c:extLst>
                    <c:numCache>
                      <c:formatCode>General</c:formatCode>
                      <c:ptCount val="2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numCache>
                  </c:numRef>
                </c:xVal>
                <c:yVal>
                  <c:numRef>
                    <c:extLst xmlns:c15="http://schemas.microsoft.com/office/drawing/2012/chart">
                      <c:ext xmlns:c15="http://schemas.microsoft.com/office/drawing/2012/chart" uri="{02D57815-91ED-43cb-92C2-25804820EDAC}">
                        <c15:formulaRef>
                          <c15:sqref>'chart data'!$E$22:$E$43</c15:sqref>
                        </c15:formulaRef>
                      </c:ext>
                    </c:extLst>
                    <c:numCache>
                      <c:formatCode>General</c:formatCode>
                      <c:ptCount val="22"/>
                      <c:pt idx="2" formatCode="0%">
                        <c:v>0.19</c:v>
                      </c:pt>
                      <c:pt idx="3" formatCode="0%">
                        <c:v>0.26</c:v>
                      </c:pt>
                      <c:pt idx="4" formatCode="0%">
                        <c:v>0.32</c:v>
                      </c:pt>
                      <c:pt idx="5" formatCode="0%">
                        <c:v>0.38</c:v>
                      </c:pt>
                      <c:pt idx="6" formatCode="0%">
                        <c:v>0.43</c:v>
                      </c:pt>
                      <c:pt idx="7" formatCode="0%">
                        <c:v>0.48</c:v>
                      </c:pt>
                      <c:pt idx="8" formatCode="0%">
                        <c:v>0.52</c:v>
                      </c:pt>
                      <c:pt idx="9" formatCode="0%">
                        <c:v>0.55000000000000004</c:v>
                      </c:pt>
                      <c:pt idx="10" formatCode="0%">
                        <c:v>0.57999999999999996</c:v>
                      </c:pt>
                      <c:pt idx="11" formatCode="0%">
                        <c:v>0.6</c:v>
                      </c:pt>
                      <c:pt idx="12" formatCode="0%">
                        <c:v>0.63</c:v>
                      </c:pt>
                      <c:pt idx="13" formatCode="0%">
                        <c:v>0.65</c:v>
                      </c:pt>
                      <c:pt idx="14" formatCode="0%">
                        <c:v>0.66</c:v>
                      </c:pt>
                      <c:pt idx="15" formatCode="0%">
                        <c:v>0.68</c:v>
                      </c:pt>
                      <c:pt idx="16" formatCode="0%">
                        <c:v>0.69</c:v>
                      </c:pt>
                      <c:pt idx="17" formatCode="0%">
                        <c:v>0.7</c:v>
                      </c:pt>
                      <c:pt idx="18" formatCode="0%">
                        <c:v>0.71</c:v>
                      </c:pt>
                      <c:pt idx="19" formatCode="0%">
                        <c:v>0.72</c:v>
                      </c:pt>
                      <c:pt idx="20" formatCode="0%">
                        <c:v>0.73</c:v>
                      </c:pt>
                      <c:pt idx="21" formatCode="0%">
                        <c:v>0.73</c:v>
                      </c:pt>
                    </c:numCache>
                  </c:numRef>
                </c:yVal>
                <c:smooth val="0"/>
                <c:extLst xmlns:c15="http://schemas.microsoft.com/office/drawing/2012/chart">
                  <c:ext xmlns:c16="http://schemas.microsoft.com/office/drawing/2014/chart" uri="{C3380CC4-5D6E-409C-BE32-E72D297353CC}">
                    <c16:uniqueId val="{00000003-FD23-4BB7-9BAE-343C65C1F2F6}"/>
                  </c:ext>
                </c:extLst>
              </c15:ser>
            </c15:filteredScatterSeries>
            <c15:filteredScatterSeries>
              <c15:ser>
                <c:idx val="4"/>
                <c:order val="4"/>
                <c:tx>
                  <c:v>off grid with HP</c:v>
                </c:tx>
                <c:spPr>
                  <a:ln w="19050" cap="rnd">
                    <a:solidFill>
                      <a:srgbClr val="C00000"/>
                    </a:solidFill>
                    <a:round/>
                  </a:ln>
                  <a:effectLst/>
                </c:spPr>
                <c:marker>
                  <c:symbol val="triangle"/>
                  <c:size val="5"/>
                  <c:spPr>
                    <a:solidFill>
                      <a:srgbClr val="C00000"/>
                    </a:solidFill>
                    <a:ln w="9525">
                      <a:noFill/>
                    </a:ln>
                    <a:effectLst/>
                  </c:spPr>
                </c:marker>
                <c:xVal>
                  <c:numRef>
                    <c:extLst xmlns:c15="http://schemas.microsoft.com/office/drawing/2012/chart">
                      <c:ext xmlns:c15="http://schemas.microsoft.com/office/drawing/2012/chart" uri="{02D57815-91ED-43cb-92C2-25804820EDAC}">
                        <c15:formulaRef>
                          <c15:sqref>'chart data'!$A$22:$A$43</c15:sqref>
                        </c15:formulaRef>
                      </c:ext>
                    </c:extLst>
                    <c:numCache>
                      <c:formatCode>General</c:formatCode>
                      <c:ptCount val="2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numCache>
                  </c:numRef>
                </c:xVal>
                <c:yVal>
                  <c:numRef>
                    <c:extLst xmlns:c15="http://schemas.microsoft.com/office/drawing/2012/chart">
                      <c:ext xmlns:c15="http://schemas.microsoft.com/office/drawing/2012/chart" uri="{02D57815-91ED-43cb-92C2-25804820EDAC}">
                        <c15:formulaRef>
                          <c15:sqref>'chart data'!$F$22:$F$43</c15:sqref>
                        </c15:formulaRef>
                      </c:ext>
                    </c:extLst>
                    <c:numCache>
                      <c:formatCode>General</c:formatCode>
                      <c:ptCount val="22"/>
                      <c:pt idx="6" formatCode="0%">
                        <c:v>0.27</c:v>
                      </c:pt>
                      <c:pt idx="7" formatCode="0%">
                        <c:v>0.3</c:v>
                      </c:pt>
                      <c:pt idx="8" formatCode="0%">
                        <c:v>0.33</c:v>
                      </c:pt>
                      <c:pt idx="9" formatCode="0%">
                        <c:v>0.36</c:v>
                      </c:pt>
                      <c:pt idx="10" formatCode="0%">
                        <c:v>0.39</c:v>
                      </c:pt>
                      <c:pt idx="11" formatCode="0%">
                        <c:v>0.41</c:v>
                      </c:pt>
                      <c:pt idx="12" formatCode="0%">
                        <c:v>0.43</c:v>
                      </c:pt>
                      <c:pt idx="13" formatCode="0%">
                        <c:v>0.45</c:v>
                      </c:pt>
                      <c:pt idx="14" formatCode="0%">
                        <c:v>0.47</c:v>
                      </c:pt>
                      <c:pt idx="15" formatCode="0%">
                        <c:v>0.49</c:v>
                      </c:pt>
                      <c:pt idx="16" formatCode="0%">
                        <c:v>0.5</c:v>
                      </c:pt>
                      <c:pt idx="17" formatCode="0%">
                        <c:v>0.52</c:v>
                      </c:pt>
                      <c:pt idx="18" formatCode="0%">
                        <c:v>0.53</c:v>
                      </c:pt>
                      <c:pt idx="19" formatCode="0%">
                        <c:v>0.54</c:v>
                      </c:pt>
                      <c:pt idx="20" formatCode="0%">
                        <c:v>0.55000000000000004</c:v>
                      </c:pt>
                      <c:pt idx="21" formatCode="0%">
                        <c:v>0.56999999999999995</c:v>
                      </c:pt>
                    </c:numCache>
                  </c:numRef>
                </c:yVal>
                <c:smooth val="0"/>
                <c:extLst xmlns:c15="http://schemas.microsoft.com/office/drawing/2012/chart">
                  <c:ext xmlns:c16="http://schemas.microsoft.com/office/drawing/2014/chart" uri="{C3380CC4-5D6E-409C-BE32-E72D297353CC}">
                    <c16:uniqueId val="{00000004-FD23-4BB7-9BAE-343C65C1F2F6}"/>
                  </c:ext>
                </c:extLst>
              </c15:ser>
            </c15:filteredScatterSeries>
            <c15:filteredScatterSeries>
              <c15:ser>
                <c:idx val="5"/>
                <c:order val="5"/>
                <c:tx>
                  <c:v>warranty</c:v>
                </c:tx>
                <c:spPr>
                  <a:ln w="19050" cap="rnd">
                    <a:solidFill>
                      <a:schemeClr val="tx1"/>
                    </a:solidFill>
                    <a:prstDash val="sysDash"/>
                    <a:round/>
                  </a:ln>
                  <a:effectLst/>
                </c:spPr>
                <c:marker>
                  <c:symbol val="none"/>
                </c:marker>
                <c:xVal>
                  <c:numRef>
                    <c:extLst xmlns:c15="http://schemas.microsoft.com/office/drawing/2012/chart">
                      <c:ext xmlns:c15="http://schemas.microsoft.com/office/drawing/2012/chart" uri="{02D57815-91ED-43cb-92C2-25804820EDAC}">
                        <c15:formulaRef>
                          <c15:sqref>'chart data'!$A$22:$A$43</c15:sqref>
                        </c15:formulaRef>
                      </c:ext>
                    </c:extLst>
                    <c:numCache>
                      <c:formatCode>General</c:formatCode>
                      <c:ptCount val="2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numCache>
                  </c:numRef>
                </c:xVal>
                <c:yVal>
                  <c:numRef>
                    <c:extLst xmlns:c15="http://schemas.microsoft.com/office/drawing/2012/chart">
                      <c:ext xmlns:c15="http://schemas.microsoft.com/office/drawing/2012/chart" uri="{02D57815-91ED-43cb-92C2-25804820EDAC}">
                        <c15:formulaRef>
                          <c15:sqref>'chart data'!$G$22:$G$43</c15:sqref>
                        </c15:formulaRef>
                      </c:ext>
                    </c:extLst>
                    <c:numCache>
                      <c:formatCode>General</c:formatCode>
                      <c:ptCount val="22"/>
                      <c:pt idx="0">
                        <c:v>10</c:v>
                      </c:pt>
                      <c:pt idx="1">
                        <c:v>10</c:v>
                      </c:pt>
                      <c:pt idx="2">
                        <c:v>10</c:v>
                      </c:pt>
                      <c:pt idx="3">
                        <c:v>10</c:v>
                      </c:pt>
                      <c:pt idx="4">
                        <c:v>10</c:v>
                      </c:pt>
                      <c:pt idx="5">
                        <c:v>10</c:v>
                      </c:pt>
                      <c:pt idx="6">
                        <c:v>10</c:v>
                      </c:pt>
                      <c:pt idx="7">
                        <c:v>10</c:v>
                      </c:pt>
                      <c:pt idx="8">
                        <c:v>10</c:v>
                      </c:pt>
                      <c:pt idx="9">
                        <c:v>10</c:v>
                      </c:pt>
                      <c:pt idx="10">
                        <c:v>10</c:v>
                      </c:pt>
                      <c:pt idx="11">
                        <c:v>10</c:v>
                      </c:pt>
                      <c:pt idx="12">
                        <c:v>10</c:v>
                      </c:pt>
                      <c:pt idx="13">
                        <c:v>10</c:v>
                      </c:pt>
                      <c:pt idx="14">
                        <c:v>10</c:v>
                      </c:pt>
                      <c:pt idx="15">
                        <c:v>10</c:v>
                      </c:pt>
                      <c:pt idx="16">
                        <c:v>10</c:v>
                      </c:pt>
                      <c:pt idx="17">
                        <c:v>10</c:v>
                      </c:pt>
                      <c:pt idx="18">
                        <c:v>10</c:v>
                      </c:pt>
                      <c:pt idx="19">
                        <c:v>10</c:v>
                      </c:pt>
                      <c:pt idx="20">
                        <c:v>10</c:v>
                      </c:pt>
                      <c:pt idx="21">
                        <c:v>10</c:v>
                      </c:pt>
                    </c:numCache>
                  </c:numRef>
                </c:yVal>
                <c:smooth val="0"/>
                <c:extLst xmlns:c15="http://schemas.microsoft.com/office/drawing/2012/chart">
                  <c:ext xmlns:c16="http://schemas.microsoft.com/office/drawing/2014/chart" uri="{C3380CC4-5D6E-409C-BE32-E72D297353CC}">
                    <c16:uniqueId val="{00000005-FD23-4BB7-9BAE-343C65C1F2F6}"/>
                  </c:ext>
                </c:extLst>
              </c15:ser>
            </c15:filteredScatterSeries>
          </c:ext>
        </c:extLst>
      </c:scatterChart>
      <c:valAx>
        <c:axId val="145214576"/>
        <c:scaling>
          <c:orientation val="minMax"/>
          <c:max val="25"/>
        </c:scaling>
        <c:delete val="0"/>
        <c:axPos val="b"/>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Number of 395W Solar Panels</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5211696"/>
        <c:crosses val="autoZero"/>
        <c:crossBetween val="midCat"/>
      </c:valAx>
      <c:valAx>
        <c:axId val="145211696"/>
        <c:scaling>
          <c:orientation val="minMax"/>
          <c:max val="60000"/>
          <c:min val="0"/>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dirty="0"/>
                  <a:t>System Cost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quot;$&quot;#,##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5214576"/>
        <c:crosses val="autoZero"/>
        <c:crossBetween val="midCat"/>
        <c:majorUnit val="10000"/>
        <c:minorUnit val="1000"/>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Self Powered Ratio </a:t>
            </a:r>
            <a:r>
              <a:rPr lang="en-US" baseline="0"/>
              <a:t>vs. Battery Capacity with 22 395W Panels</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3"/>
          <c:order val="3"/>
          <c:tx>
            <c:v>off grid no HP</c:v>
          </c:tx>
          <c:spPr>
            <a:ln w="19050" cap="rnd">
              <a:solidFill>
                <a:srgbClr val="0070C0"/>
              </a:solidFill>
              <a:round/>
            </a:ln>
            <a:effectLst/>
          </c:spPr>
          <c:marker>
            <c:symbol val="square"/>
            <c:size val="5"/>
            <c:spPr>
              <a:solidFill>
                <a:srgbClr val="0070C0"/>
              </a:solidFill>
              <a:ln w="9525">
                <a:noFill/>
              </a:ln>
              <a:effectLst/>
            </c:spPr>
          </c:marker>
          <c:xVal>
            <c:numRef>
              <c:f>'chart data'!$A$7:$A$15</c:f>
              <c:numCache>
                <c:formatCode>General</c:formatCode>
                <c:ptCount val="9"/>
                <c:pt idx="0">
                  <c:v>0</c:v>
                </c:pt>
                <c:pt idx="1">
                  <c:v>4.8</c:v>
                </c:pt>
                <c:pt idx="2">
                  <c:v>9.6</c:v>
                </c:pt>
                <c:pt idx="3">
                  <c:v>14.4</c:v>
                </c:pt>
                <c:pt idx="4">
                  <c:v>19.2</c:v>
                </c:pt>
                <c:pt idx="5">
                  <c:v>24</c:v>
                </c:pt>
                <c:pt idx="6">
                  <c:v>28.8</c:v>
                </c:pt>
                <c:pt idx="7">
                  <c:v>33.6</c:v>
                </c:pt>
                <c:pt idx="8">
                  <c:v>38.4</c:v>
                </c:pt>
              </c:numCache>
            </c:numRef>
          </c:xVal>
          <c:yVal>
            <c:numRef>
              <c:f>'chart data'!$E$7:$E$15</c:f>
              <c:numCache>
                <c:formatCode>0%</c:formatCode>
                <c:ptCount val="9"/>
                <c:pt idx="0">
                  <c:v>0.31</c:v>
                </c:pt>
                <c:pt idx="1">
                  <c:v>0.48</c:v>
                </c:pt>
                <c:pt idx="2">
                  <c:v>0.6</c:v>
                </c:pt>
                <c:pt idx="3">
                  <c:v>0.68</c:v>
                </c:pt>
                <c:pt idx="4">
                  <c:v>0.73</c:v>
                </c:pt>
                <c:pt idx="5">
                  <c:v>0.77</c:v>
                </c:pt>
                <c:pt idx="6">
                  <c:v>0.8</c:v>
                </c:pt>
                <c:pt idx="7">
                  <c:v>0.82</c:v>
                </c:pt>
                <c:pt idx="8">
                  <c:v>0.84</c:v>
                </c:pt>
              </c:numCache>
            </c:numRef>
          </c:yVal>
          <c:smooth val="0"/>
          <c:extLst>
            <c:ext xmlns:c16="http://schemas.microsoft.com/office/drawing/2014/chart" uri="{C3380CC4-5D6E-409C-BE32-E72D297353CC}">
              <c16:uniqueId val="{00000000-4C06-4DDF-8F0A-8E09E8711F61}"/>
            </c:ext>
          </c:extLst>
        </c:ser>
        <c:ser>
          <c:idx val="4"/>
          <c:order val="4"/>
          <c:tx>
            <c:v>off grid with HP</c:v>
          </c:tx>
          <c:spPr>
            <a:ln w="19050" cap="rnd">
              <a:solidFill>
                <a:srgbClr val="C00000"/>
              </a:solidFill>
              <a:round/>
            </a:ln>
            <a:effectLst/>
          </c:spPr>
          <c:marker>
            <c:symbol val="triangle"/>
            <c:size val="5"/>
            <c:spPr>
              <a:solidFill>
                <a:srgbClr val="C00000"/>
              </a:solidFill>
              <a:ln w="9525">
                <a:noFill/>
              </a:ln>
              <a:effectLst/>
            </c:spPr>
          </c:marker>
          <c:xVal>
            <c:numRef>
              <c:f>'chart data'!$A$7:$A$15</c:f>
              <c:numCache>
                <c:formatCode>General</c:formatCode>
                <c:ptCount val="9"/>
                <c:pt idx="0">
                  <c:v>0</c:v>
                </c:pt>
                <c:pt idx="1">
                  <c:v>4.8</c:v>
                </c:pt>
                <c:pt idx="2">
                  <c:v>9.6</c:v>
                </c:pt>
                <c:pt idx="3">
                  <c:v>14.4</c:v>
                </c:pt>
                <c:pt idx="4">
                  <c:v>19.2</c:v>
                </c:pt>
                <c:pt idx="5">
                  <c:v>24</c:v>
                </c:pt>
                <c:pt idx="6">
                  <c:v>28.8</c:v>
                </c:pt>
                <c:pt idx="7">
                  <c:v>33.6</c:v>
                </c:pt>
                <c:pt idx="8">
                  <c:v>38.4</c:v>
                </c:pt>
              </c:numCache>
            </c:numRef>
          </c:xVal>
          <c:yVal>
            <c:numRef>
              <c:f>'chart data'!$F$7:$F$15</c:f>
              <c:numCache>
                <c:formatCode>0%</c:formatCode>
                <c:ptCount val="9"/>
                <c:pt idx="0">
                  <c:v>0.3</c:v>
                </c:pt>
                <c:pt idx="1">
                  <c:v>0.4</c:v>
                </c:pt>
                <c:pt idx="2">
                  <c:v>0.47</c:v>
                </c:pt>
                <c:pt idx="3">
                  <c:v>0.53</c:v>
                </c:pt>
                <c:pt idx="4">
                  <c:v>0.56999999999999995</c:v>
                </c:pt>
                <c:pt idx="5">
                  <c:v>0.59</c:v>
                </c:pt>
                <c:pt idx="6">
                  <c:v>0.6</c:v>
                </c:pt>
                <c:pt idx="7">
                  <c:v>0.61</c:v>
                </c:pt>
                <c:pt idx="8">
                  <c:v>0.62</c:v>
                </c:pt>
              </c:numCache>
            </c:numRef>
          </c:yVal>
          <c:smooth val="0"/>
          <c:extLst>
            <c:ext xmlns:c16="http://schemas.microsoft.com/office/drawing/2014/chart" uri="{C3380CC4-5D6E-409C-BE32-E72D297353CC}">
              <c16:uniqueId val="{00000001-4C06-4DDF-8F0A-8E09E8711F61}"/>
            </c:ext>
          </c:extLst>
        </c:ser>
        <c:dLbls>
          <c:showLegendKey val="0"/>
          <c:showVal val="0"/>
          <c:showCatName val="0"/>
          <c:showSerName val="0"/>
          <c:showPercent val="0"/>
          <c:showBubbleSize val="0"/>
        </c:dLbls>
        <c:axId val="145214576"/>
        <c:axId val="145211696"/>
        <c:extLst>
          <c:ext xmlns:c15="http://schemas.microsoft.com/office/drawing/2012/chart" uri="{02D57815-91ED-43cb-92C2-25804820EDAC}">
            <c15:filteredScatterSeries>
              <c15:ser>
                <c:idx val="0"/>
                <c:order val="0"/>
                <c:tx>
                  <c:v>total cost</c:v>
                </c:tx>
                <c:spPr>
                  <a:ln w="19050" cap="rnd">
                    <a:solidFill>
                      <a:srgbClr val="0070C0"/>
                    </a:solidFill>
                    <a:round/>
                  </a:ln>
                  <a:effectLst/>
                </c:spPr>
                <c:marker>
                  <c:symbol val="square"/>
                  <c:size val="5"/>
                  <c:spPr>
                    <a:solidFill>
                      <a:schemeClr val="accent1"/>
                    </a:solidFill>
                    <a:ln w="9525">
                      <a:solidFill>
                        <a:schemeClr val="accent1"/>
                      </a:solidFill>
                    </a:ln>
                    <a:effectLst/>
                  </c:spPr>
                </c:marker>
                <c:xVal>
                  <c:numRef>
                    <c:extLst>
                      <c:ext uri="{02D57815-91ED-43cb-92C2-25804820EDAC}">
                        <c15:formulaRef>
                          <c15:sqref>'chart data'!$A$8:$A$15</c15:sqref>
                        </c15:formulaRef>
                      </c:ext>
                    </c:extLst>
                    <c:numCache>
                      <c:formatCode>General</c:formatCode>
                      <c:ptCount val="8"/>
                      <c:pt idx="0">
                        <c:v>4.8</c:v>
                      </c:pt>
                      <c:pt idx="1">
                        <c:v>9.6</c:v>
                      </c:pt>
                      <c:pt idx="2">
                        <c:v>14.4</c:v>
                      </c:pt>
                      <c:pt idx="3">
                        <c:v>19.2</c:v>
                      </c:pt>
                      <c:pt idx="4">
                        <c:v>24</c:v>
                      </c:pt>
                      <c:pt idx="5">
                        <c:v>28.8</c:v>
                      </c:pt>
                      <c:pt idx="6">
                        <c:v>33.6</c:v>
                      </c:pt>
                      <c:pt idx="7">
                        <c:v>38.4</c:v>
                      </c:pt>
                    </c:numCache>
                  </c:numRef>
                </c:xVal>
                <c:yVal>
                  <c:numRef>
                    <c:extLst>
                      <c:ext uri="{02D57815-91ED-43cb-92C2-25804820EDAC}">
                        <c15:formulaRef>
                          <c15:sqref>'chart data'!$B$8:$B$15</c15:sqref>
                        </c15:formulaRef>
                      </c:ext>
                    </c:extLst>
                    <c:numCache>
                      <c:formatCode>"$"#,##0</c:formatCode>
                      <c:ptCount val="8"/>
                      <c:pt idx="0">
                        <c:v>30235.8</c:v>
                      </c:pt>
                      <c:pt idx="1">
                        <c:v>33865.300000000003</c:v>
                      </c:pt>
                      <c:pt idx="2">
                        <c:v>37494.800000000003</c:v>
                      </c:pt>
                      <c:pt idx="3">
                        <c:v>41124.300000000003</c:v>
                      </c:pt>
                      <c:pt idx="4">
                        <c:v>44753.8</c:v>
                      </c:pt>
                      <c:pt idx="5">
                        <c:v>48383.3</c:v>
                      </c:pt>
                      <c:pt idx="6">
                        <c:v>52012.800000000003</c:v>
                      </c:pt>
                      <c:pt idx="7">
                        <c:v>55642.3</c:v>
                      </c:pt>
                    </c:numCache>
                  </c:numRef>
                </c:yVal>
                <c:smooth val="0"/>
                <c:extLst>
                  <c:ext xmlns:c16="http://schemas.microsoft.com/office/drawing/2014/chart" uri="{C3380CC4-5D6E-409C-BE32-E72D297353CC}">
                    <c16:uniqueId val="{00000002-4C06-4DDF-8F0A-8E09E8711F61}"/>
                  </c:ext>
                </c:extLst>
              </c15:ser>
            </c15:filteredScatterSeries>
            <c15:filteredScatterSeries>
              <c15:ser>
                <c:idx val="1"/>
                <c:order val="1"/>
                <c:tx>
                  <c:v>payback no HP</c:v>
                </c:tx>
                <c:spPr>
                  <a:ln w="19050" cap="rnd">
                    <a:solidFill>
                      <a:srgbClr val="0070C0"/>
                    </a:solidFill>
                    <a:round/>
                  </a:ln>
                  <a:effectLst/>
                </c:spPr>
                <c:marker>
                  <c:symbol val="square"/>
                  <c:size val="5"/>
                  <c:spPr>
                    <a:solidFill>
                      <a:srgbClr val="0070C0"/>
                    </a:solidFill>
                    <a:ln w="9525">
                      <a:solidFill>
                        <a:srgbClr val="0070C0"/>
                      </a:solidFill>
                    </a:ln>
                    <a:effectLst/>
                  </c:spPr>
                </c:marker>
                <c:xVal>
                  <c:numRef>
                    <c:extLst xmlns:c15="http://schemas.microsoft.com/office/drawing/2012/chart">
                      <c:ext xmlns:c15="http://schemas.microsoft.com/office/drawing/2012/chart" uri="{02D57815-91ED-43cb-92C2-25804820EDAC}">
                        <c15:formulaRef>
                          <c15:sqref>'chart data'!$A$8:$A$15</c15:sqref>
                        </c15:formulaRef>
                      </c:ext>
                    </c:extLst>
                    <c:numCache>
                      <c:formatCode>General</c:formatCode>
                      <c:ptCount val="8"/>
                      <c:pt idx="0">
                        <c:v>4.8</c:v>
                      </c:pt>
                      <c:pt idx="1">
                        <c:v>9.6</c:v>
                      </c:pt>
                      <c:pt idx="2">
                        <c:v>14.4</c:v>
                      </c:pt>
                      <c:pt idx="3">
                        <c:v>19.2</c:v>
                      </c:pt>
                      <c:pt idx="4">
                        <c:v>24</c:v>
                      </c:pt>
                      <c:pt idx="5">
                        <c:v>28.8</c:v>
                      </c:pt>
                      <c:pt idx="6">
                        <c:v>33.6</c:v>
                      </c:pt>
                      <c:pt idx="7">
                        <c:v>38.4</c:v>
                      </c:pt>
                    </c:numCache>
                  </c:numRef>
                </c:xVal>
                <c:yVal>
                  <c:numRef>
                    <c:extLst xmlns:c15="http://schemas.microsoft.com/office/drawing/2012/chart">
                      <c:ext xmlns:c15="http://schemas.microsoft.com/office/drawing/2012/chart" uri="{02D57815-91ED-43cb-92C2-25804820EDAC}">
                        <c15:formulaRef>
                          <c15:sqref>'chart data'!$C$8:$C$15</c15:sqref>
                        </c15:formulaRef>
                      </c:ext>
                    </c:extLst>
                    <c:numCache>
                      <c:formatCode>General</c:formatCode>
                      <c:ptCount val="8"/>
                      <c:pt idx="0">
                        <c:v>10</c:v>
                      </c:pt>
                      <c:pt idx="1">
                        <c:v>10</c:v>
                      </c:pt>
                      <c:pt idx="2">
                        <c:v>10</c:v>
                      </c:pt>
                      <c:pt idx="3">
                        <c:v>11</c:v>
                      </c:pt>
                      <c:pt idx="4">
                        <c:v>11</c:v>
                      </c:pt>
                      <c:pt idx="5">
                        <c:v>12</c:v>
                      </c:pt>
                      <c:pt idx="6">
                        <c:v>12</c:v>
                      </c:pt>
                      <c:pt idx="7">
                        <c:v>13</c:v>
                      </c:pt>
                    </c:numCache>
                  </c:numRef>
                </c:yVal>
                <c:smooth val="0"/>
                <c:extLst xmlns:c15="http://schemas.microsoft.com/office/drawing/2012/chart">
                  <c:ext xmlns:c16="http://schemas.microsoft.com/office/drawing/2014/chart" uri="{C3380CC4-5D6E-409C-BE32-E72D297353CC}">
                    <c16:uniqueId val="{00000003-4C06-4DDF-8F0A-8E09E8711F61}"/>
                  </c:ext>
                </c:extLst>
              </c15:ser>
            </c15:filteredScatterSeries>
            <c15:filteredScatterSeries>
              <c15:ser>
                <c:idx val="2"/>
                <c:order val="2"/>
                <c:tx>
                  <c:v>payback with HP</c:v>
                </c:tx>
                <c:spPr>
                  <a:ln w="19050" cap="rnd">
                    <a:solidFill>
                      <a:srgbClr val="C00000"/>
                    </a:solidFill>
                    <a:round/>
                  </a:ln>
                  <a:effectLst/>
                </c:spPr>
                <c:marker>
                  <c:symbol val="triangle"/>
                  <c:size val="5"/>
                  <c:spPr>
                    <a:solidFill>
                      <a:srgbClr val="C00000"/>
                    </a:solidFill>
                    <a:ln w="9525">
                      <a:solidFill>
                        <a:schemeClr val="accent3"/>
                      </a:solidFill>
                    </a:ln>
                    <a:effectLst/>
                  </c:spPr>
                </c:marker>
                <c:xVal>
                  <c:numRef>
                    <c:extLst xmlns:c15="http://schemas.microsoft.com/office/drawing/2012/chart">
                      <c:ext xmlns:c15="http://schemas.microsoft.com/office/drawing/2012/chart" uri="{02D57815-91ED-43cb-92C2-25804820EDAC}">
                        <c15:formulaRef>
                          <c15:sqref>'chart data'!$A$8:$A$15</c15:sqref>
                        </c15:formulaRef>
                      </c:ext>
                    </c:extLst>
                    <c:numCache>
                      <c:formatCode>General</c:formatCode>
                      <c:ptCount val="8"/>
                      <c:pt idx="0">
                        <c:v>4.8</c:v>
                      </c:pt>
                      <c:pt idx="1">
                        <c:v>9.6</c:v>
                      </c:pt>
                      <c:pt idx="2">
                        <c:v>14.4</c:v>
                      </c:pt>
                      <c:pt idx="3">
                        <c:v>19.2</c:v>
                      </c:pt>
                      <c:pt idx="4">
                        <c:v>24</c:v>
                      </c:pt>
                      <c:pt idx="5">
                        <c:v>28.8</c:v>
                      </c:pt>
                      <c:pt idx="6">
                        <c:v>33.6</c:v>
                      </c:pt>
                      <c:pt idx="7">
                        <c:v>38.4</c:v>
                      </c:pt>
                    </c:numCache>
                  </c:numRef>
                </c:xVal>
                <c:yVal>
                  <c:numRef>
                    <c:extLst xmlns:c15="http://schemas.microsoft.com/office/drawing/2012/chart">
                      <c:ext xmlns:c15="http://schemas.microsoft.com/office/drawing/2012/chart" uri="{02D57815-91ED-43cb-92C2-25804820EDAC}">
                        <c15:formulaRef>
                          <c15:sqref>'chart data'!$D$8:$D$15</c15:sqref>
                        </c15:formulaRef>
                      </c:ext>
                    </c:extLst>
                    <c:numCache>
                      <c:formatCode>General</c:formatCode>
                      <c:ptCount val="8"/>
                      <c:pt idx="0">
                        <c:v>11</c:v>
                      </c:pt>
                      <c:pt idx="1">
                        <c:v>11</c:v>
                      </c:pt>
                      <c:pt idx="2">
                        <c:v>11</c:v>
                      </c:pt>
                      <c:pt idx="3">
                        <c:v>11</c:v>
                      </c:pt>
                      <c:pt idx="4">
                        <c:v>12</c:v>
                      </c:pt>
                      <c:pt idx="5">
                        <c:v>12</c:v>
                      </c:pt>
                      <c:pt idx="6">
                        <c:v>13</c:v>
                      </c:pt>
                      <c:pt idx="7">
                        <c:v>13</c:v>
                      </c:pt>
                    </c:numCache>
                  </c:numRef>
                </c:yVal>
                <c:smooth val="0"/>
                <c:extLst xmlns:c15="http://schemas.microsoft.com/office/drawing/2012/chart">
                  <c:ext xmlns:c16="http://schemas.microsoft.com/office/drawing/2014/chart" uri="{C3380CC4-5D6E-409C-BE32-E72D297353CC}">
                    <c16:uniqueId val="{00000004-4C06-4DDF-8F0A-8E09E8711F61}"/>
                  </c:ext>
                </c:extLst>
              </c15:ser>
            </c15:filteredScatterSeries>
            <c15:filteredScatterSeries>
              <c15:ser>
                <c:idx val="5"/>
                <c:order val="5"/>
                <c:tx>
                  <c:v>warranty</c:v>
                </c:tx>
                <c:spPr>
                  <a:ln w="19050" cap="rnd">
                    <a:solidFill>
                      <a:schemeClr val="tx1"/>
                    </a:solidFill>
                    <a:prstDash val="sysDash"/>
                    <a:round/>
                  </a:ln>
                  <a:effectLst/>
                </c:spPr>
                <c:marker>
                  <c:symbol val="none"/>
                </c:marker>
                <c:xVal>
                  <c:numRef>
                    <c:extLst xmlns:c15="http://schemas.microsoft.com/office/drawing/2012/chart">
                      <c:ext xmlns:c15="http://schemas.microsoft.com/office/drawing/2012/chart" uri="{02D57815-91ED-43cb-92C2-25804820EDAC}">
                        <c15:formulaRef>
                          <c15:sqref>'chart data'!$A$8:$A$15</c15:sqref>
                        </c15:formulaRef>
                      </c:ext>
                    </c:extLst>
                    <c:numCache>
                      <c:formatCode>General</c:formatCode>
                      <c:ptCount val="8"/>
                      <c:pt idx="0">
                        <c:v>4.8</c:v>
                      </c:pt>
                      <c:pt idx="1">
                        <c:v>9.6</c:v>
                      </c:pt>
                      <c:pt idx="2">
                        <c:v>14.4</c:v>
                      </c:pt>
                      <c:pt idx="3">
                        <c:v>19.2</c:v>
                      </c:pt>
                      <c:pt idx="4">
                        <c:v>24</c:v>
                      </c:pt>
                      <c:pt idx="5">
                        <c:v>28.8</c:v>
                      </c:pt>
                      <c:pt idx="6">
                        <c:v>33.6</c:v>
                      </c:pt>
                      <c:pt idx="7">
                        <c:v>38.4</c:v>
                      </c:pt>
                    </c:numCache>
                  </c:numRef>
                </c:xVal>
                <c:yVal>
                  <c:numRef>
                    <c:extLst xmlns:c15="http://schemas.microsoft.com/office/drawing/2012/chart">
                      <c:ext xmlns:c15="http://schemas.microsoft.com/office/drawing/2012/chart" uri="{02D57815-91ED-43cb-92C2-25804820EDAC}">
                        <c15:formulaRef>
                          <c15:sqref>'chart data'!$G$8:$G$15</c15:sqref>
                        </c15:formulaRef>
                      </c:ext>
                    </c:extLst>
                    <c:numCache>
                      <c:formatCode>General</c:formatCode>
                      <c:ptCount val="8"/>
                      <c:pt idx="0">
                        <c:v>10</c:v>
                      </c:pt>
                      <c:pt idx="1">
                        <c:v>10</c:v>
                      </c:pt>
                      <c:pt idx="2">
                        <c:v>10</c:v>
                      </c:pt>
                      <c:pt idx="3">
                        <c:v>10</c:v>
                      </c:pt>
                      <c:pt idx="4">
                        <c:v>10</c:v>
                      </c:pt>
                      <c:pt idx="5">
                        <c:v>10</c:v>
                      </c:pt>
                      <c:pt idx="6">
                        <c:v>10</c:v>
                      </c:pt>
                      <c:pt idx="7">
                        <c:v>10</c:v>
                      </c:pt>
                    </c:numCache>
                  </c:numRef>
                </c:yVal>
                <c:smooth val="0"/>
                <c:extLst xmlns:c15="http://schemas.microsoft.com/office/drawing/2012/chart">
                  <c:ext xmlns:c16="http://schemas.microsoft.com/office/drawing/2014/chart" uri="{C3380CC4-5D6E-409C-BE32-E72D297353CC}">
                    <c16:uniqueId val="{00000005-4C06-4DDF-8F0A-8E09E8711F61}"/>
                  </c:ext>
                </c:extLst>
              </c15:ser>
            </c15:filteredScatterSeries>
          </c:ext>
        </c:extLst>
      </c:scatterChart>
      <c:valAx>
        <c:axId val="145214576"/>
        <c:scaling>
          <c:orientation val="minMax"/>
          <c:max val="40"/>
        </c:scaling>
        <c:delete val="0"/>
        <c:axPos val="b"/>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Battery capacity, kWh</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5211696"/>
        <c:crosses val="autoZero"/>
        <c:crossBetween val="midCat"/>
      </c:valAx>
      <c:valAx>
        <c:axId val="145211696"/>
        <c:scaling>
          <c:orientation val="minMax"/>
          <c:max val="1"/>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Self</a:t>
                </a:r>
                <a:r>
                  <a:rPr lang="en-US" baseline="0"/>
                  <a:t> Powered</a:t>
                </a:r>
                <a:endParaRPr 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5214576"/>
        <c:crosses val="autoZero"/>
        <c:crossBetween val="midCat"/>
        <c:majorUnit val="0.1"/>
        <c:minorUnit val="1.0000000000000002E-2"/>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Payback </a:t>
            </a:r>
            <a:r>
              <a:rPr lang="en-US" baseline="0"/>
              <a:t>vs. Battery Capacity with 22 395W Panels Assuming 6% Rate Annual Increase</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1"/>
          <c:order val="1"/>
          <c:tx>
            <c:v>payback no HP</c:v>
          </c:tx>
          <c:spPr>
            <a:ln w="19050" cap="rnd">
              <a:solidFill>
                <a:srgbClr val="0070C0"/>
              </a:solidFill>
              <a:round/>
            </a:ln>
            <a:effectLst/>
          </c:spPr>
          <c:marker>
            <c:symbol val="square"/>
            <c:size val="5"/>
            <c:spPr>
              <a:solidFill>
                <a:srgbClr val="0070C0"/>
              </a:solidFill>
              <a:ln w="9525">
                <a:solidFill>
                  <a:srgbClr val="0070C0"/>
                </a:solidFill>
              </a:ln>
              <a:effectLst/>
            </c:spPr>
          </c:marker>
          <c:xVal>
            <c:numRef>
              <c:f>'chart data'!$A$7:$A$15</c:f>
              <c:numCache>
                <c:formatCode>General</c:formatCode>
                <c:ptCount val="9"/>
                <c:pt idx="0">
                  <c:v>0</c:v>
                </c:pt>
                <c:pt idx="1">
                  <c:v>4.8</c:v>
                </c:pt>
                <c:pt idx="2">
                  <c:v>9.6</c:v>
                </c:pt>
                <c:pt idx="3">
                  <c:v>14.4</c:v>
                </c:pt>
                <c:pt idx="4">
                  <c:v>19.2</c:v>
                </c:pt>
                <c:pt idx="5">
                  <c:v>24</c:v>
                </c:pt>
                <c:pt idx="6">
                  <c:v>28.8</c:v>
                </c:pt>
                <c:pt idx="7">
                  <c:v>33.6</c:v>
                </c:pt>
                <c:pt idx="8">
                  <c:v>38.4</c:v>
                </c:pt>
              </c:numCache>
            </c:numRef>
          </c:xVal>
          <c:yVal>
            <c:numRef>
              <c:f>'chart data'!$C$7:$C$15</c:f>
              <c:numCache>
                <c:formatCode>General</c:formatCode>
                <c:ptCount val="9"/>
                <c:pt idx="0">
                  <c:v>10</c:v>
                </c:pt>
                <c:pt idx="1">
                  <c:v>10</c:v>
                </c:pt>
                <c:pt idx="2">
                  <c:v>10</c:v>
                </c:pt>
                <c:pt idx="3">
                  <c:v>10</c:v>
                </c:pt>
                <c:pt idx="4">
                  <c:v>11</c:v>
                </c:pt>
                <c:pt idx="5">
                  <c:v>11</c:v>
                </c:pt>
                <c:pt idx="6">
                  <c:v>12</c:v>
                </c:pt>
                <c:pt idx="7">
                  <c:v>12</c:v>
                </c:pt>
                <c:pt idx="8">
                  <c:v>13</c:v>
                </c:pt>
              </c:numCache>
            </c:numRef>
          </c:yVal>
          <c:smooth val="0"/>
          <c:extLst>
            <c:ext xmlns:c16="http://schemas.microsoft.com/office/drawing/2014/chart" uri="{C3380CC4-5D6E-409C-BE32-E72D297353CC}">
              <c16:uniqueId val="{00000000-415D-47E5-91C1-507C4D7B397E}"/>
            </c:ext>
          </c:extLst>
        </c:ser>
        <c:ser>
          <c:idx val="2"/>
          <c:order val="2"/>
          <c:tx>
            <c:v>payback with HP</c:v>
          </c:tx>
          <c:spPr>
            <a:ln w="19050" cap="rnd">
              <a:solidFill>
                <a:srgbClr val="C00000"/>
              </a:solidFill>
              <a:round/>
            </a:ln>
            <a:effectLst/>
          </c:spPr>
          <c:marker>
            <c:symbol val="triangle"/>
            <c:size val="5"/>
            <c:spPr>
              <a:solidFill>
                <a:srgbClr val="C00000"/>
              </a:solidFill>
              <a:ln w="9525">
                <a:solidFill>
                  <a:schemeClr val="accent3"/>
                </a:solidFill>
              </a:ln>
              <a:effectLst/>
            </c:spPr>
          </c:marker>
          <c:xVal>
            <c:numRef>
              <c:f>'chart data'!$A$7:$A$15</c:f>
              <c:numCache>
                <c:formatCode>General</c:formatCode>
                <c:ptCount val="9"/>
                <c:pt idx="0">
                  <c:v>0</c:v>
                </c:pt>
                <c:pt idx="1">
                  <c:v>4.8</c:v>
                </c:pt>
                <c:pt idx="2">
                  <c:v>9.6</c:v>
                </c:pt>
                <c:pt idx="3">
                  <c:v>14.4</c:v>
                </c:pt>
                <c:pt idx="4">
                  <c:v>19.2</c:v>
                </c:pt>
                <c:pt idx="5">
                  <c:v>24</c:v>
                </c:pt>
                <c:pt idx="6">
                  <c:v>28.8</c:v>
                </c:pt>
                <c:pt idx="7">
                  <c:v>33.6</c:v>
                </c:pt>
                <c:pt idx="8">
                  <c:v>38.4</c:v>
                </c:pt>
              </c:numCache>
            </c:numRef>
          </c:xVal>
          <c:yVal>
            <c:numRef>
              <c:f>'chart data'!$D$7:$D$15</c:f>
              <c:numCache>
                <c:formatCode>General</c:formatCode>
                <c:ptCount val="9"/>
                <c:pt idx="0">
                  <c:v>11</c:v>
                </c:pt>
                <c:pt idx="1">
                  <c:v>11</c:v>
                </c:pt>
                <c:pt idx="2">
                  <c:v>11</c:v>
                </c:pt>
                <c:pt idx="3">
                  <c:v>11</c:v>
                </c:pt>
                <c:pt idx="4">
                  <c:v>11</c:v>
                </c:pt>
                <c:pt idx="5">
                  <c:v>12</c:v>
                </c:pt>
                <c:pt idx="6">
                  <c:v>12</c:v>
                </c:pt>
                <c:pt idx="7">
                  <c:v>13</c:v>
                </c:pt>
                <c:pt idx="8">
                  <c:v>13</c:v>
                </c:pt>
              </c:numCache>
            </c:numRef>
          </c:yVal>
          <c:smooth val="0"/>
          <c:extLst>
            <c:ext xmlns:c16="http://schemas.microsoft.com/office/drawing/2014/chart" uri="{C3380CC4-5D6E-409C-BE32-E72D297353CC}">
              <c16:uniqueId val="{00000001-415D-47E5-91C1-507C4D7B397E}"/>
            </c:ext>
          </c:extLst>
        </c:ser>
        <c:ser>
          <c:idx val="5"/>
          <c:order val="5"/>
          <c:tx>
            <c:v>warranty</c:v>
          </c:tx>
          <c:spPr>
            <a:ln w="19050" cap="rnd">
              <a:solidFill>
                <a:schemeClr val="tx1"/>
              </a:solidFill>
              <a:prstDash val="sysDash"/>
              <a:round/>
            </a:ln>
            <a:effectLst/>
          </c:spPr>
          <c:marker>
            <c:symbol val="none"/>
          </c:marker>
          <c:xVal>
            <c:numRef>
              <c:f>'chart data'!$A$7:$A$15</c:f>
              <c:numCache>
                <c:formatCode>General</c:formatCode>
                <c:ptCount val="9"/>
                <c:pt idx="0">
                  <c:v>0</c:v>
                </c:pt>
                <c:pt idx="1">
                  <c:v>4.8</c:v>
                </c:pt>
                <c:pt idx="2">
                  <c:v>9.6</c:v>
                </c:pt>
                <c:pt idx="3">
                  <c:v>14.4</c:v>
                </c:pt>
                <c:pt idx="4">
                  <c:v>19.2</c:v>
                </c:pt>
                <c:pt idx="5">
                  <c:v>24</c:v>
                </c:pt>
                <c:pt idx="6">
                  <c:v>28.8</c:v>
                </c:pt>
                <c:pt idx="7">
                  <c:v>33.6</c:v>
                </c:pt>
                <c:pt idx="8">
                  <c:v>38.4</c:v>
                </c:pt>
              </c:numCache>
            </c:numRef>
          </c:xVal>
          <c:yVal>
            <c:numRef>
              <c:f>'chart data'!$G$7:$G$15</c:f>
              <c:numCache>
                <c:formatCode>General</c:formatCode>
                <c:ptCount val="9"/>
                <c:pt idx="0">
                  <c:v>10</c:v>
                </c:pt>
                <c:pt idx="1">
                  <c:v>10</c:v>
                </c:pt>
                <c:pt idx="2">
                  <c:v>10</c:v>
                </c:pt>
                <c:pt idx="3">
                  <c:v>10</c:v>
                </c:pt>
                <c:pt idx="4">
                  <c:v>10</c:v>
                </c:pt>
                <c:pt idx="5">
                  <c:v>10</c:v>
                </c:pt>
                <c:pt idx="6">
                  <c:v>10</c:v>
                </c:pt>
                <c:pt idx="7">
                  <c:v>10</c:v>
                </c:pt>
                <c:pt idx="8">
                  <c:v>10</c:v>
                </c:pt>
              </c:numCache>
            </c:numRef>
          </c:yVal>
          <c:smooth val="0"/>
          <c:extLst>
            <c:ext xmlns:c16="http://schemas.microsoft.com/office/drawing/2014/chart" uri="{C3380CC4-5D6E-409C-BE32-E72D297353CC}">
              <c16:uniqueId val="{00000002-415D-47E5-91C1-507C4D7B397E}"/>
            </c:ext>
          </c:extLst>
        </c:ser>
        <c:dLbls>
          <c:showLegendKey val="0"/>
          <c:showVal val="0"/>
          <c:showCatName val="0"/>
          <c:showSerName val="0"/>
          <c:showPercent val="0"/>
          <c:showBubbleSize val="0"/>
        </c:dLbls>
        <c:axId val="145214576"/>
        <c:axId val="145211696"/>
        <c:extLst>
          <c:ext xmlns:c15="http://schemas.microsoft.com/office/drawing/2012/chart" uri="{02D57815-91ED-43cb-92C2-25804820EDAC}">
            <c15:filteredScatterSeries>
              <c15:ser>
                <c:idx val="0"/>
                <c:order val="0"/>
                <c:tx>
                  <c:v>total cost</c:v>
                </c:tx>
                <c:spPr>
                  <a:ln w="19050" cap="rnd">
                    <a:solidFill>
                      <a:srgbClr val="0070C0"/>
                    </a:solidFill>
                    <a:round/>
                  </a:ln>
                  <a:effectLst/>
                </c:spPr>
                <c:marker>
                  <c:symbol val="square"/>
                  <c:size val="5"/>
                  <c:spPr>
                    <a:solidFill>
                      <a:schemeClr val="accent1"/>
                    </a:solidFill>
                    <a:ln w="9525">
                      <a:solidFill>
                        <a:schemeClr val="accent1"/>
                      </a:solidFill>
                    </a:ln>
                    <a:effectLst/>
                  </c:spPr>
                </c:marker>
                <c:xVal>
                  <c:numRef>
                    <c:extLst>
                      <c:ext uri="{02D57815-91ED-43cb-92C2-25804820EDAC}">
                        <c15:formulaRef>
                          <c15:sqref>'chart data'!$A$8:$A$15</c15:sqref>
                        </c15:formulaRef>
                      </c:ext>
                    </c:extLst>
                    <c:numCache>
                      <c:formatCode>General</c:formatCode>
                      <c:ptCount val="8"/>
                      <c:pt idx="0">
                        <c:v>4.8</c:v>
                      </c:pt>
                      <c:pt idx="1">
                        <c:v>9.6</c:v>
                      </c:pt>
                      <c:pt idx="2">
                        <c:v>14.4</c:v>
                      </c:pt>
                      <c:pt idx="3">
                        <c:v>19.2</c:v>
                      </c:pt>
                      <c:pt idx="4">
                        <c:v>24</c:v>
                      </c:pt>
                      <c:pt idx="5">
                        <c:v>28.8</c:v>
                      </c:pt>
                      <c:pt idx="6">
                        <c:v>33.6</c:v>
                      </c:pt>
                      <c:pt idx="7">
                        <c:v>38.4</c:v>
                      </c:pt>
                    </c:numCache>
                  </c:numRef>
                </c:xVal>
                <c:yVal>
                  <c:numRef>
                    <c:extLst>
                      <c:ext uri="{02D57815-91ED-43cb-92C2-25804820EDAC}">
                        <c15:formulaRef>
                          <c15:sqref>'chart data'!$B$8:$B$15</c15:sqref>
                        </c15:formulaRef>
                      </c:ext>
                    </c:extLst>
                    <c:numCache>
                      <c:formatCode>"$"#,##0</c:formatCode>
                      <c:ptCount val="8"/>
                      <c:pt idx="0">
                        <c:v>30235.8</c:v>
                      </c:pt>
                      <c:pt idx="1">
                        <c:v>33865.300000000003</c:v>
                      </c:pt>
                      <c:pt idx="2">
                        <c:v>37494.800000000003</c:v>
                      </c:pt>
                      <c:pt idx="3">
                        <c:v>41124.300000000003</c:v>
                      </c:pt>
                      <c:pt idx="4">
                        <c:v>44753.8</c:v>
                      </c:pt>
                      <c:pt idx="5">
                        <c:v>48383.3</c:v>
                      </c:pt>
                      <c:pt idx="6">
                        <c:v>52012.800000000003</c:v>
                      </c:pt>
                      <c:pt idx="7">
                        <c:v>55642.3</c:v>
                      </c:pt>
                    </c:numCache>
                  </c:numRef>
                </c:yVal>
                <c:smooth val="0"/>
                <c:extLst>
                  <c:ext xmlns:c16="http://schemas.microsoft.com/office/drawing/2014/chart" uri="{C3380CC4-5D6E-409C-BE32-E72D297353CC}">
                    <c16:uniqueId val="{00000003-415D-47E5-91C1-507C4D7B397E}"/>
                  </c:ext>
                </c:extLst>
              </c15:ser>
            </c15:filteredScatterSeries>
            <c15:filteredScatterSeries>
              <c15:ser>
                <c:idx val="3"/>
                <c:order val="3"/>
                <c:tx>
                  <c:v>off grid no HP</c:v>
                </c:tx>
                <c:spPr>
                  <a:ln w="19050" cap="rnd">
                    <a:solidFill>
                      <a:schemeClr val="accent4"/>
                    </a:solidFill>
                    <a:round/>
                  </a:ln>
                  <a:effectLst/>
                </c:spPr>
                <c:marker>
                  <c:symbol val="none"/>
                </c:marker>
                <c:xVal>
                  <c:numRef>
                    <c:extLst xmlns:c15="http://schemas.microsoft.com/office/drawing/2012/chart">
                      <c:ext xmlns:c15="http://schemas.microsoft.com/office/drawing/2012/chart" uri="{02D57815-91ED-43cb-92C2-25804820EDAC}">
                        <c15:formulaRef>
                          <c15:sqref>'chart data'!$A$8:$A$15</c15:sqref>
                        </c15:formulaRef>
                      </c:ext>
                    </c:extLst>
                    <c:numCache>
                      <c:formatCode>General</c:formatCode>
                      <c:ptCount val="8"/>
                      <c:pt idx="0">
                        <c:v>4.8</c:v>
                      </c:pt>
                      <c:pt idx="1">
                        <c:v>9.6</c:v>
                      </c:pt>
                      <c:pt idx="2">
                        <c:v>14.4</c:v>
                      </c:pt>
                      <c:pt idx="3">
                        <c:v>19.2</c:v>
                      </c:pt>
                      <c:pt idx="4">
                        <c:v>24</c:v>
                      </c:pt>
                      <c:pt idx="5">
                        <c:v>28.8</c:v>
                      </c:pt>
                      <c:pt idx="6">
                        <c:v>33.6</c:v>
                      </c:pt>
                      <c:pt idx="7">
                        <c:v>38.4</c:v>
                      </c:pt>
                    </c:numCache>
                  </c:numRef>
                </c:xVal>
                <c:yVal>
                  <c:numRef>
                    <c:extLst xmlns:c15="http://schemas.microsoft.com/office/drawing/2012/chart">
                      <c:ext xmlns:c15="http://schemas.microsoft.com/office/drawing/2012/chart" uri="{02D57815-91ED-43cb-92C2-25804820EDAC}">
                        <c15:formulaRef>
                          <c15:sqref>'chart data'!$E$8:$E$15</c15:sqref>
                        </c15:formulaRef>
                      </c:ext>
                    </c:extLst>
                    <c:numCache>
                      <c:formatCode>0%</c:formatCode>
                      <c:ptCount val="8"/>
                      <c:pt idx="0">
                        <c:v>0.48</c:v>
                      </c:pt>
                      <c:pt idx="1">
                        <c:v>0.6</c:v>
                      </c:pt>
                      <c:pt idx="2">
                        <c:v>0.68</c:v>
                      </c:pt>
                      <c:pt idx="3">
                        <c:v>0.73</c:v>
                      </c:pt>
                      <c:pt idx="4">
                        <c:v>0.77</c:v>
                      </c:pt>
                      <c:pt idx="5">
                        <c:v>0.8</c:v>
                      </c:pt>
                      <c:pt idx="6">
                        <c:v>0.82</c:v>
                      </c:pt>
                      <c:pt idx="7">
                        <c:v>0.84</c:v>
                      </c:pt>
                    </c:numCache>
                  </c:numRef>
                </c:yVal>
                <c:smooth val="0"/>
                <c:extLst xmlns:c15="http://schemas.microsoft.com/office/drawing/2012/chart">
                  <c:ext xmlns:c16="http://schemas.microsoft.com/office/drawing/2014/chart" uri="{C3380CC4-5D6E-409C-BE32-E72D297353CC}">
                    <c16:uniqueId val="{00000004-415D-47E5-91C1-507C4D7B397E}"/>
                  </c:ext>
                </c:extLst>
              </c15:ser>
            </c15:filteredScatterSeries>
            <c15:filteredScatterSeries>
              <c15:ser>
                <c:idx val="4"/>
                <c:order val="4"/>
                <c:tx>
                  <c:v>off grid with HP</c:v>
                </c:tx>
                <c:spPr>
                  <a:ln w="19050" cap="rnd">
                    <a:solidFill>
                      <a:schemeClr val="accent5"/>
                    </a:solidFill>
                    <a:round/>
                  </a:ln>
                  <a:effectLst/>
                </c:spPr>
                <c:marker>
                  <c:symbol val="none"/>
                </c:marker>
                <c:xVal>
                  <c:numRef>
                    <c:extLst xmlns:c15="http://schemas.microsoft.com/office/drawing/2012/chart">
                      <c:ext xmlns:c15="http://schemas.microsoft.com/office/drawing/2012/chart" uri="{02D57815-91ED-43cb-92C2-25804820EDAC}">
                        <c15:formulaRef>
                          <c15:sqref>'chart data'!$A$8:$A$15</c15:sqref>
                        </c15:formulaRef>
                      </c:ext>
                    </c:extLst>
                    <c:numCache>
                      <c:formatCode>General</c:formatCode>
                      <c:ptCount val="8"/>
                      <c:pt idx="0">
                        <c:v>4.8</c:v>
                      </c:pt>
                      <c:pt idx="1">
                        <c:v>9.6</c:v>
                      </c:pt>
                      <c:pt idx="2">
                        <c:v>14.4</c:v>
                      </c:pt>
                      <c:pt idx="3">
                        <c:v>19.2</c:v>
                      </c:pt>
                      <c:pt idx="4">
                        <c:v>24</c:v>
                      </c:pt>
                      <c:pt idx="5">
                        <c:v>28.8</c:v>
                      </c:pt>
                      <c:pt idx="6">
                        <c:v>33.6</c:v>
                      </c:pt>
                      <c:pt idx="7">
                        <c:v>38.4</c:v>
                      </c:pt>
                    </c:numCache>
                  </c:numRef>
                </c:xVal>
                <c:yVal>
                  <c:numRef>
                    <c:extLst xmlns:c15="http://schemas.microsoft.com/office/drawing/2012/chart">
                      <c:ext xmlns:c15="http://schemas.microsoft.com/office/drawing/2012/chart" uri="{02D57815-91ED-43cb-92C2-25804820EDAC}">
                        <c15:formulaRef>
                          <c15:sqref>'chart data'!$F$8:$F$15</c15:sqref>
                        </c15:formulaRef>
                      </c:ext>
                    </c:extLst>
                    <c:numCache>
                      <c:formatCode>0%</c:formatCode>
                      <c:ptCount val="8"/>
                      <c:pt idx="0">
                        <c:v>0.4</c:v>
                      </c:pt>
                      <c:pt idx="1">
                        <c:v>0.47</c:v>
                      </c:pt>
                      <c:pt idx="2">
                        <c:v>0.53</c:v>
                      </c:pt>
                      <c:pt idx="3">
                        <c:v>0.56999999999999995</c:v>
                      </c:pt>
                      <c:pt idx="4">
                        <c:v>0.59</c:v>
                      </c:pt>
                      <c:pt idx="5">
                        <c:v>0.6</c:v>
                      </c:pt>
                      <c:pt idx="6">
                        <c:v>0.61</c:v>
                      </c:pt>
                      <c:pt idx="7">
                        <c:v>0.62</c:v>
                      </c:pt>
                    </c:numCache>
                  </c:numRef>
                </c:yVal>
                <c:smooth val="0"/>
                <c:extLst xmlns:c15="http://schemas.microsoft.com/office/drawing/2012/chart">
                  <c:ext xmlns:c16="http://schemas.microsoft.com/office/drawing/2014/chart" uri="{C3380CC4-5D6E-409C-BE32-E72D297353CC}">
                    <c16:uniqueId val="{00000005-415D-47E5-91C1-507C4D7B397E}"/>
                  </c:ext>
                </c:extLst>
              </c15:ser>
            </c15:filteredScatterSeries>
          </c:ext>
        </c:extLst>
      </c:scatterChart>
      <c:valAx>
        <c:axId val="145214576"/>
        <c:scaling>
          <c:orientation val="minMax"/>
          <c:max val="40"/>
        </c:scaling>
        <c:delete val="0"/>
        <c:axPos val="b"/>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Battery capacity, kWh</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5211696"/>
        <c:crosses val="autoZero"/>
        <c:crossBetween val="midCat"/>
      </c:valAx>
      <c:valAx>
        <c:axId val="145211696"/>
        <c:scaling>
          <c:orientation val="minMax"/>
          <c:max val="2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Payback, years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5214576"/>
        <c:crosses val="autoZero"/>
        <c:crossBetween val="midCat"/>
        <c:majorUnit val="1"/>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Total Cost</a:t>
            </a:r>
            <a:r>
              <a:rPr lang="en-US" baseline="0"/>
              <a:t> vs. Battery Capacity with 22 395W Panels</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v>total cost</c:v>
          </c:tx>
          <c:spPr>
            <a:ln w="19050" cap="rnd">
              <a:solidFill>
                <a:srgbClr val="0070C0"/>
              </a:solidFill>
              <a:round/>
            </a:ln>
            <a:effectLst/>
          </c:spPr>
          <c:marker>
            <c:symbol val="square"/>
            <c:size val="5"/>
            <c:spPr>
              <a:solidFill>
                <a:schemeClr val="accent1"/>
              </a:solidFill>
              <a:ln w="9525">
                <a:solidFill>
                  <a:schemeClr val="accent1"/>
                </a:solidFill>
              </a:ln>
              <a:effectLst/>
            </c:spPr>
          </c:marker>
          <c:xVal>
            <c:numRef>
              <c:f>'chart data'!$A$7:$A$15</c:f>
              <c:numCache>
                <c:formatCode>General</c:formatCode>
                <c:ptCount val="9"/>
                <c:pt idx="0">
                  <c:v>0</c:v>
                </c:pt>
                <c:pt idx="1">
                  <c:v>4.8</c:v>
                </c:pt>
                <c:pt idx="2">
                  <c:v>9.6</c:v>
                </c:pt>
                <c:pt idx="3">
                  <c:v>14.4</c:v>
                </c:pt>
                <c:pt idx="4">
                  <c:v>19.2</c:v>
                </c:pt>
                <c:pt idx="5">
                  <c:v>24</c:v>
                </c:pt>
                <c:pt idx="6">
                  <c:v>28.8</c:v>
                </c:pt>
                <c:pt idx="7">
                  <c:v>33.6</c:v>
                </c:pt>
                <c:pt idx="8">
                  <c:v>38.4</c:v>
                </c:pt>
              </c:numCache>
            </c:numRef>
          </c:xVal>
          <c:yVal>
            <c:numRef>
              <c:f>'chart data'!$B$7:$B$15</c:f>
              <c:numCache>
                <c:formatCode>"$"#,##0</c:formatCode>
                <c:ptCount val="9"/>
                <c:pt idx="0">
                  <c:v>26606.3</c:v>
                </c:pt>
                <c:pt idx="1">
                  <c:v>30235.8</c:v>
                </c:pt>
                <c:pt idx="2">
                  <c:v>33865.300000000003</c:v>
                </c:pt>
                <c:pt idx="3">
                  <c:v>37494.800000000003</c:v>
                </c:pt>
                <c:pt idx="4">
                  <c:v>41124.300000000003</c:v>
                </c:pt>
                <c:pt idx="5">
                  <c:v>44753.8</c:v>
                </c:pt>
                <c:pt idx="6">
                  <c:v>48383.3</c:v>
                </c:pt>
                <c:pt idx="7">
                  <c:v>52012.800000000003</c:v>
                </c:pt>
                <c:pt idx="8">
                  <c:v>55642.3</c:v>
                </c:pt>
              </c:numCache>
            </c:numRef>
          </c:yVal>
          <c:smooth val="0"/>
          <c:extLst>
            <c:ext xmlns:c16="http://schemas.microsoft.com/office/drawing/2014/chart" uri="{C3380CC4-5D6E-409C-BE32-E72D297353CC}">
              <c16:uniqueId val="{00000000-AB19-4FE8-B11C-FC04E1BB2A9C}"/>
            </c:ext>
          </c:extLst>
        </c:ser>
        <c:dLbls>
          <c:showLegendKey val="0"/>
          <c:showVal val="0"/>
          <c:showCatName val="0"/>
          <c:showSerName val="0"/>
          <c:showPercent val="0"/>
          <c:showBubbleSize val="0"/>
        </c:dLbls>
        <c:axId val="145214576"/>
        <c:axId val="145211696"/>
        <c:extLst>
          <c:ext xmlns:c15="http://schemas.microsoft.com/office/drawing/2012/chart" uri="{02D57815-91ED-43cb-92C2-25804820EDAC}">
            <c15:filteredScatterSeries>
              <c15:ser>
                <c:idx val="1"/>
                <c:order val="1"/>
                <c:tx>
                  <c:v>payback no HP</c:v>
                </c:tx>
                <c:spPr>
                  <a:ln w="19050" cap="rnd">
                    <a:solidFill>
                      <a:schemeClr val="accent2"/>
                    </a:solidFill>
                    <a:round/>
                  </a:ln>
                  <a:effectLst/>
                </c:spPr>
                <c:marker>
                  <c:symbol val="none"/>
                </c:marker>
                <c:xVal>
                  <c:numRef>
                    <c:extLst>
                      <c:ext uri="{02D57815-91ED-43cb-92C2-25804820EDAC}">
                        <c15:formulaRef>
                          <c15:sqref>'chart data'!$A$8:$A$15</c15:sqref>
                        </c15:formulaRef>
                      </c:ext>
                    </c:extLst>
                    <c:numCache>
                      <c:formatCode>General</c:formatCode>
                      <c:ptCount val="8"/>
                      <c:pt idx="0">
                        <c:v>4.8</c:v>
                      </c:pt>
                      <c:pt idx="1">
                        <c:v>9.6</c:v>
                      </c:pt>
                      <c:pt idx="2">
                        <c:v>14.4</c:v>
                      </c:pt>
                      <c:pt idx="3">
                        <c:v>19.2</c:v>
                      </c:pt>
                      <c:pt idx="4">
                        <c:v>24</c:v>
                      </c:pt>
                      <c:pt idx="5">
                        <c:v>28.8</c:v>
                      </c:pt>
                      <c:pt idx="6">
                        <c:v>33.6</c:v>
                      </c:pt>
                      <c:pt idx="7">
                        <c:v>38.4</c:v>
                      </c:pt>
                    </c:numCache>
                  </c:numRef>
                </c:xVal>
                <c:yVal>
                  <c:numRef>
                    <c:extLst>
                      <c:ext uri="{02D57815-91ED-43cb-92C2-25804820EDAC}">
                        <c15:formulaRef>
                          <c15:sqref>'chart data'!$C$8:$C$15</c15:sqref>
                        </c15:formulaRef>
                      </c:ext>
                    </c:extLst>
                    <c:numCache>
                      <c:formatCode>General</c:formatCode>
                      <c:ptCount val="8"/>
                      <c:pt idx="0">
                        <c:v>10</c:v>
                      </c:pt>
                      <c:pt idx="1">
                        <c:v>10</c:v>
                      </c:pt>
                      <c:pt idx="2">
                        <c:v>10</c:v>
                      </c:pt>
                      <c:pt idx="3">
                        <c:v>11</c:v>
                      </c:pt>
                      <c:pt idx="4">
                        <c:v>11</c:v>
                      </c:pt>
                      <c:pt idx="5">
                        <c:v>12</c:v>
                      </c:pt>
                      <c:pt idx="6">
                        <c:v>12</c:v>
                      </c:pt>
                      <c:pt idx="7">
                        <c:v>13</c:v>
                      </c:pt>
                    </c:numCache>
                  </c:numRef>
                </c:yVal>
                <c:smooth val="0"/>
                <c:extLst>
                  <c:ext xmlns:c16="http://schemas.microsoft.com/office/drawing/2014/chart" uri="{C3380CC4-5D6E-409C-BE32-E72D297353CC}">
                    <c16:uniqueId val="{00000001-AB19-4FE8-B11C-FC04E1BB2A9C}"/>
                  </c:ext>
                </c:extLst>
              </c15:ser>
            </c15:filteredScatterSeries>
            <c15:filteredScatterSeries>
              <c15:ser>
                <c:idx val="2"/>
                <c:order val="2"/>
                <c:tx>
                  <c:v>payback with HP</c:v>
                </c:tx>
                <c:spPr>
                  <a:ln w="19050" cap="rnd">
                    <a:solidFill>
                      <a:schemeClr val="accent3"/>
                    </a:solidFill>
                    <a:round/>
                  </a:ln>
                  <a:effectLst/>
                </c:spPr>
                <c:marker>
                  <c:symbol val="none"/>
                </c:marker>
                <c:xVal>
                  <c:numRef>
                    <c:extLst xmlns:c15="http://schemas.microsoft.com/office/drawing/2012/chart">
                      <c:ext xmlns:c15="http://schemas.microsoft.com/office/drawing/2012/chart" uri="{02D57815-91ED-43cb-92C2-25804820EDAC}">
                        <c15:formulaRef>
                          <c15:sqref>'chart data'!$A$8:$A$15</c15:sqref>
                        </c15:formulaRef>
                      </c:ext>
                    </c:extLst>
                    <c:numCache>
                      <c:formatCode>General</c:formatCode>
                      <c:ptCount val="8"/>
                      <c:pt idx="0">
                        <c:v>4.8</c:v>
                      </c:pt>
                      <c:pt idx="1">
                        <c:v>9.6</c:v>
                      </c:pt>
                      <c:pt idx="2">
                        <c:v>14.4</c:v>
                      </c:pt>
                      <c:pt idx="3">
                        <c:v>19.2</c:v>
                      </c:pt>
                      <c:pt idx="4">
                        <c:v>24</c:v>
                      </c:pt>
                      <c:pt idx="5">
                        <c:v>28.8</c:v>
                      </c:pt>
                      <c:pt idx="6">
                        <c:v>33.6</c:v>
                      </c:pt>
                      <c:pt idx="7">
                        <c:v>38.4</c:v>
                      </c:pt>
                    </c:numCache>
                  </c:numRef>
                </c:xVal>
                <c:yVal>
                  <c:numRef>
                    <c:extLst xmlns:c15="http://schemas.microsoft.com/office/drawing/2012/chart">
                      <c:ext xmlns:c15="http://schemas.microsoft.com/office/drawing/2012/chart" uri="{02D57815-91ED-43cb-92C2-25804820EDAC}">
                        <c15:formulaRef>
                          <c15:sqref>'chart data'!$D$8:$D$15</c15:sqref>
                        </c15:formulaRef>
                      </c:ext>
                    </c:extLst>
                    <c:numCache>
                      <c:formatCode>General</c:formatCode>
                      <c:ptCount val="8"/>
                      <c:pt idx="0">
                        <c:v>11</c:v>
                      </c:pt>
                      <c:pt idx="1">
                        <c:v>11</c:v>
                      </c:pt>
                      <c:pt idx="2">
                        <c:v>11</c:v>
                      </c:pt>
                      <c:pt idx="3">
                        <c:v>11</c:v>
                      </c:pt>
                      <c:pt idx="4">
                        <c:v>12</c:v>
                      </c:pt>
                      <c:pt idx="5">
                        <c:v>12</c:v>
                      </c:pt>
                      <c:pt idx="6">
                        <c:v>13</c:v>
                      </c:pt>
                      <c:pt idx="7">
                        <c:v>13</c:v>
                      </c:pt>
                    </c:numCache>
                  </c:numRef>
                </c:yVal>
                <c:smooth val="0"/>
                <c:extLst xmlns:c15="http://schemas.microsoft.com/office/drawing/2012/chart">
                  <c:ext xmlns:c16="http://schemas.microsoft.com/office/drawing/2014/chart" uri="{C3380CC4-5D6E-409C-BE32-E72D297353CC}">
                    <c16:uniqueId val="{00000002-AB19-4FE8-B11C-FC04E1BB2A9C}"/>
                  </c:ext>
                </c:extLst>
              </c15:ser>
            </c15:filteredScatterSeries>
            <c15:filteredScatterSeries>
              <c15:ser>
                <c:idx val="3"/>
                <c:order val="3"/>
                <c:tx>
                  <c:v>off grid no HP</c:v>
                </c:tx>
                <c:spPr>
                  <a:ln w="19050" cap="rnd">
                    <a:solidFill>
                      <a:schemeClr val="accent4"/>
                    </a:solidFill>
                    <a:round/>
                  </a:ln>
                  <a:effectLst/>
                </c:spPr>
                <c:marker>
                  <c:symbol val="none"/>
                </c:marker>
                <c:xVal>
                  <c:numRef>
                    <c:extLst xmlns:c15="http://schemas.microsoft.com/office/drawing/2012/chart">
                      <c:ext xmlns:c15="http://schemas.microsoft.com/office/drawing/2012/chart" uri="{02D57815-91ED-43cb-92C2-25804820EDAC}">
                        <c15:formulaRef>
                          <c15:sqref>'chart data'!$A$8:$A$15</c15:sqref>
                        </c15:formulaRef>
                      </c:ext>
                    </c:extLst>
                    <c:numCache>
                      <c:formatCode>General</c:formatCode>
                      <c:ptCount val="8"/>
                      <c:pt idx="0">
                        <c:v>4.8</c:v>
                      </c:pt>
                      <c:pt idx="1">
                        <c:v>9.6</c:v>
                      </c:pt>
                      <c:pt idx="2">
                        <c:v>14.4</c:v>
                      </c:pt>
                      <c:pt idx="3">
                        <c:v>19.2</c:v>
                      </c:pt>
                      <c:pt idx="4">
                        <c:v>24</c:v>
                      </c:pt>
                      <c:pt idx="5">
                        <c:v>28.8</c:v>
                      </c:pt>
                      <c:pt idx="6">
                        <c:v>33.6</c:v>
                      </c:pt>
                      <c:pt idx="7">
                        <c:v>38.4</c:v>
                      </c:pt>
                    </c:numCache>
                  </c:numRef>
                </c:xVal>
                <c:yVal>
                  <c:numRef>
                    <c:extLst xmlns:c15="http://schemas.microsoft.com/office/drawing/2012/chart">
                      <c:ext xmlns:c15="http://schemas.microsoft.com/office/drawing/2012/chart" uri="{02D57815-91ED-43cb-92C2-25804820EDAC}">
                        <c15:formulaRef>
                          <c15:sqref>'chart data'!$E$8:$E$15</c15:sqref>
                        </c15:formulaRef>
                      </c:ext>
                    </c:extLst>
                    <c:numCache>
                      <c:formatCode>0%</c:formatCode>
                      <c:ptCount val="8"/>
                      <c:pt idx="0">
                        <c:v>0.48</c:v>
                      </c:pt>
                      <c:pt idx="1">
                        <c:v>0.6</c:v>
                      </c:pt>
                      <c:pt idx="2">
                        <c:v>0.68</c:v>
                      </c:pt>
                      <c:pt idx="3">
                        <c:v>0.73</c:v>
                      </c:pt>
                      <c:pt idx="4">
                        <c:v>0.77</c:v>
                      </c:pt>
                      <c:pt idx="5">
                        <c:v>0.8</c:v>
                      </c:pt>
                      <c:pt idx="6">
                        <c:v>0.82</c:v>
                      </c:pt>
                      <c:pt idx="7">
                        <c:v>0.84</c:v>
                      </c:pt>
                    </c:numCache>
                  </c:numRef>
                </c:yVal>
                <c:smooth val="0"/>
                <c:extLst xmlns:c15="http://schemas.microsoft.com/office/drawing/2012/chart">
                  <c:ext xmlns:c16="http://schemas.microsoft.com/office/drawing/2014/chart" uri="{C3380CC4-5D6E-409C-BE32-E72D297353CC}">
                    <c16:uniqueId val="{00000003-AB19-4FE8-B11C-FC04E1BB2A9C}"/>
                  </c:ext>
                </c:extLst>
              </c15:ser>
            </c15:filteredScatterSeries>
            <c15:filteredScatterSeries>
              <c15:ser>
                <c:idx val="4"/>
                <c:order val="4"/>
                <c:tx>
                  <c:v>off grid with HP</c:v>
                </c:tx>
                <c:spPr>
                  <a:ln w="19050" cap="rnd">
                    <a:solidFill>
                      <a:schemeClr val="accent5"/>
                    </a:solidFill>
                    <a:round/>
                  </a:ln>
                  <a:effectLst/>
                </c:spPr>
                <c:marker>
                  <c:symbol val="none"/>
                </c:marker>
                <c:xVal>
                  <c:numRef>
                    <c:extLst xmlns:c15="http://schemas.microsoft.com/office/drawing/2012/chart">
                      <c:ext xmlns:c15="http://schemas.microsoft.com/office/drawing/2012/chart" uri="{02D57815-91ED-43cb-92C2-25804820EDAC}">
                        <c15:formulaRef>
                          <c15:sqref>'chart data'!$A$8:$A$15</c15:sqref>
                        </c15:formulaRef>
                      </c:ext>
                    </c:extLst>
                    <c:numCache>
                      <c:formatCode>General</c:formatCode>
                      <c:ptCount val="8"/>
                      <c:pt idx="0">
                        <c:v>4.8</c:v>
                      </c:pt>
                      <c:pt idx="1">
                        <c:v>9.6</c:v>
                      </c:pt>
                      <c:pt idx="2">
                        <c:v>14.4</c:v>
                      </c:pt>
                      <c:pt idx="3">
                        <c:v>19.2</c:v>
                      </c:pt>
                      <c:pt idx="4">
                        <c:v>24</c:v>
                      </c:pt>
                      <c:pt idx="5">
                        <c:v>28.8</c:v>
                      </c:pt>
                      <c:pt idx="6">
                        <c:v>33.6</c:v>
                      </c:pt>
                      <c:pt idx="7">
                        <c:v>38.4</c:v>
                      </c:pt>
                    </c:numCache>
                  </c:numRef>
                </c:xVal>
                <c:yVal>
                  <c:numRef>
                    <c:extLst xmlns:c15="http://schemas.microsoft.com/office/drawing/2012/chart">
                      <c:ext xmlns:c15="http://schemas.microsoft.com/office/drawing/2012/chart" uri="{02D57815-91ED-43cb-92C2-25804820EDAC}">
                        <c15:formulaRef>
                          <c15:sqref>'chart data'!$F$8:$F$15</c15:sqref>
                        </c15:formulaRef>
                      </c:ext>
                    </c:extLst>
                    <c:numCache>
                      <c:formatCode>0%</c:formatCode>
                      <c:ptCount val="8"/>
                      <c:pt idx="0">
                        <c:v>0.4</c:v>
                      </c:pt>
                      <c:pt idx="1">
                        <c:v>0.47</c:v>
                      </c:pt>
                      <c:pt idx="2">
                        <c:v>0.53</c:v>
                      </c:pt>
                      <c:pt idx="3">
                        <c:v>0.56999999999999995</c:v>
                      </c:pt>
                      <c:pt idx="4">
                        <c:v>0.59</c:v>
                      </c:pt>
                      <c:pt idx="5">
                        <c:v>0.6</c:v>
                      </c:pt>
                      <c:pt idx="6">
                        <c:v>0.61</c:v>
                      </c:pt>
                      <c:pt idx="7">
                        <c:v>0.62</c:v>
                      </c:pt>
                    </c:numCache>
                  </c:numRef>
                </c:yVal>
                <c:smooth val="0"/>
                <c:extLst xmlns:c15="http://schemas.microsoft.com/office/drawing/2012/chart">
                  <c:ext xmlns:c16="http://schemas.microsoft.com/office/drawing/2014/chart" uri="{C3380CC4-5D6E-409C-BE32-E72D297353CC}">
                    <c16:uniqueId val="{00000004-AB19-4FE8-B11C-FC04E1BB2A9C}"/>
                  </c:ext>
                </c:extLst>
              </c15:ser>
            </c15:filteredScatterSeries>
          </c:ext>
        </c:extLst>
      </c:scatterChart>
      <c:valAx>
        <c:axId val="145214576"/>
        <c:scaling>
          <c:orientation val="minMax"/>
          <c:max val="40"/>
        </c:scaling>
        <c:delete val="0"/>
        <c:axPos val="b"/>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Battery capacity, kWh</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5211696"/>
        <c:crosses val="autoZero"/>
        <c:crossBetween val="midCat"/>
      </c:valAx>
      <c:valAx>
        <c:axId val="145211696"/>
        <c:scaling>
          <c:orientation val="minMax"/>
          <c:max val="60000"/>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dirty="0"/>
                  <a:t>System Cost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quot;$&quot;#,##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5214576"/>
        <c:crosses val="autoZero"/>
        <c:crossBetween val="midCat"/>
        <c:minorUnit val="1000"/>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Estimated</a:t>
            </a:r>
            <a:r>
              <a:rPr lang="en-US" baseline="0" dirty="0"/>
              <a:t> Daily Solar Production</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spPr>
            <a:ln w="19050" cap="rnd">
              <a:noFill/>
              <a:round/>
            </a:ln>
            <a:effectLst/>
          </c:spPr>
          <c:marker>
            <c:symbol val="circle"/>
            <c:size val="5"/>
            <c:spPr>
              <a:solidFill>
                <a:schemeClr val="accent1"/>
              </a:solidFill>
              <a:ln w="9525">
                <a:solidFill>
                  <a:schemeClr val="accent1"/>
                </a:solidFill>
              </a:ln>
              <a:effectLst/>
            </c:spPr>
          </c:marker>
          <c:xVal>
            <c:numRef>
              <c:f>'daily calcs solar'!$Y$6:$Y$369</c:f>
              <c:numCache>
                <c:formatCode>General</c:formatCode>
                <c:ptCount val="364"/>
                <c:pt idx="0">
                  <c:v>1</c:v>
                </c:pt>
                <c:pt idx="1">
                  <c:v>2.0000000000000018</c:v>
                </c:pt>
                <c:pt idx="2">
                  <c:v>2.9999999999999982</c:v>
                </c:pt>
                <c:pt idx="3">
                  <c:v>3.9999999999999947</c:v>
                </c:pt>
                <c:pt idx="4">
                  <c:v>5.0000000000000018</c:v>
                </c:pt>
                <c:pt idx="5">
                  <c:v>6.0000000000000089</c:v>
                </c:pt>
                <c:pt idx="6">
                  <c:v>7.000000000000016</c:v>
                </c:pt>
                <c:pt idx="7">
                  <c:v>8.0000000000000231</c:v>
                </c:pt>
                <c:pt idx="8">
                  <c:v>9.0000000000000089</c:v>
                </c:pt>
                <c:pt idx="9">
                  <c:v>9.9999999999999947</c:v>
                </c:pt>
                <c:pt idx="10">
                  <c:v>10.99999999999998</c:v>
                </c:pt>
                <c:pt idx="11">
                  <c:v>11.999999999999966</c:v>
                </c:pt>
                <c:pt idx="12">
                  <c:v>12.999999999999952</c:v>
                </c:pt>
                <c:pt idx="13">
                  <c:v>13.999999999999938</c:v>
                </c:pt>
                <c:pt idx="14">
                  <c:v>14.999999999999924</c:v>
                </c:pt>
                <c:pt idx="15">
                  <c:v>15.999999999999909</c:v>
                </c:pt>
                <c:pt idx="16">
                  <c:v>16.999999999999936</c:v>
                </c:pt>
                <c:pt idx="17">
                  <c:v>17.999999999999964</c:v>
                </c:pt>
                <c:pt idx="18">
                  <c:v>18.999999999999993</c:v>
                </c:pt>
                <c:pt idx="19">
                  <c:v>20.000000000000021</c:v>
                </c:pt>
                <c:pt idx="20">
                  <c:v>21.00000000000005</c:v>
                </c:pt>
                <c:pt idx="21">
                  <c:v>22.000000000000078</c:v>
                </c:pt>
                <c:pt idx="22">
                  <c:v>23.000000000000107</c:v>
                </c:pt>
                <c:pt idx="23">
                  <c:v>24.000000000000135</c:v>
                </c:pt>
                <c:pt idx="24">
                  <c:v>25.000000000000163</c:v>
                </c:pt>
                <c:pt idx="25">
                  <c:v>26.000000000000192</c:v>
                </c:pt>
                <c:pt idx="26">
                  <c:v>27.00000000000022</c:v>
                </c:pt>
                <c:pt idx="27">
                  <c:v>28.000000000000249</c:v>
                </c:pt>
                <c:pt idx="28">
                  <c:v>29.000000000000277</c:v>
                </c:pt>
                <c:pt idx="29">
                  <c:v>30.000000000000306</c:v>
                </c:pt>
                <c:pt idx="30">
                  <c:v>31.000000000000334</c:v>
                </c:pt>
                <c:pt idx="31">
                  <c:v>32.000000000000362</c:v>
                </c:pt>
                <c:pt idx="32">
                  <c:v>33.000000000000306</c:v>
                </c:pt>
                <c:pt idx="33">
                  <c:v>34.000000000000249</c:v>
                </c:pt>
                <c:pt idx="34">
                  <c:v>35.000000000000192</c:v>
                </c:pt>
                <c:pt idx="35">
                  <c:v>36.000000000000135</c:v>
                </c:pt>
                <c:pt idx="36">
                  <c:v>37.000000000000078</c:v>
                </c:pt>
                <c:pt idx="37">
                  <c:v>38.000000000000021</c:v>
                </c:pt>
                <c:pt idx="38">
                  <c:v>38.999999999999964</c:v>
                </c:pt>
                <c:pt idx="39">
                  <c:v>39.999999999999908</c:v>
                </c:pt>
                <c:pt idx="40">
                  <c:v>40.999999999999851</c:v>
                </c:pt>
                <c:pt idx="41">
                  <c:v>41.999999999999794</c:v>
                </c:pt>
                <c:pt idx="42">
                  <c:v>42.999999999999737</c:v>
                </c:pt>
                <c:pt idx="43">
                  <c:v>43.99999999999968</c:v>
                </c:pt>
                <c:pt idx="44">
                  <c:v>44.999999999999623</c:v>
                </c:pt>
                <c:pt idx="45">
                  <c:v>45.999999999999567</c:v>
                </c:pt>
                <c:pt idx="46">
                  <c:v>46.99999999999951</c:v>
                </c:pt>
                <c:pt idx="47">
                  <c:v>47.999999999999453</c:v>
                </c:pt>
                <c:pt idx="48">
                  <c:v>48.999999999999396</c:v>
                </c:pt>
                <c:pt idx="49">
                  <c:v>49.999999999999339</c:v>
                </c:pt>
                <c:pt idx="50">
                  <c:v>50.999999999999282</c:v>
                </c:pt>
                <c:pt idx="51">
                  <c:v>51.999999999999226</c:v>
                </c:pt>
                <c:pt idx="52">
                  <c:v>52.999999999999169</c:v>
                </c:pt>
                <c:pt idx="53">
                  <c:v>53.999999999999112</c:v>
                </c:pt>
                <c:pt idx="54">
                  <c:v>54.999999999999055</c:v>
                </c:pt>
                <c:pt idx="55">
                  <c:v>55.999999999998998</c:v>
                </c:pt>
                <c:pt idx="56">
                  <c:v>56.999999999998941</c:v>
                </c:pt>
                <c:pt idx="57">
                  <c:v>57.999999999998884</c:v>
                </c:pt>
                <c:pt idx="58">
                  <c:v>58.999999999998828</c:v>
                </c:pt>
                <c:pt idx="59">
                  <c:v>59.999999999998771</c:v>
                </c:pt>
                <c:pt idx="60">
                  <c:v>60.999999999998714</c:v>
                </c:pt>
                <c:pt idx="61">
                  <c:v>61.999999999998657</c:v>
                </c:pt>
                <c:pt idx="62">
                  <c:v>62.9999999999986</c:v>
                </c:pt>
                <c:pt idx="63">
                  <c:v>63.999999999998543</c:v>
                </c:pt>
                <c:pt idx="64">
                  <c:v>64.99999999999865</c:v>
                </c:pt>
                <c:pt idx="65">
                  <c:v>65.999999999998764</c:v>
                </c:pt>
                <c:pt idx="66">
                  <c:v>66.999999999998877</c:v>
                </c:pt>
                <c:pt idx="67">
                  <c:v>67.999999999998991</c:v>
                </c:pt>
                <c:pt idx="68">
                  <c:v>68.999999999999105</c:v>
                </c:pt>
                <c:pt idx="69">
                  <c:v>69.999999999999218</c:v>
                </c:pt>
                <c:pt idx="70">
                  <c:v>70.999999999999332</c:v>
                </c:pt>
                <c:pt idx="71">
                  <c:v>71.999999999999446</c:v>
                </c:pt>
                <c:pt idx="72">
                  <c:v>72.999999999999559</c:v>
                </c:pt>
                <c:pt idx="73">
                  <c:v>73.999999999999673</c:v>
                </c:pt>
                <c:pt idx="74">
                  <c:v>74.999999999999787</c:v>
                </c:pt>
                <c:pt idx="75">
                  <c:v>75.999999999999901</c:v>
                </c:pt>
                <c:pt idx="76">
                  <c:v>77.000000000000014</c:v>
                </c:pt>
                <c:pt idx="77">
                  <c:v>78.000000000000128</c:v>
                </c:pt>
                <c:pt idx="78">
                  <c:v>79.000000000000242</c:v>
                </c:pt>
                <c:pt idx="79">
                  <c:v>80.000000000000355</c:v>
                </c:pt>
                <c:pt idx="80">
                  <c:v>81.000000000000469</c:v>
                </c:pt>
                <c:pt idx="81">
                  <c:v>82.000000000000583</c:v>
                </c:pt>
                <c:pt idx="82">
                  <c:v>83.000000000000696</c:v>
                </c:pt>
                <c:pt idx="83">
                  <c:v>84.00000000000081</c:v>
                </c:pt>
                <c:pt idx="84">
                  <c:v>85.000000000000924</c:v>
                </c:pt>
                <c:pt idx="85">
                  <c:v>86.000000000001037</c:v>
                </c:pt>
                <c:pt idx="86">
                  <c:v>87.000000000001151</c:v>
                </c:pt>
                <c:pt idx="87">
                  <c:v>88.000000000001265</c:v>
                </c:pt>
                <c:pt idx="88">
                  <c:v>89.000000000001378</c:v>
                </c:pt>
                <c:pt idx="89">
                  <c:v>90.000000000001492</c:v>
                </c:pt>
                <c:pt idx="90">
                  <c:v>91.000000000001606</c:v>
                </c:pt>
                <c:pt idx="91">
                  <c:v>92.00000000000172</c:v>
                </c:pt>
                <c:pt idx="92">
                  <c:v>93.000000000001833</c:v>
                </c:pt>
                <c:pt idx="93">
                  <c:v>94.000000000001947</c:v>
                </c:pt>
                <c:pt idx="94">
                  <c:v>95.000000000002061</c:v>
                </c:pt>
                <c:pt idx="95">
                  <c:v>96.000000000002174</c:v>
                </c:pt>
                <c:pt idx="96">
                  <c:v>97.000000000002288</c:v>
                </c:pt>
                <c:pt idx="97">
                  <c:v>98.000000000002402</c:v>
                </c:pt>
                <c:pt idx="98">
                  <c:v>99.000000000002515</c:v>
                </c:pt>
                <c:pt idx="99">
                  <c:v>100.00000000000263</c:v>
                </c:pt>
                <c:pt idx="100">
                  <c:v>101.00000000000274</c:v>
                </c:pt>
                <c:pt idx="101">
                  <c:v>102.00000000000286</c:v>
                </c:pt>
                <c:pt idx="102">
                  <c:v>103.00000000000297</c:v>
                </c:pt>
                <c:pt idx="103">
                  <c:v>104.00000000000308</c:v>
                </c:pt>
                <c:pt idx="104">
                  <c:v>105.0000000000032</c:v>
                </c:pt>
                <c:pt idx="105">
                  <c:v>106.00000000000331</c:v>
                </c:pt>
                <c:pt idx="106">
                  <c:v>107.00000000000342</c:v>
                </c:pt>
                <c:pt idx="107">
                  <c:v>108.00000000000354</c:v>
                </c:pt>
                <c:pt idx="108">
                  <c:v>109.00000000000365</c:v>
                </c:pt>
                <c:pt idx="109">
                  <c:v>110.00000000000377</c:v>
                </c:pt>
                <c:pt idx="110">
                  <c:v>111.00000000000388</c:v>
                </c:pt>
                <c:pt idx="111">
                  <c:v>112.00000000000399</c:v>
                </c:pt>
                <c:pt idx="112">
                  <c:v>113.00000000000411</c:v>
                </c:pt>
                <c:pt idx="113">
                  <c:v>114.00000000000422</c:v>
                </c:pt>
                <c:pt idx="114">
                  <c:v>115.00000000000433</c:v>
                </c:pt>
                <c:pt idx="115">
                  <c:v>116.00000000000445</c:v>
                </c:pt>
                <c:pt idx="116">
                  <c:v>117.00000000000456</c:v>
                </c:pt>
                <c:pt idx="117">
                  <c:v>118.00000000000468</c:v>
                </c:pt>
                <c:pt idx="118">
                  <c:v>119.00000000000479</c:v>
                </c:pt>
                <c:pt idx="119">
                  <c:v>120.0000000000049</c:v>
                </c:pt>
                <c:pt idx="120">
                  <c:v>121.00000000000502</c:v>
                </c:pt>
                <c:pt idx="121">
                  <c:v>122.00000000000513</c:v>
                </c:pt>
                <c:pt idx="122">
                  <c:v>123.00000000000524</c:v>
                </c:pt>
                <c:pt idx="123">
                  <c:v>124.00000000000536</c:v>
                </c:pt>
                <c:pt idx="124">
                  <c:v>125.00000000000547</c:v>
                </c:pt>
                <c:pt idx="125">
                  <c:v>126.00000000000558</c:v>
                </c:pt>
                <c:pt idx="126">
                  <c:v>127.0000000000057</c:v>
                </c:pt>
                <c:pt idx="127">
                  <c:v>128.0000000000058</c:v>
                </c:pt>
                <c:pt idx="128">
                  <c:v>129.00000000000557</c:v>
                </c:pt>
                <c:pt idx="129">
                  <c:v>130.00000000000534</c:v>
                </c:pt>
                <c:pt idx="130">
                  <c:v>131.00000000000512</c:v>
                </c:pt>
                <c:pt idx="131">
                  <c:v>132.00000000000489</c:v>
                </c:pt>
                <c:pt idx="132">
                  <c:v>133.00000000000466</c:v>
                </c:pt>
                <c:pt idx="133">
                  <c:v>134.00000000000443</c:v>
                </c:pt>
                <c:pt idx="134">
                  <c:v>135.00000000000421</c:v>
                </c:pt>
                <c:pt idx="135">
                  <c:v>136.00000000000398</c:v>
                </c:pt>
                <c:pt idx="136">
                  <c:v>137.00000000000375</c:v>
                </c:pt>
                <c:pt idx="137">
                  <c:v>138.00000000000352</c:v>
                </c:pt>
                <c:pt idx="138">
                  <c:v>139.0000000000033</c:v>
                </c:pt>
                <c:pt idx="139">
                  <c:v>140.00000000000307</c:v>
                </c:pt>
                <c:pt idx="140">
                  <c:v>141.00000000000284</c:v>
                </c:pt>
                <c:pt idx="141">
                  <c:v>142.00000000000261</c:v>
                </c:pt>
                <c:pt idx="142">
                  <c:v>143.00000000000239</c:v>
                </c:pt>
                <c:pt idx="143">
                  <c:v>144.00000000000216</c:v>
                </c:pt>
                <c:pt idx="144">
                  <c:v>145.00000000000193</c:v>
                </c:pt>
                <c:pt idx="145">
                  <c:v>146.00000000000171</c:v>
                </c:pt>
                <c:pt idx="146">
                  <c:v>147.00000000000148</c:v>
                </c:pt>
                <c:pt idx="147">
                  <c:v>148.00000000000125</c:v>
                </c:pt>
                <c:pt idx="148">
                  <c:v>149.00000000000102</c:v>
                </c:pt>
                <c:pt idx="149">
                  <c:v>150.0000000000008</c:v>
                </c:pt>
                <c:pt idx="150">
                  <c:v>151.00000000000057</c:v>
                </c:pt>
                <c:pt idx="151">
                  <c:v>152.00000000000034</c:v>
                </c:pt>
                <c:pt idx="152">
                  <c:v>153.00000000000011</c:v>
                </c:pt>
                <c:pt idx="153">
                  <c:v>153.99999999999989</c:v>
                </c:pt>
                <c:pt idx="154">
                  <c:v>154.99999999999966</c:v>
                </c:pt>
                <c:pt idx="155">
                  <c:v>155.99999999999943</c:v>
                </c:pt>
                <c:pt idx="156">
                  <c:v>156.9999999999992</c:v>
                </c:pt>
                <c:pt idx="157">
                  <c:v>157.99999999999898</c:v>
                </c:pt>
                <c:pt idx="158">
                  <c:v>158.99999999999875</c:v>
                </c:pt>
                <c:pt idx="159">
                  <c:v>159.99999999999852</c:v>
                </c:pt>
                <c:pt idx="160">
                  <c:v>160.99999999999829</c:v>
                </c:pt>
                <c:pt idx="161">
                  <c:v>161.99999999999807</c:v>
                </c:pt>
                <c:pt idx="162">
                  <c:v>162.99999999999784</c:v>
                </c:pt>
                <c:pt idx="163">
                  <c:v>163.99999999999761</c:v>
                </c:pt>
                <c:pt idx="164">
                  <c:v>164.99999999999739</c:v>
                </c:pt>
                <c:pt idx="165">
                  <c:v>165.99999999999716</c:v>
                </c:pt>
                <c:pt idx="166">
                  <c:v>166.99999999999693</c:v>
                </c:pt>
                <c:pt idx="167">
                  <c:v>167.9999999999967</c:v>
                </c:pt>
                <c:pt idx="168">
                  <c:v>168.99999999999648</c:v>
                </c:pt>
                <c:pt idx="169">
                  <c:v>169.99999999999625</c:v>
                </c:pt>
                <c:pt idx="170">
                  <c:v>170.99999999999602</c:v>
                </c:pt>
                <c:pt idx="171">
                  <c:v>171.99999999999579</c:v>
                </c:pt>
                <c:pt idx="172">
                  <c:v>172.99999999999557</c:v>
                </c:pt>
                <c:pt idx="173">
                  <c:v>173.99999999999534</c:v>
                </c:pt>
                <c:pt idx="174">
                  <c:v>174.99999999999511</c:v>
                </c:pt>
                <c:pt idx="175">
                  <c:v>175.99999999999488</c:v>
                </c:pt>
                <c:pt idx="176">
                  <c:v>176.99999999999466</c:v>
                </c:pt>
                <c:pt idx="177">
                  <c:v>177.99999999999443</c:v>
                </c:pt>
                <c:pt idx="178">
                  <c:v>178.9999999999942</c:v>
                </c:pt>
                <c:pt idx="179">
                  <c:v>179.99999999999397</c:v>
                </c:pt>
                <c:pt idx="180">
                  <c:v>180.99999999999375</c:v>
                </c:pt>
                <c:pt idx="181">
                  <c:v>181.99999999999352</c:v>
                </c:pt>
                <c:pt idx="182">
                  <c:v>182.99999999999329</c:v>
                </c:pt>
                <c:pt idx="183">
                  <c:v>183.99999999999307</c:v>
                </c:pt>
                <c:pt idx="184">
                  <c:v>184.99999999999284</c:v>
                </c:pt>
                <c:pt idx="185">
                  <c:v>185.99999999999261</c:v>
                </c:pt>
                <c:pt idx="186">
                  <c:v>186.99999999999238</c:v>
                </c:pt>
                <c:pt idx="187">
                  <c:v>187.99999999999216</c:v>
                </c:pt>
                <c:pt idx="188">
                  <c:v>188.99999999999193</c:v>
                </c:pt>
                <c:pt idx="189">
                  <c:v>189.9999999999917</c:v>
                </c:pt>
                <c:pt idx="190">
                  <c:v>190.99999999999147</c:v>
                </c:pt>
                <c:pt idx="191">
                  <c:v>191.99999999999125</c:v>
                </c:pt>
                <c:pt idx="192">
                  <c:v>192.99999999999102</c:v>
                </c:pt>
                <c:pt idx="193">
                  <c:v>193.99999999999079</c:v>
                </c:pt>
                <c:pt idx="194">
                  <c:v>194.99999999999056</c:v>
                </c:pt>
                <c:pt idx="195">
                  <c:v>195.99999999999034</c:v>
                </c:pt>
                <c:pt idx="196">
                  <c:v>196.99999999999011</c:v>
                </c:pt>
                <c:pt idx="197">
                  <c:v>197.99999999998988</c:v>
                </c:pt>
                <c:pt idx="198">
                  <c:v>198.99999999998965</c:v>
                </c:pt>
                <c:pt idx="199">
                  <c:v>199.99999999998943</c:v>
                </c:pt>
                <c:pt idx="200">
                  <c:v>200.9999999999892</c:v>
                </c:pt>
                <c:pt idx="201">
                  <c:v>201.99999999998897</c:v>
                </c:pt>
                <c:pt idx="202">
                  <c:v>202.99999999998875</c:v>
                </c:pt>
                <c:pt idx="203">
                  <c:v>203.99999999998852</c:v>
                </c:pt>
                <c:pt idx="204">
                  <c:v>204.99999999998829</c:v>
                </c:pt>
                <c:pt idx="205">
                  <c:v>205.99999999998806</c:v>
                </c:pt>
                <c:pt idx="206">
                  <c:v>206.99999999998784</c:v>
                </c:pt>
                <c:pt idx="207">
                  <c:v>207.99999999998761</c:v>
                </c:pt>
                <c:pt idx="208">
                  <c:v>208.99999999998738</c:v>
                </c:pt>
                <c:pt idx="209">
                  <c:v>209.99999999998715</c:v>
                </c:pt>
                <c:pt idx="210">
                  <c:v>210.99999999998693</c:v>
                </c:pt>
                <c:pt idx="211">
                  <c:v>211.9999999999867</c:v>
                </c:pt>
                <c:pt idx="212">
                  <c:v>212.99999999998647</c:v>
                </c:pt>
                <c:pt idx="213">
                  <c:v>213.99999999998624</c:v>
                </c:pt>
                <c:pt idx="214">
                  <c:v>214.99999999998602</c:v>
                </c:pt>
                <c:pt idx="215">
                  <c:v>215.99999999998579</c:v>
                </c:pt>
                <c:pt idx="216">
                  <c:v>216.99999999998556</c:v>
                </c:pt>
                <c:pt idx="217">
                  <c:v>217.99999999998533</c:v>
                </c:pt>
                <c:pt idx="218">
                  <c:v>218.99999999998511</c:v>
                </c:pt>
                <c:pt idx="219">
                  <c:v>219.99999999998488</c:v>
                </c:pt>
                <c:pt idx="220">
                  <c:v>220.99999999998465</c:v>
                </c:pt>
                <c:pt idx="221">
                  <c:v>221.99999999998442</c:v>
                </c:pt>
                <c:pt idx="222">
                  <c:v>222.9999999999842</c:v>
                </c:pt>
                <c:pt idx="223">
                  <c:v>223.99999999998397</c:v>
                </c:pt>
                <c:pt idx="224">
                  <c:v>224.99999999998374</c:v>
                </c:pt>
                <c:pt idx="225">
                  <c:v>225.99999999998352</c:v>
                </c:pt>
                <c:pt idx="226">
                  <c:v>226.99999999998329</c:v>
                </c:pt>
                <c:pt idx="227">
                  <c:v>227.99999999998306</c:v>
                </c:pt>
                <c:pt idx="228">
                  <c:v>228.99999999998283</c:v>
                </c:pt>
                <c:pt idx="229">
                  <c:v>229.99999999998261</c:v>
                </c:pt>
                <c:pt idx="230">
                  <c:v>230.99999999998238</c:v>
                </c:pt>
                <c:pt idx="231">
                  <c:v>231.99999999998215</c:v>
                </c:pt>
                <c:pt idx="232">
                  <c:v>232.99999999998192</c:v>
                </c:pt>
                <c:pt idx="233">
                  <c:v>233.9999999999817</c:v>
                </c:pt>
                <c:pt idx="234">
                  <c:v>234.99999999998147</c:v>
                </c:pt>
                <c:pt idx="235">
                  <c:v>235.99999999998124</c:v>
                </c:pt>
                <c:pt idx="236">
                  <c:v>236.99999999998101</c:v>
                </c:pt>
                <c:pt idx="237">
                  <c:v>237.99999999998079</c:v>
                </c:pt>
                <c:pt idx="238">
                  <c:v>238.99999999998056</c:v>
                </c:pt>
                <c:pt idx="239">
                  <c:v>239.99999999998033</c:v>
                </c:pt>
                <c:pt idx="240">
                  <c:v>240.9999999999801</c:v>
                </c:pt>
                <c:pt idx="241">
                  <c:v>241.99999999997988</c:v>
                </c:pt>
                <c:pt idx="242">
                  <c:v>242.99999999997965</c:v>
                </c:pt>
                <c:pt idx="243">
                  <c:v>243.99999999997942</c:v>
                </c:pt>
                <c:pt idx="244">
                  <c:v>244.9999999999792</c:v>
                </c:pt>
                <c:pt idx="245">
                  <c:v>245.99999999997897</c:v>
                </c:pt>
                <c:pt idx="246">
                  <c:v>246.99999999997874</c:v>
                </c:pt>
                <c:pt idx="247">
                  <c:v>247.99999999997851</c:v>
                </c:pt>
                <c:pt idx="248">
                  <c:v>248.99999999997829</c:v>
                </c:pt>
                <c:pt idx="249">
                  <c:v>249.99999999997806</c:v>
                </c:pt>
                <c:pt idx="250">
                  <c:v>250.99999999997783</c:v>
                </c:pt>
                <c:pt idx="251">
                  <c:v>251.9999999999776</c:v>
                </c:pt>
                <c:pt idx="252">
                  <c:v>252.99999999997738</c:v>
                </c:pt>
                <c:pt idx="253">
                  <c:v>253.99999999997715</c:v>
                </c:pt>
                <c:pt idx="254">
                  <c:v>254.99999999997692</c:v>
                </c:pt>
                <c:pt idx="255">
                  <c:v>255.99999999997669</c:v>
                </c:pt>
                <c:pt idx="256">
                  <c:v>256.99999999997715</c:v>
                </c:pt>
                <c:pt idx="257">
                  <c:v>257.9999999999776</c:v>
                </c:pt>
                <c:pt idx="258">
                  <c:v>258.99999999997806</c:v>
                </c:pt>
                <c:pt idx="259">
                  <c:v>259.99999999997851</c:v>
                </c:pt>
                <c:pt idx="260">
                  <c:v>260.99999999997897</c:v>
                </c:pt>
                <c:pt idx="261">
                  <c:v>261.99999999997942</c:v>
                </c:pt>
                <c:pt idx="262">
                  <c:v>262.99999999997988</c:v>
                </c:pt>
                <c:pt idx="263">
                  <c:v>263.99999999998033</c:v>
                </c:pt>
                <c:pt idx="264">
                  <c:v>264.99999999998079</c:v>
                </c:pt>
                <c:pt idx="265">
                  <c:v>265.99999999998124</c:v>
                </c:pt>
                <c:pt idx="266">
                  <c:v>266.9999999999817</c:v>
                </c:pt>
                <c:pt idx="267">
                  <c:v>267.99999999998215</c:v>
                </c:pt>
                <c:pt idx="268">
                  <c:v>268.99999999998261</c:v>
                </c:pt>
                <c:pt idx="269">
                  <c:v>269.99999999998306</c:v>
                </c:pt>
                <c:pt idx="270">
                  <c:v>270.99999999998352</c:v>
                </c:pt>
                <c:pt idx="271">
                  <c:v>271.99999999998397</c:v>
                </c:pt>
                <c:pt idx="272">
                  <c:v>272.99999999998442</c:v>
                </c:pt>
                <c:pt idx="273">
                  <c:v>273.99999999998488</c:v>
                </c:pt>
                <c:pt idx="274">
                  <c:v>274.99999999998533</c:v>
                </c:pt>
                <c:pt idx="275">
                  <c:v>275.99999999998579</c:v>
                </c:pt>
                <c:pt idx="276">
                  <c:v>276.99999999998624</c:v>
                </c:pt>
                <c:pt idx="277">
                  <c:v>277.9999999999867</c:v>
                </c:pt>
                <c:pt idx="278">
                  <c:v>278.99999999998715</c:v>
                </c:pt>
                <c:pt idx="279">
                  <c:v>279.99999999998761</c:v>
                </c:pt>
                <c:pt idx="280">
                  <c:v>280.99999999998806</c:v>
                </c:pt>
                <c:pt idx="281">
                  <c:v>281.99999999998852</c:v>
                </c:pt>
                <c:pt idx="282">
                  <c:v>282.99999999998897</c:v>
                </c:pt>
                <c:pt idx="283">
                  <c:v>283.99999999998943</c:v>
                </c:pt>
                <c:pt idx="284">
                  <c:v>284.99999999998988</c:v>
                </c:pt>
                <c:pt idx="285">
                  <c:v>285.99999999999034</c:v>
                </c:pt>
                <c:pt idx="286">
                  <c:v>286.99999999999079</c:v>
                </c:pt>
                <c:pt idx="287">
                  <c:v>287.99999999999125</c:v>
                </c:pt>
                <c:pt idx="288">
                  <c:v>288.9999999999917</c:v>
                </c:pt>
                <c:pt idx="289">
                  <c:v>289.99999999999216</c:v>
                </c:pt>
                <c:pt idx="290">
                  <c:v>290.99999999999261</c:v>
                </c:pt>
                <c:pt idx="291">
                  <c:v>291.99999999999307</c:v>
                </c:pt>
                <c:pt idx="292">
                  <c:v>292.99999999999352</c:v>
                </c:pt>
                <c:pt idx="293">
                  <c:v>293.99999999999397</c:v>
                </c:pt>
                <c:pt idx="294">
                  <c:v>294.99999999999443</c:v>
                </c:pt>
                <c:pt idx="295">
                  <c:v>295.99999999999488</c:v>
                </c:pt>
                <c:pt idx="296">
                  <c:v>296.99999999999534</c:v>
                </c:pt>
                <c:pt idx="297">
                  <c:v>297.99999999999579</c:v>
                </c:pt>
                <c:pt idx="298">
                  <c:v>298.99999999999625</c:v>
                </c:pt>
                <c:pt idx="299">
                  <c:v>299.9999999999967</c:v>
                </c:pt>
                <c:pt idx="300">
                  <c:v>300.99999999999716</c:v>
                </c:pt>
                <c:pt idx="301">
                  <c:v>301.99999999999761</c:v>
                </c:pt>
                <c:pt idx="302">
                  <c:v>302.99999999999807</c:v>
                </c:pt>
                <c:pt idx="303">
                  <c:v>303.99999999999852</c:v>
                </c:pt>
                <c:pt idx="304">
                  <c:v>304.99999999999898</c:v>
                </c:pt>
                <c:pt idx="305">
                  <c:v>305.99999999999943</c:v>
                </c:pt>
                <c:pt idx="306">
                  <c:v>306.99999999999989</c:v>
                </c:pt>
                <c:pt idx="307">
                  <c:v>308.00000000000034</c:v>
                </c:pt>
                <c:pt idx="308">
                  <c:v>309.0000000000008</c:v>
                </c:pt>
                <c:pt idx="309">
                  <c:v>310.00000000000125</c:v>
                </c:pt>
                <c:pt idx="310">
                  <c:v>311.00000000000171</c:v>
                </c:pt>
                <c:pt idx="311">
                  <c:v>312.00000000000216</c:v>
                </c:pt>
                <c:pt idx="312">
                  <c:v>313.00000000000261</c:v>
                </c:pt>
                <c:pt idx="313">
                  <c:v>314.00000000000307</c:v>
                </c:pt>
                <c:pt idx="314">
                  <c:v>315.00000000000352</c:v>
                </c:pt>
                <c:pt idx="315">
                  <c:v>316.00000000000398</c:v>
                </c:pt>
                <c:pt idx="316">
                  <c:v>317.00000000000443</c:v>
                </c:pt>
                <c:pt idx="317">
                  <c:v>318.00000000000489</c:v>
                </c:pt>
                <c:pt idx="318">
                  <c:v>319.00000000000534</c:v>
                </c:pt>
                <c:pt idx="319">
                  <c:v>320.0000000000058</c:v>
                </c:pt>
                <c:pt idx="320">
                  <c:v>321.00000000000625</c:v>
                </c:pt>
                <c:pt idx="321">
                  <c:v>322.00000000000671</c:v>
                </c:pt>
                <c:pt idx="322">
                  <c:v>323.00000000000716</c:v>
                </c:pt>
                <c:pt idx="323">
                  <c:v>324.00000000000762</c:v>
                </c:pt>
                <c:pt idx="324">
                  <c:v>325.00000000000807</c:v>
                </c:pt>
                <c:pt idx="325">
                  <c:v>326.00000000000853</c:v>
                </c:pt>
                <c:pt idx="326">
                  <c:v>327.00000000000898</c:v>
                </c:pt>
                <c:pt idx="327">
                  <c:v>328.00000000000944</c:v>
                </c:pt>
                <c:pt idx="328">
                  <c:v>329.00000000000989</c:v>
                </c:pt>
                <c:pt idx="329">
                  <c:v>330.00000000001035</c:v>
                </c:pt>
                <c:pt idx="330">
                  <c:v>331.0000000000108</c:v>
                </c:pt>
                <c:pt idx="331">
                  <c:v>332.00000000001125</c:v>
                </c:pt>
                <c:pt idx="332">
                  <c:v>333.00000000001171</c:v>
                </c:pt>
                <c:pt idx="333">
                  <c:v>334.00000000001216</c:v>
                </c:pt>
                <c:pt idx="334">
                  <c:v>335.00000000001262</c:v>
                </c:pt>
                <c:pt idx="335">
                  <c:v>336.00000000001307</c:v>
                </c:pt>
                <c:pt idx="336">
                  <c:v>337.00000000001353</c:v>
                </c:pt>
                <c:pt idx="337">
                  <c:v>338.00000000001398</c:v>
                </c:pt>
                <c:pt idx="338">
                  <c:v>339.00000000001444</c:v>
                </c:pt>
                <c:pt idx="339">
                  <c:v>340.00000000001489</c:v>
                </c:pt>
                <c:pt idx="340">
                  <c:v>341.00000000001535</c:v>
                </c:pt>
                <c:pt idx="341">
                  <c:v>342.0000000000158</c:v>
                </c:pt>
                <c:pt idx="342">
                  <c:v>343.00000000001626</c:v>
                </c:pt>
                <c:pt idx="343">
                  <c:v>344.00000000001671</c:v>
                </c:pt>
                <c:pt idx="344">
                  <c:v>345.00000000001717</c:v>
                </c:pt>
                <c:pt idx="345">
                  <c:v>346.00000000001762</c:v>
                </c:pt>
                <c:pt idx="346">
                  <c:v>347.00000000001808</c:v>
                </c:pt>
                <c:pt idx="347">
                  <c:v>348.00000000001853</c:v>
                </c:pt>
                <c:pt idx="348">
                  <c:v>349.00000000001899</c:v>
                </c:pt>
                <c:pt idx="349">
                  <c:v>350.00000000001944</c:v>
                </c:pt>
                <c:pt idx="350">
                  <c:v>351.0000000000199</c:v>
                </c:pt>
                <c:pt idx="351">
                  <c:v>352.00000000002035</c:v>
                </c:pt>
                <c:pt idx="352">
                  <c:v>353.0000000000208</c:v>
                </c:pt>
                <c:pt idx="353">
                  <c:v>354.00000000002126</c:v>
                </c:pt>
                <c:pt idx="354">
                  <c:v>355.00000000002171</c:v>
                </c:pt>
                <c:pt idx="355">
                  <c:v>356.00000000002217</c:v>
                </c:pt>
                <c:pt idx="356">
                  <c:v>357.00000000002262</c:v>
                </c:pt>
                <c:pt idx="357">
                  <c:v>358.00000000002308</c:v>
                </c:pt>
                <c:pt idx="358">
                  <c:v>359.00000000002353</c:v>
                </c:pt>
                <c:pt idx="359">
                  <c:v>360.00000000002399</c:v>
                </c:pt>
                <c:pt idx="360">
                  <c:v>361.00000000002444</c:v>
                </c:pt>
                <c:pt idx="361">
                  <c:v>362.0000000000249</c:v>
                </c:pt>
                <c:pt idx="362">
                  <c:v>363.00000000002535</c:v>
                </c:pt>
                <c:pt idx="363">
                  <c:v>364.00000000002581</c:v>
                </c:pt>
              </c:numCache>
            </c:numRef>
          </c:xVal>
          <c:yVal>
            <c:numRef>
              <c:f>'daily calcs solar'!$Z$6:$Z$369</c:f>
              <c:numCache>
                <c:formatCode>General</c:formatCode>
                <c:ptCount val="364"/>
                <c:pt idx="0">
                  <c:v>26.814211999999994</c:v>
                </c:pt>
                <c:pt idx="1">
                  <c:v>17.287088000000001</c:v>
                </c:pt>
                <c:pt idx="2">
                  <c:v>4.3308710000000001</c:v>
                </c:pt>
                <c:pt idx="3">
                  <c:v>7.1593800000000005</c:v>
                </c:pt>
                <c:pt idx="4">
                  <c:v>28.426732000000001</c:v>
                </c:pt>
                <c:pt idx="5">
                  <c:v>24.067085000000002</c:v>
                </c:pt>
                <c:pt idx="6">
                  <c:v>2.0055520000000002</c:v>
                </c:pt>
                <c:pt idx="7">
                  <c:v>2.0286059999999999</c:v>
                </c:pt>
                <c:pt idx="8">
                  <c:v>8.947299000000001</c:v>
                </c:pt>
                <c:pt idx="9">
                  <c:v>1.431969</c:v>
                </c:pt>
                <c:pt idx="10">
                  <c:v>21.275210000000001</c:v>
                </c:pt>
                <c:pt idx="11">
                  <c:v>7.9229439999999993</c:v>
                </c:pt>
                <c:pt idx="12">
                  <c:v>29.109300000000005</c:v>
                </c:pt>
                <c:pt idx="13">
                  <c:v>28.389403000000001</c:v>
                </c:pt>
                <c:pt idx="14">
                  <c:v>15.518921999999998</c:v>
                </c:pt>
                <c:pt idx="15">
                  <c:v>14.244086000000001</c:v>
                </c:pt>
                <c:pt idx="16">
                  <c:v>18.744020000000003</c:v>
                </c:pt>
                <c:pt idx="17">
                  <c:v>0.91121299999999994</c:v>
                </c:pt>
                <c:pt idx="18">
                  <c:v>19.401481</c:v>
                </c:pt>
                <c:pt idx="19">
                  <c:v>11.651827000000001</c:v>
                </c:pt>
                <c:pt idx="20">
                  <c:v>15.59202</c:v>
                </c:pt>
                <c:pt idx="21">
                  <c:v>18.459310999999996</c:v>
                </c:pt>
                <c:pt idx="22">
                  <c:v>20.226203999999996</c:v>
                </c:pt>
                <c:pt idx="23">
                  <c:v>27.968504999999997</c:v>
                </c:pt>
                <c:pt idx="24">
                  <c:v>26.491910000000001</c:v>
                </c:pt>
                <c:pt idx="25">
                  <c:v>31.010878999999996</c:v>
                </c:pt>
                <c:pt idx="26">
                  <c:v>31.810223999999998</c:v>
                </c:pt>
                <c:pt idx="27">
                  <c:v>31.332542999999998</c:v>
                </c:pt>
                <c:pt idx="28">
                  <c:v>25.930915999999996</c:v>
                </c:pt>
                <c:pt idx="29">
                  <c:v>30.818254000000003</c:v>
                </c:pt>
                <c:pt idx="30">
                  <c:v>25.333932000000001</c:v>
                </c:pt>
                <c:pt idx="31">
                  <c:v>21.073829</c:v>
                </c:pt>
                <c:pt idx="32">
                  <c:v>6.0836299999999994</c:v>
                </c:pt>
                <c:pt idx="33">
                  <c:v>22.064435</c:v>
                </c:pt>
                <c:pt idx="34">
                  <c:v>34.475274999999996</c:v>
                </c:pt>
                <c:pt idx="35">
                  <c:v>31.022519000000006</c:v>
                </c:pt>
                <c:pt idx="36">
                  <c:v>25.849451999999999</c:v>
                </c:pt>
                <c:pt idx="37">
                  <c:v>30.681761000000002</c:v>
                </c:pt>
                <c:pt idx="38">
                  <c:v>33.757312999999996</c:v>
                </c:pt>
                <c:pt idx="39">
                  <c:v>33.335256000000008</c:v>
                </c:pt>
                <c:pt idx="40">
                  <c:v>34.075127999999992</c:v>
                </c:pt>
                <c:pt idx="41">
                  <c:v>28.493212999999994</c:v>
                </c:pt>
                <c:pt idx="42">
                  <c:v>33.927184000000004</c:v>
                </c:pt>
                <c:pt idx="43">
                  <c:v>33.125007999999994</c:v>
                </c:pt>
                <c:pt idx="44">
                  <c:v>38.309788999999988</c:v>
                </c:pt>
                <c:pt idx="45">
                  <c:v>35.656351999999991</c:v>
                </c:pt>
                <c:pt idx="46">
                  <c:v>29.920288999999997</c:v>
                </c:pt>
                <c:pt idx="47">
                  <c:v>18.303104999999999</c:v>
                </c:pt>
                <c:pt idx="48">
                  <c:v>9.7505619999999986</c:v>
                </c:pt>
                <c:pt idx="49">
                  <c:v>8.9448839999999983</c:v>
                </c:pt>
                <c:pt idx="50">
                  <c:v>21.928065000000004</c:v>
                </c:pt>
                <c:pt idx="51">
                  <c:v>5.5369440000000001</c:v>
                </c:pt>
                <c:pt idx="52">
                  <c:v>21.211506</c:v>
                </c:pt>
                <c:pt idx="53">
                  <c:v>8.9888640000000013</c:v>
                </c:pt>
                <c:pt idx="54">
                  <c:v>8.6131799999999998</c:v>
                </c:pt>
                <c:pt idx="55">
                  <c:v>35.525697000000001</c:v>
                </c:pt>
                <c:pt idx="56">
                  <c:v>32.004483</c:v>
                </c:pt>
                <c:pt idx="57">
                  <c:v>32.239859999999993</c:v>
                </c:pt>
                <c:pt idx="58">
                  <c:v>39.651679999999999</c:v>
                </c:pt>
                <c:pt idx="59">
                  <c:v>38.887685000000005</c:v>
                </c:pt>
                <c:pt idx="60">
                  <c:v>19.910696999999995</c:v>
                </c:pt>
                <c:pt idx="61">
                  <c:v>33.748071000000003</c:v>
                </c:pt>
                <c:pt idx="62">
                  <c:v>15.064637999999999</c:v>
                </c:pt>
                <c:pt idx="63">
                  <c:v>7.1542020000000006</c:v>
                </c:pt>
                <c:pt idx="64">
                  <c:v>26.511904999999999</c:v>
                </c:pt>
                <c:pt idx="65">
                  <c:v>21.084945999999999</c:v>
                </c:pt>
                <c:pt idx="66">
                  <c:v>43.203696999999991</c:v>
                </c:pt>
                <c:pt idx="67">
                  <c:v>44.092314000000002</c:v>
                </c:pt>
                <c:pt idx="68">
                  <c:v>39.903618999999999</c:v>
                </c:pt>
                <c:pt idx="69">
                  <c:v>40.937560000000005</c:v>
                </c:pt>
                <c:pt idx="70">
                  <c:v>40.955235999999992</c:v>
                </c:pt>
                <c:pt idx="71">
                  <c:v>39.166940000000011</c:v>
                </c:pt>
                <c:pt idx="72">
                  <c:v>25.970644000000004</c:v>
                </c:pt>
                <c:pt idx="73">
                  <c:v>32.231412999999996</c:v>
                </c:pt>
                <c:pt idx="74">
                  <c:v>40.526716000000008</c:v>
                </c:pt>
                <c:pt idx="75">
                  <c:v>42.767537000000004</c:v>
                </c:pt>
                <c:pt idx="76">
                  <c:v>29.477641999999999</c:v>
                </c:pt>
                <c:pt idx="77">
                  <c:v>14.468874</c:v>
                </c:pt>
                <c:pt idx="78">
                  <c:v>7.1346889999999998</c:v>
                </c:pt>
                <c:pt idx="79">
                  <c:v>46.900263999999993</c:v>
                </c:pt>
                <c:pt idx="80">
                  <c:v>47.223189999999988</c:v>
                </c:pt>
                <c:pt idx="81">
                  <c:v>41.027642</c:v>
                </c:pt>
                <c:pt idx="82">
                  <c:v>43.559179</c:v>
                </c:pt>
                <c:pt idx="83">
                  <c:v>30.598857000000002</c:v>
                </c:pt>
                <c:pt idx="84">
                  <c:v>42.873453999999988</c:v>
                </c:pt>
                <c:pt idx="85">
                  <c:v>14.154090999999998</c:v>
                </c:pt>
                <c:pt idx="86">
                  <c:v>11.975224000000001</c:v>
                </c:pt>
                <c:pt idx="87">
                  <c:v>42.747371999999999</c:v>
                </c:pt>
                <c:pt idx="88">
                  <c:v>21.434422999999995</c:v>
                </c:pt>
                <c:pt idx="89">
                  <c:v>16.717420999999998</c:v>
                </c:pt>
                <c:pt idx="90">
                  <c:v>47.10113599999999</c:v>
                </c:pt>
                <c:pt idx="91">
                  <c:v>19.050082000000003</c:v>
                </c:pt>
                <c:pt idx="92">
                  <c:v>9.4811289999999975</c:v>
                </c:pt>
                <c:pt idx="93">
                  <c:v>10.043117000000001</c:v>
                </c:pt>
                <c:pt idx="94">
                  <c:v>18.762611000000003</c:v>
                </c:pt>
                <c:pt idx="95">
                  <c:v>48.744250999999998</c:v>
                </c:pt>
                <c:pt idx="96">
                  <c:v>34.841071999999997</c:v>
                </c:pt>
                <c:pt idx="97">
                  <c:v>17.234266999999999</c:v>
                </c:pt>
                <c:pt idx="98">
                  <c:v>16.951015999999999</c:v>
                </c:pt>
                <c:pt idx="99">
                  <c:v>38.664051999999991</c:v>
                </c:pt>
                <c:pt idx="100">
                  <c:v>35.279114999999997</c:v>
                </c:pt>
                <c:pt idx="101">
                  <c:v>45.763833000000005</c:v>
                </c:pt>
                <c:pt idx="102">
                  <c:v>46.395778</c:v>
                </c:pt>
                <c:pt idx="103">
                  <c:v>51.270080999999998</c:v>
                </c:pt>
                <c:pt idx="104">
                  <c:v>53.238612000000003</c:v>
                </c:pt>
                <c:pt idx="105">
                  <c:v>22.442551999999999</c:v>
                </c:pt>
                <c:pt idx="106">
                  <c:v>43.591384000000005</c:v>
                </c:pt>
                <c:pt idx="107">
                  <c:v>51.496495000000003</c:v>
                </c:pt>
                <c:pt idx="108">
                  <c:v>53.905887999999997</c:v>
                </c:pt>
                <c:pt idx="109">
                  <c:v>50.83072700000001</c:v>
                </c:pt>
                <c:pt idx="110">
                  <c:v>47.729378000000004</c:v>
                </c:pt>
                <c:pt idx="111">
                  <c:v>49.864468999999993</c:v>
                </c:pt>
                <c:pt idx="112">
                  <c:v>50.423381000000006</c:v>
                </c:pt>
                <c:pt idx="113">
                  <c:v>34.994368000000001</c:v>
                </c:pt>
                <c:pt idx="114">
                  <c:v>46.862833999999992</c:v>
                </c:pt>
                <c:pt idx="115">
                  <c:v>44.157490999999993</c:v>
                </c:pt>
                <c:pt idx="116">
                  <c:v>44.690417999999994</c:v>
                </c:pt>
                <c:pt idx="117">
                  <c:v>40.722178999999997</c:v>
                </c:pt>
                <c:pt idx="118">
                  <c:v>43.065801999999998</c:v>
                </c:pt>
                <c:pt idx="119">
                  <c:v>27.985829000000003</c:v>
                </c:pt>
                <c:pt idx="120">
                  <c:v>18.553574000000001</c:v>
                </c:pt>
                <c:pt idx="121">
                  <c:v>10.39974</c:v>
                </c:pt>
                <c:pt idx="122">
                  <c:v>31.330983000000003</c:v>
                </c:pt>
                <c:pt idx="123">
                  <c:v>19.536217999999998</c:v>
                </c:pt>
                <c:pt idx="124">
                  <c:v>23.824377000000002</c:v>
                </c:pt>
                <c:pt idx="125">
                  <c:v>26.699487999999999</c:v>
                </c:pt>
                <c:pt idx="126">
                  <c:v>53.759493999999997</c:v>
                </c:pt>
                <c:pt idx="127">
                  <c:v>53.823211000000001</c:v>
                </c:pt>
                <c:pt idx="128">
                  <c:v>51.789348000000004</c:v>
                </c:pt>
                <c:pt idx="129">
                  <c:v>51.211286000000001</c:v>
                </c:pt>
                <c:pt idx="130">
                  <c:v>53.593691</c:v>
                </c:pt>
                <c:pt idx="131">
                  <c:v>53.268687</c:v>
                </c:pt>
                <c:pt idx="132">
                  <c:v>51.383627000000011</c:v>
                </c:pt>
                <c:pt idx="133">
                  <c:v>51.227730000000008</c:v>
                </c:pt>
                <c:pt idx="134">
                  <c:v>51.933856999999996</c:v>
                </c:pt>
                <c:pt idx="135">
                  <c:v>51.340068000000009</c:v>
                </c:pt>
                <c:pt idx="136">
                  <c:v>52.411082</c:v>
                </c:pt>
                <c:pt idx="137">
                  <c:v>49.439997999999989</c:v>
                </c:pt>
                <c:pt idx="138">
                  <c:v>47.322874000000006</c:v>
                </c:pt>
                <c:pt idx="139">
                  <c:v>53.055001000000004</c:v>
                </c:pt>
                <c:pt idx="140">
                  <c:v>53.669964000000007</c:v>
                </c:pt>
                <c:pt idx="141">
                  <c:v>44.768160999999999</c:v>
                </c:pt>
                <c:pt idx="142">
                  <c:v>35.078793999999995</c:v>
                </c:pt>
                <c:pt idx="143">
                  <c:v>38.276913</c:v>
                </c:pt>
                <c:pt idx="144">
                  <c:v>47.614418999999998</c:v>
                </c:pt>
                <c:pt idx="145">
                  <c:v>52.768213000000003</c:v>
                </c:pt>
                <c:pt idx="146">
                  <c:v>52.234973000000004</c:v>
                </c:pt>
                <c:pt idx="147">
                  <c:v>49.579324</c:v>
                </c:pt>
                <c:pt idx="148">
                  <c:v>39.565170999999999</c:v>
                </c:pt>
                <c:pt idx="149">
                  <c:v>31.500525999999994</c:v>
                </c:pt>
                <c:pt idx="150">
                  <c:v>40.928370999999991</c:v>
                </c:pt>
                <c:pt idx="151">
                  <c:v>53.556360000000005</c:v>
                </c:pt>
                <c:pt idx="152">
                  <c:v>54.514890000000001</c:v>
                </c:pt>
                <c:pt idx="153">
                  <c:v>48.454270000000001</c:v>
                </c:pt>
                <c:pt idx="154">
                  <c:v>51.985953000000009</c:v>
                </c:pt>
                <c:pt idx="155">
                  <c:v>52.270216999999988</c:v>
                </c:pt>
                <c:pt idx="156">
                  <c:v>55.810191000000003</c:v>
                </c:pt>
                <c:pt idx="157">
                  <c:v>58.200826000000006</c:v>
                </c:pt>
                <c:pt idx="158">
                  <c:v>53.364516000000002</c:v>
                </c:pt>
                <c:pt idx="159">
                  <c:v>54.707084000000002</c:v>
                </c:pt>
                <c:pt idx="160">
                  <c:v>49.155032999999996</c:v>
                </c:pt>
                <c:pt idx="161">
                  <c:v>52.736861000000005</c:v>
                </c:pt>
                <c:pt idx="162">
                  <c:v>53.252581999999997</c:v>
                </c:pt>
                <c:pt idx="163">
                  <c:v>55.055562000000002</c:v>
                </c:pt>
                <c:pt idx="164">
                  <c:v>51.562954000000005</c:v>
                </c:pt>
                <c:pt idx="165">
                  <c:v>54.483062999999994</c:v>
                </c:pt>
                <c:pt idx="166">
                  <c:v>53.644945000000014</c:v>
                </c:pt>
                <c:pt idx="167">
                  <c:v>19.143263999999999</c:v>
                </c:pt>
                <c:pt idx="168">
                  <c:v>42.948545999999993</c:v>
                </c:pt>
                <c:pt idx="169">
                  <c:v>39.662718999999996</c:v>
                </c:pt>
                <c:pt idx="170">
                  <c:v>49.81807400000001</c:v>
                </c:pt>
                <c:pt idx="171">
                  <c:v>53.955608000000005</c:v>
                </c:pt>
                <c:pt idx="172">
                  <c:v>55.263504999999995</c:v>
                </c:pt>
                <c:pt idx="173">
                  <c:v>54.557573999999995</c:v>
                </c:pt>
                <c:pt idx="174">
                  <c:v>56.420709000000009</c:v>
                </c:pt>
                <c:pt idx="175">
                  <c:v>55.943694999999998</c:v>
                </c:pt>
                <c:pt idx="176">
                  <c:v>55.936561000000005</c:v>
                </c:pt>
                <c:pt idx="177">
                  <c:v>54.560561</c:v>
                </c:pt>
                <c:pt idx="178">
                  <c:v>54.453783999999992</c:v>
                </c:pt>
                <c:pt idx="179">
                  <c:v>21.234299999999998</c:v>
                </c:pt>
                <c:pt idx="180">
                  <c:v>25.214321999999999</c:v>
                </c:pt>
                <c:pt idx="181">
                  <c:v>52.92015099999999</c:v>
                </c:pt>
                <c:pt idx="182">
                  <c:v>54.02809899999999</c:v>
                </c:pt>
                <c:pt idx="183">
                  <c:v>47.462734000000005</c:v>
                </c:pt>
                <c:pt idx="184">
                  <c:v>53.532545999999996</c:v>
                </c:pt>
                <c:pt idx="185">
                  <c:v>52.788972999999991</c:v>
                </c:pt>
                <c:pt idx="186">
                  <c:v>53.548007000000005</c:v>
                </c:pt>
                <c:pt idx="187">
                  <c:v>55.566692000000003</c:v>
                </c:pt>
                <c:pt idx="188">
                  <c:v>55.044064000000006</c:v>
                </c:pt>
                <c:pt idx="189">
                  <c:v>53.201305999999995</c:v>
                </c:pt>
                <c:pt idx="190">
                  <c:v>52.716418000000004</c:v>
                </c:pt>
                <c:pt idx="191">
                  <c:v>51.947174000000004</c:v>
                </c:pt>
                <c:pt idx="192">
                  <c:v>43.028680000000001</c:v>
                </c:pt>
                <c:pt idx="193">
                  <c:v>49.09599200000001</c:v>
                </c:pt>
                <c:pt idx="194">
                  <c:v>49.485947999999993</c:v>
                </c:pt>
                <c:pt idx="195">
                  <c:v>51.142176999999997</c:v>
                </c:pt>
                <c:pt idx="196">
                  <c:v>41.949179000000008</c:v>
                </c:pt>
                <c:pt idx="197">
                  <c:v>47.556083999999998</c:v>
                </c:pt>
                <c:pt idx="198">
                  <c:v>48.601410000000008</c:v>
                </c:pt>
                <c:pt idx="199">
                  <c:v>52.282834000000001</c:v>
                </c:pt>
                <c:pt idx="200">
                  <c:v>53.296480999999993</c:v>
                </c:pt>
                <c:pt idx="201">
                  <c:v>34.581039000000004</c:v>
                </c:pt>
                <c:pt idx="202">
                  <c:v>37.745145000000008</c:v>
                </c:pt>
                <c:pt idx="203">
                  <c:v>48.299287</c:v>
                </c:pt>
                <c:pt idx="204">
                  <c:v>55.135419000000006</c:v>
                </c:pt>
                <c:pt idx="205">
                  <c:v>44.468329999999995</c:v>
                </c:pt>
                <c:pt idx="206">
                  <c:v>45.258601000000006</c:v>
                </c:pt>
                <c:pt idx="207">
                  <c:v>46.524277000000005</c:v>
                </c:pt>
                <c:pt idx="208">
                  <c:v>31.831861</c:v>
                </c:pt>
                <c:pt idx="209">
                  <c:v>43.276660999999997</c:v>
                </c:pt>
                <c:pt idx="210">
                  <c:v>42.053006000000003</c:v>
                </c:pt>
                <c:pt idx="211">
                  <c:v>36.456190999999997</c:v>
                </c:pt>
                <c:pt idx="212">
                  <c:v>47.800235000000008</c:v>
                </c:pt>
                <c:pt idx="213">
                  <c:v>48.265856999999997</c:v>
                </c:pt>
                <c:pt idx="214">
                  <c:v>47.931072000000007</c:v>
                </c:pt>
                <c:pt idx="215">
                  <c:v>44.034883000000001</c:v>
                </c:pt>
                <c:pt idx="216">
                  <c:v>49.944440999999998</c:v>
                </c:pt>
                <c:pt idx="217">
                  <c:v>49.796632999999993</c:v>
                </c:pt>
                <c:pt idx="218">
                  <c:v>48.826136000000005</c:v>
                </c:pt>
                <c:pt idx="219">
                  <c:v>38.856955000000006</c:v>
                </c:pt>
                <c:pt idx="220">
                  <c:v>38.474114999999998</c:v>
                </c:pt>
                <c:pt idx="221">
                  <c:v>41.352091000000001</c:v>
                </c:pt>
                <c:pt idx="222">
                  <c:v>45.932946999999999</c:v>
                </c:pt>
                <c:pt idx="223">
                  <c:v>49.254345999999991</c:v>
                </c:pt>
                <c:pt idx="224">
                  <c:v>32.766716999999993</c:v>
                </c:pt>
                <c:pt idx="225">
                  <c:v>32.416108999999999</c:v>
                </c:pt>
                <c:pt idx="226">
                  <c:v>37.161080000000013</c:v>
                </c:pt>
                <c:pt idx="227">
                  <c:v>45.596399999999996</c:v>
                </c:pt>
                <c:pt idx="228">
                  <c:v>42.670358</c:v>
                </c:pt>
                <c:pt idx="229">
                  <c:v>29.313994000000005</c:v>
                </c:pt>
                <c:pt idx="230">
                  <c:v>21.496999000000002</c:v>
                </c:pt>
                <c:pt idx="231">
                  <c:v>35.312256999999988</c:v>
                </c:pt>
                <c:pt idx="232">
                  <c:v>39.627499</c:v>
                </c:pt>
                <c:pt idx="233">
                  <c:v>43.130645999999999</c:v>
                </c:pt>
                <c:pt idx="234">
                  <c:v>44.288141000000003</c:v>
                </c:pt>
                <c:pt idx="235">
                  <c:v>50.149447000000009</c:v>
                </c:pt>
                <c:pt idx="236">
                  <c:v>42.702040999999994</c:v>
                </c:pt>
                <c:pt idx="237">
                  <c:v>43.406639000000006</c:v>
                </c:pt>
                <c:pt idx="238">
                  <c:v>44.882273999999995</c:v>
                </c:pt>
                <c:pt idx="239">
                  <c:v>45.074757000000012</c:v>
                </c:pt>
                <c:pt idx="240">
                  <c:v>49.916879000000002</c:v>
                </c:pt>
                <c:pt idx="241">
                  <c:v>50.276081000000005</c:v>
                </c:pt>
                <c:pt idx="242">
                  <c:v>46.205407999999998</c:v>
                </c:pt>
                <c:pt idx="243">
                  <c:v>8.7601420000000001</c:v>
                </c:pt>
                <c:pt idx="244">
                  <c:v>35.667712000000002</c:v>
                </c:pt>
                <c:pt idx="245">
                  <c:v>47.673153000000006</c:v>
                </c:pt>
                <c:pt idx="246">
                  <c:v>47.374870999999999</c:v>
                </c:pt>
                <c:pt idx="247">
                  <c:v>47.969692999999992</c:v>
                </c:pt>
                <c:pt idx="248">
                  <c:v>48.118809000000013</c:v>
                </c:pt>
                <c:pt idx="249">
                  <c:v>46.080469000000001</c:v>
                </c:pt>
                <c:pt idx="250">
                  <c:v>45.997224999999993</c:v>
                </c:pt>
                <c:pt idx="251">
                  <c:v>44.36383399999999</c:v>
                </c:pt>
                <c:pt idx="252">
                  <c:v>45.442470000000007</c:v>
                </c:pt>
                <c:pt idx="253">
                  <c:v>42.635790999999998</c:v>
                </c:pt>
                <c:pt idx="254">
                  <c:v>41.402569999999997</c:v>
                </c:pt>
                <c:pt idx="255">
                  <c:v>21.850666</c:v>
                </c:pt>
                <c:pt idx="256">
                  <c:v>35.019444</c:v>
                </c:pt>
                <c:pt idx="257">
                  <c:v>42.732301000000014</c:v>
                </c:pt>
                <c:pt idx="258">
                  <c:v>39.969299999999997</c:v>
                </c:pt>
                <c:pt idx="259">
                  <c:v>44.599749999999993</c:v>
                </c:pt>
                <c:pt idx="260">
                  <c:v>43.088429000000005</c:v>
                </c:pt>
                <c:pt idx="261">
                  <c:v>42.273548000000005</c:v>
                </c:pt>
                <c:pt idx="262">
                  <c:v>41.413373999999997</c:v>
                </c:pt>
                <c:pt idx="263">
                  <c:v>11.354123000000001</c:v>
                </c:pt>
                <c:pt idx="264">
                  <c:v>15.176099000000001</c:v>
                </c:pt>
                <c:pt idx="265">
                  <c:v>43.597315999999999</c:v>
                </c:pt>
                <c:pt idx="266">
                  <c:v>42.58691799999999</c:v>
                </c:pt>
                <c:pt idx="267">
                  <c:v>41.877792999999997</c:v>
                </c:pt>
                <c:pt idx="268">
                  <c:v>35.382569999999994</c:v>
                </c:pt>
                <c:pt idx="269">
                  <c:v>29.478197000000002</c:v>
                </c:pt>
                <c:pt idx="270">
                  <c:v>23.850525000000001</c:v>
                </c:pt>
                <c:pt idx="271">
                  <c:v>40.487192999999998</c:v>
                </c:pt>
                <c:pt idx="272">
                  <c:v>38.955627999999997</c:v>
                </c:pt>
                <c:pt idx="273">
                  <c:v>37.960468999999996</c:v>
                </c:pt>
                <c:pt idx="274">
                  <c:v>38.643780999999997</c:v>
                </c:pt>
                <c:pt idx="275">
                  <c:v>38.648243999999998</c:v>
                </c:pt>
                <c:pt idx="276">
                  <c:v>18.098563000000002</c:v>
                </c:pt>
                <c:pt idx="277">
                  <c:v>25.792986999999997</c:v>
                </c:pt>
                <c:pt idx="278">
                  <c:v>39.563927</c:v>
                </c:pt>
                <c:pt idx="279">
                  <c:v>39.485575000000004</c:v>
                </c:pt>
                <c:pt idx="280">
                  <c:v>39.278007000000002</c:v>
                </c:pt>
                <c:pt idx="281">
                  <c:v>36.234114000000005</c:v>
                </c:pt>
                <c:pt idx="282">
                  <c:v>35.760631999999994</c:v>
                </c:pt>
                <c:pt idx="283">
                  <c:v>6.2179300000000008</c:v>
                </c:pt>
                <c:pt idx="284">
                  <c:v>8.6936420000000005</c:v>
                </c:pt>
                <c:pt idx="285">
                  <c:v>35.608429999999998</c:v>
                </c:pt>
                <c:pt idx="286">
                  <c:v>33.790473999999996</c:v>
                </c:pt>
                <c:pt idx="287">
                  <c:v>34.812582999999997</c:v>
                </c:pt>
                <c:pt idx="288">
                  <c:v>35.539091999999997</c:v>
                </c:pt>
                <c:pt idx="289">
                  <c:v>37.923369000000001</c:v>
                </c:pt>
                <c:pt idx="290">
                  <c:v>36.235624000000001</c:v>
                </c:pt>
                <c:pt idx="291">
                  <c:v>30.438041999999996</c:v>
                </c:pt>
                <c:pt idx="292">
                  <c:v>35.603581999999996</c:v>
                </c:pt>
                <c:pt idx="293">
                  <c:v>24.574458</c:v>
                </c:pt>
                <c:pt idx="294">
                  <c:v>15.615944000000001</c:v>
                </c:pt>
                <c:pt idx="295">
                  <c:v>26.782413999999999</c:v>
                </c:pt>
                <c:pt idx="296">
                  <c:v>31.863319999999998</c:v>
                </c:pt>
                <c:pt idx="297">
                  <c:v>32.611099000000003</c:v>
                </c:pt>
                <c:pt idx="298">
                  <c:v>33.599324000000003</c:v>
                </c:pt>
                <c:pt idx="299">
                  <c:v>32.703488</c:v>
                </c:pt>
                <c:pt idx="300">
                  <c:v>32.580722000000002</c:v>
                </c:pt>
                <c:pt idx="301">
                  <c:v>33.258356999999997</c:v>
                </c:pt>
                <c:pt idx="302">
                  <c:v>27.864868999999995</c:v>
                </c:pt>
                <c:pt idx="303">
                  <c:v>4.5118099999999997</c:v>
                </c:pt>
                <c:pt idx="304">
                  <c:v>31.903242000000002</c:v>
                </c:pt>
                <c:pt idx="305">
                  <c:v>32.951905000000004</c:v>
                </c:pt>
                <c:pt idx="306">
                  <c:v>23.950925999999999</c:v>
                </c:pt>
                <c:pt idx="307">
                  <c:v>32.382041000000001</c:v>
                </c:pt>
                <c:pt idx="308">
                  <c:v>27.425771999999998</c:v>
                </c:pt>
                <c:pt idx="309">
                  <c:v>13.270973000000001</c:v>
                </c:pt>
                <c:pt idx="310">
                  <c:v>7.9133790000000008</c:v>
                </c:pt>
                <c:pt idx="311">
                  <c:v>6.4475289999999994</c:v>
                </c:pt>
                <c:pt idx="312">
                  <c:v>0.69884600000000008</c:v>
                </c:pt>
                <c:pt idx="313">
                  <c:v>18.493689999999997</c:v>
                </c:pt>
                <c:pt idx="314">
                  <c:v>25.660855999999999</c:v>
                </c:pt>
                <c:pt idx="315">
                  <c:v>19.277375000000003</c:v>
                </c:pt>
                <c:pt idx="316">
                  <c:v>19.014863999999999</c:v>
                </c:pt>
                <c:pt idx="317">
                  <c:v>30.969770999999998</c:v>
                </c:pt>
                <c:pt idx="318">
                  <c:v>23.007445000000001</c:v>
                </c:pt>
                <c:pt idx="319">
                  <c:v>13.804767999999999</c:v>
                </c:pt>
                <c:pt idx="320">
                  <c:v>30.079253999999995</c:v>
                </c:pt>
                <c:pt idx="321">
                  <c:v>24.091860999999998</c:v>
                </c:pt>
                <c:pt idx="322">
                  <c:v>28.784352999999996</c:v>
                </c:pt>
                <c:pt idx="323">
                  <c:v>26.099376999999997</c:v>
                </c:pt>
                <c:pt idx="324">
                  <c:v>18.580030000000001</c:v>
                </c:pt>
                <c:pt idx="325">
                  <c:v>4.7566039999999994</c:v>
                </c:pt>
                <c:pt idx="326">
                  <c:v>13.959112000000001</c:v>
                </c:pt>
                <c:pt idx="327">
                  <c:v>16.357251999999999</c:v>
                </c:pt>
                <c:pt idx="328">
                  <c:v>27.854584999999997</c:v>
                </c:pt>
                <c:pt idx="329">
                  <c:v>26.124651999999998</c:v>
                </c:pt>
                <c:pt idx="330">
                  <c:v>27.142925999999996</c:v>
                </c:pt>
                <c:pt idx="331">
                  <c:v>27.474046000000001</c:v>
                </c:pt>
                <c:pt idx="332">
                  <c:v>25.456790000000002</c:v>
                </c:pt>
                <c:pt idx="333">
                  <c:v>22.922791000000007</c:v>
                </c:pt>
                <c:pt idx="334">
                  <c:v>22.811343999999998</c:v>
                </c:pt>
                <c:pt idx="335">
                  <c:v>25.651504999999997</c:v>
                </c:pt>
                <c:pt idx="336">
                  <c:v>19.265567999999998</c:v>
                </c:pt>
                <c:pt idx="337">
                  <c:v>4.4287360000000007</c:v>
                </c:pt>
                <c:pt idx="338">
                  <c:v>3.5314360000000002</c:v>
                </c:pt>
                <c:pt idx="339">
                  <c:v>26.378180999999998</c:v>
                </c:pt>
                <c:pt idx="340">
                  <c:v>22.796748999999998</c:v>
                </c:pt>
                <c:pt idx="341">
                  <c:v>26.353422999999996</c:v>
                </c:pt>
                <c:pt idx="342">
                  <c:v>9.1456780000000002</c:v>
                </c:pt>
                <c:pt idx="343">
                  <c:v>15.50564</c:v>
                </c:pt>
                <c:pt idx="344">
                  <c:v>24.969284000000002</c:v>
                </c:pt>
                <c:pt idx="345">
                  <c:v>26.371109000000001</c:v>
                </c:pt>
                <c:pt idx="346">
                  <c:v>26.592882999999997</c:v>
                </c:pt>
                <c:pt idx="347">
                  <c:v>5.893193000000001</c:v>
                </c:pt>
                <c:pt idx="348">
                  <c:v>2.2853129999999999</c:v>
                </c:pt>
                <c:pt idx="349">
                  <c:v>1.205411</c:v>
                </c:pt>
                <c:pt idx="350">
                  <c:v>13.354839000000002</c:v>
                </c:pt>
                <c:pt idx="351">
                  <c:v>5.353478</c:v>
                </c:pt>
                <c:pt idx="352">
                  <c:v>13.963212</c:v>
                </c:pt>
                <c:pt idx="353">
                  <c:v>6.4027829999999994</c:v>
                </c:pt>
                <c:pt idx="354">
                  <c:v>18.220704000000001</c:v>
                </c:pt>
                <c:pt idx="355">
                  <c:v>12.287573999999998</c:v>
                </c:pt>
                <c:pt idx="356">
                  <c:v>7.5829009999999997</c:v>
                </c:pt>
                <c:pt idx="357">
                  <c:v>3.487085</c:v>
                </c:pt>
                <c:pt idx="358">
                  <c:v>27.023320999999999</c:v>
                </c:pt>
                <c:pt idx="359">
                  <c:v>23.688072999999999</c:v>
                </c:pt>
                <c:pt idx="360">
                  <c:v>27.330653999999996</c:v>
                </c:pt>
                <c:pt idx="361">
                  <c:v>26.786708000000004</c:v>
                </c:pt>
                <c:pt idx="362">
                  <c:v>22.361063999999999</c:v>
                </c:pt>
                <c:pt idx="363">
                  <c:v>24.582546000000001</c:v>
                </c:pt>
              </c:numCache>
            </c:numRef>
          </c:yVal>
          <c:smooth val="0"/>
          <c:extLst>
            <c:ext xmlns:c16="http://schemas.microsoft.com/office/drawing/2014/chart" uri="{C3380CC4-5D6E-409C-BE32-E72D297353CC}">
              <c16:uniqueId val="{00000000-B098-48AB-8F75-5C9A1C542A07}"/>
            </c:ext>
          </c:extLst>
        </c:ser>
        <c:dLbls>
          <c:showLegendKey val="0"/>
          <c:showVal val="0"/>
          <c:showCatName val="0"/>
          <c:showSerName val="0"/>
          <c:showPercent val="0"/>
          <c:showBubbleSize val="0"/>
        </c:dLbls>
        <c:axId val="1561169231"/>
        <c:axId val="1561163471"/>
      </c:scatterChart>
      <c:valAx>
        <c:axId val="1561169231"/>
        <c:scaling>
          <c:orientation val="minMax"/>
          <c:max val="37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Day Number</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61163471"/>
        <c:crosses val="autoZero"/>
        <c:crossBetween val="midCat"/>
        <c:majorUnit val="10"/>
        <c:minorUnit val="5"/>
      </c:valAx>
      <c:valAx>
        <c:axId val="1561163471"/>
        <c:scaling>
          <c:orientation val="minMax"/>
          <c:max val="60"/>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Daily Solar Production, kWh</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61169231"/>
        <c:crosses val="autoZero"/>
        <c:crossBetween val="midCat"/>
        <c:min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PG&amp;E Time of Use Schedule E6 Baseline Rate per kWh 2008-2024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v>summer peak</c:v>
          </c:tx>
          <c:spPr>
            <a:ln w="19050" cap="rnd">
              <a:solidFill>
                <a:srgbClr val="C00000"/>
              </a:solidFill>
              <a:round/>
            </a:ln>
            <a:effectLst/>
          </c:spPr>
          <c:marker>
            <c:symbol val="none"/>
          </c:marker>
          <c:xVal>
            <c:numRef>
              <c:f>'rate data'!$C$4:$S$4</c:f>
              <c:numCache>
                <c:formatCode>m/d/yyyy</c:formatCode>
                <c:ptCount val="17"/>
                <c:pt idx="0">
                  <c:v>39449</c:v>
                </c:pt>
                <c:pt idx="1">
                  <c:v>39814</c:v>
                </c:pt>
                <c:pt idx="2">
                  <c:v>40179</c:v>
                </c:pt>
                <c:pt idx="3">
                  <c:v>40544</c:v>
                </c:pt>
                <c:pt idx="4">
                  <c:v>40909</c:v>
                </c:pt>
                <c:pt idx="5">
                  <c:v>41275</c:v>
                </c:pt>
                <c:pt idx="6">
                  <c:v>41640</c:v>
                </c:pt>
                <c:pt idx="7">
                  <c:v>42005</c:v>
                </c:pt>
                <c:pt idx="8">
                  <c:v>42370</c:v>
                </c:pt>
                <c:pt idx="9">
                  <c:v>42736</c:v>
                </c:pt>
                <c:pt idx="10">
                  <c:v>43101</c:v>
                </c:pt>
                <c:pt idx="11">
                  <c:v>43466</c:v>
                </c:pt>
                <c:pt idx="12">
                  <c:v>43831</c:v>
                </c:pt>
                <c:pt idx="13">
                  <c:v>44197</c:v>
                </c:pt>
                <c:pt idx="14">
                  <c:v>44562</c:v>
                </c:pt>
                <c:pt idx="15">
                  <c:v>44927</c:v>
                </c:pt>
                <c:pt idx="16">
                  <c:v>45292</c:v>
                </c:pt>
              </c:numCache>
            </c:numRef>
          </c:xVal>
          <c:yVal>
            <c:numRef>
              <c:f>'rate data'!$C$5:$S$5</c:f>
              <c:numCache>
                <c:formatCode>"$"#,##0.00000_);[Red]\("$"#,##0.00000\)</c:formatCode>
                <c:ptCount val="17"/>
                <c:pt idx="0">
                  <c:v>0.29327999999999999</c:v>
                </c:pt>
                <c:pt idx="1">
                  <c:v>0.29266999999999999</c:v>
                </c:pt>
                <c:pt idx="2">
                  <c:v>0.30142000000000002</c:v>
                </c:pt>
                <c:pt idx="3">
                  <c:v>0.31046000000000001</c:v>
                </c:pt>
                <c:pt idx="4">
                  <c:v>0.27883000000000002</c:v>
                </c:pt>
                <c:pt idx="5">
                  <c:v>0.28719</c:v>
                </c:pt>
                <c:pt idx="6">
                  <c:v>0.28719</c:v>
                </c:pt>
                <c:pt idx="7">
                  <c:v>0.32124000000000003</c:v>
                </c:pt>
                <c:pt idx="8">
                  <c:v>0.34105000000000002</c:v>
                </c:pt>
                <c:pt idx="9">
                  <c:v>0.34229999999999999</c:v>
                </c:pt>
                <c:pt idx="10">
                  <c:v>0.36031999999999997</c:v>
                </c:pt>
                <c:pt idx="11">
                  <c:v>0.37136999999999998</c:v>
                </c:pt>
                <c:pt idx="12">
                  <c:v>0.39695999999999998</c:v>
                </c:pt>
                <c:pt idx="13">
                  <c:v>0.41100999999999999</c:v>
                </c:pt>
                <c:pt idx="14">
                  <c:v>0.44355</c:v>
                </c:pt>
                <c:pt idx="15">
                  <c:v>0.46272000000000002</c:v>
                </c:pt>
                <c:pt idx="16">
                  <c:v>0.52441000000000004</c:v>
                </c:pt>
              </c:numCache>
            </c:numRef>
          </c:yVal>
          <c:smooth val="0"/>
          <c:extLst>
            <c:ext xmlns:c16="http://schemas.microsoft.com/office/drawing/2014/chart" uri="{C3380CC4-5D6E-409C-BE32-E72D297353CC}">
              <c16:uniqueId val="{00000000-6E89-4DF7-AB1A-4716EDF7D864}"/>
            </c:ext>
          </c:extLst>
        </c:ser>
        <c:ser>
          <c:idx val="1"/>
          <c:order val="1"/>
          <c:tx>
            <c:v>summer part peak</c:v>
          </c:tx>
          <c:spPr>
            <a:ln w="19050" cap="rnd">
              <a:solidFill>
                <a:srgbClr val="FFC000"/>
              </a:solidFill>
              <a:round/>
            </a:ln>
            <a:effectLst/>
          </c:spPr>
          <c:marker>
            <c:symbol val="none"/>
          </c:marker>
          <c:xVal>
            <c:numRef>
              <c:f>'rate data'!$C$4:$S$4</c:f>
              <c:numCache>
                <c:formatCode>m/d/yyyy</c:formatCode>
                <c:ptCount val="17"/>
                <c:pt idx="0">
                  <c:v>39449</c:v>
                </c:pt>
                <c:pt idx="1">
                  <c:v>39814</c:v>
                </c:pt>
                <c:pt idx="2">
                  <c:v>40179</c:v>
                </c:pt>
                <c:pt idx="3">
                  <c:v>40544</c:v>
                </c:pt>
                <c:pt idx="4">
                  <c:v>40909</c:v>
                </c:pt>
                <c:pt idx="5">
                  <c:v>41275</c:v>
                </c:pt>
                <c:pt idx="6">
                  <c:v>41640</c:v>
                </c:pt>
                <c:pt idx="7">
                  <c:v>42005</c:v>
                </c:pt>
                <c:pt idx="8">
                  <c:v>42370</c:v>
                </c:pt>
                <c:pt idx="9">
                  <c:v>42736</c:v>
                </c:pt>
                <c:pt idx="10">
                  <c:v>43101</c:v>
                </c:pt>
                <c:pt idx="11">
                  <c:v>43466</c:v>
                </c:pt>
                <c:pt idx="12">
                  <c:v>43831</c:v>
                </c:pt>
                <c:pt idx="13">
                  <c:v>44197</c:v>
                </c:pt>
                <c:pt idx="14">
                  <c:v>44562</c:v>
                </c:pt>
                <c:pt idx="15">
                  <c:v>44927</c:v>
                </c:pt>
                <c:pt idx="16">
                  <c:v>45292</c:v>
                </c:pt>
              </c:numCache>
            </c:numRef>
          </c:xVal>
          <c:yVal>
            <c:numRef>
              <c:f>'rate data'!$C$6:$S$6</c:f>
              <c:numCache>
                <c:formatCode>"$"#,##0.00000_);[Red]\("$"#,##0.00000\)</c:formatCode>
                <c:ptCount val="17"/>
                <c:pt idx="0">
                  <c:v>0.14462</c:v>
                </c:pt>
                <c:pt idx="1">
                  <c:v>0.14435000000000001</c:v>
                </c:pt>
                <c:pt idx="2">
                  <c:v>0.14865</c:v>
                </c:pt>
                <c:pt idx="3">
                  <c:v>0.15311</c:v>
                </c:pt>
                <c:pt idx="4">
                  <c:v>0.17016999999999999</c:v>
                </c:pt>
                <c:pt idx="5">
                  <c:v>0.17527999999999999</c:v>
                </c:pt>
                <c:pt idx="6">
                  <c:v>0.17527999999999999</c:v>
                </c:pt>
                <c:pt idx="7">
                  <c:v>0.20596999999999999</c:v>
                </c:pt>
                <c:pt idx="8">
                  <c:v>0.22578000000000001</c:v>
                </c:pt>
                <c:pt idx="9">
                  <c:v>0.22703000000000001</c:v>
                </c:pt>
                <c:pt idx="10">
                  <c:v>0.24504999999999999</c:v>
                </c:pt>
                <c:pt idx="11">
                  <c:v>0.25609999999999999</c:v>
                </c:pt>
                <c:pt idx="12">
                  <c:v>0.27853</c:v>
                </c:pt>
                <c:pt idx="13">
                  <c:v>0.29258000000000001</c:v>
                </c:pt>
                <c:pt idx="14">
                  <c:v>0.32512000000000002</c:v>
                </c:pt>
                <c:pt idx="15">
                  <c:v>0.41750999999999999</c:v>
                </c:pt>
                <c:pt idx="16">
                  <c:v>0.47920000000000001</c:v>
                </c:pt>
              </c:numCache>
            </c:numRef>
          </c:yVal>
          <c:smooth val="0"/>
          <c:extLst>
            <c:ext xmlns:c16="http://schemas.microsoft.com/office/drawing/2014/chart" uri="{C3380CC4-5D6E-409C-BE32-E72D297353CC}">
              <c16:uniqueId val="{00000001-6E89-4DF7-AB1A-4716EDF7D864}"/>
            </c:ext>
          </c:extLst>
        </c:ser>
        <c:ser>
          <c:idx val="2"/>
          <c:order val="2"/>
          <c:tx>
            <c:v>summer off peak</c:v>
          </c:tx>
          <c:spPr>
            <a:ln w="19050" cap="rnd">
              <a:solidFill>
                <a:srgbClr val="00B050"/>
              </a:solidFill>
              <a:round/>
            </a:ln>
            <a:effectLst/>
          </c:spPr>
          <c:marker>
            <c:symbol val="none"/>
          </c:marker>
          <c:xVal>
            <c:numRef>
              <c:f>'rate data'!$C$4:$S$4</c:f>
              <c:numCache>
                <c:formatCode>m/d/yyyy</c:formatCode>
                <c:ptCount val="17"/>
                <c:pt idx="0">
                  <c:v>39449</c:v>
                </c:pt>
                <c:pt idx="1">
                  <c:v>39814</c:v>
                </c:pt>
                <c:pt idx="2">
                  <c:v>40179</c:v>
                </c:pt>
                <c:pt idx="3">
                  <c:v>40544</c:v>
                </c:pt>
                <c:pt idx="4">
                  <c:v>40909</c:v>
                </c:pt>
                <c:pt idx="5">
                  <c:v>41275</c:v>
                </c:pt>
                <c:pt idx="6">
                  <c:v>41640</c:v>
                </c:pt>
                <c:pt idx="7">
                  <c:v>42005</c:v>
                </c:pt>
                <c:pt idx="8">
                  <c:v>42370</c:v>
                </c:pt>
                <c:pt idx="9">
                  <c:v>42736</c:v>
                </c:pt>
                <c:pt idx="10">
                  <c:v>43101</c:v>
                </c:pt>
                <c:pt idx="11">
                  <c:v>43466</c:v>
                </c:pt>
                <c:pt idx="12">
                  <c:v>43831</c:v>
                </c:pt>
                <c:pt idx="13">
                  <c:v>44197</c:v>
                </c:pt>
                <c:pt idx="14">
                  <c:v>44562</c:v>
                </c:pt>
                <c:pt idx="15">
                  <c:v>44927</c:v>
                </c:pt>
                <c:pt idx="16">
                  <c:v>45292</c:v>
                </c:pt>
              </c:numCache>
            </c:numRef>
          </c:xVal>
          <c:yVal>
            <c:numRef>
              <c:f>'rate data'!$C$7:$S$7</c:f>
              <c:numCache>
                <c:formatCode>"$"#,##0.00000_);[Red]\("$"#,##0.00000\)</c:formatCode>
                <c:ptCount val="17"/>
                <c:pt idx="0">
                  <c:v>8.4629999999999997E-2</c:v>
                </c:pt>
                <c:pt idx="1">
                  <c:v>8.4500000000000006E-2</c:v>
                </c:pt>
                <c:pt idx="2">
                  <c:v>8.6999999999999994E-2</c:v>
                </c:pt>
                <c:pt idx="3">
                  <c:v>8.9609999999999995E-2</c:v>
                </c:pt>
                <c:pt idx="4">
                  <c:v>9.7809999999999994E-2</c:v>
                </c:pt>
                <c:pt idx="5">
                  <c:v>0.10074</c:v>
                </c:pt>
                <c:pt idx="6">
                  <c:v>0.10074</c:v>
                </c:pt>
                <c:pt idx="7">
                  <c:v>0.12919</c:v>
                </c:pt>
                <c:pt idx="8">
                  <c:v>0.14899999999999999</c:v>
                </c:pt>
                <c:pt idx="9">
                  <c:v>0.15024999999999999</c:v>
                </c:pt>
                <c:pt idx="10">
                  <c:v>0.16827</c:v>
                </c:pt>
                <c:pt idx="11">
                  <c:v>0.17932000000000001</c:v>
                </c:pt>
                <c:pt idx="12">
                  <c:v>0.20330000000000001</c:v>
                </c:pt>
                <c:pt idx="13">
                  <c:v>0.21734999999999999</c:v>
                </c:pt>
                <c:pt idx="14">
                  <c:v>0.24989</c:v>
                </c:pt>
                <c:pt idx="15">
                  <c:v>0.34061999999999998</c:v>
                </c:pt>
                <c:pt idx="16">
                  <c:v>0.40231</c:v>
                </c:pt>
              </c:numCache>
            </c:numRef>
          </c:yVal>
          <c:smooth val="0"/>
          <c:extLst>
            <c:ext xmlns:c16="http://schemas.microsoft.com/office/drawing/2014/chart" uri="{C3380CC4-5D6E-409C-BE32-E72D297353CC}">
              <c16:uniqueId val="{00000002-6E89-4DF7-AB1A-4716EDF7D864}"/>
            </c:ext>
          </c:extLst>
        </c:ser>
        <c:ser>
          <c:idx val="3"/>
          <c:order val="3"/>
          <c:tx>
            <c:v>winter part peak</c:v>
          </c:tx>
          <c:spPr>
            <a:ln w="19050" cap="rnd">
              <a:solidFill>
                <a:srgbClr val="0070C0"/>
              </a:solidFill>
              <a:round/>
            </a:ln>
            <a:effectLst/>
          </c:spPr>
          <c:marker>
            <c:symbol val="none"/>
          </c:marker>
          <c:xVal>
            <c:numRef>
              <c:f>'rate data'!$C$4:$S$4</c:f>
              <c:numCache>
                <c:formatCode>m/d/yyyy</c:formatCode>
                <c:ptCount val="17"/>
                <c:pt idx="0">
                  <c:v>39449</c:v>
                </c:pt>
                <c:pt idx="1">
                  <c:v>39814</c:v>
                </c:pt>
                <c:pt idx="2">
                  <c:v>40179</c:v>
                </c:pt>
                <c:pt idx="3">
                  <c:v>40544</c:v>
                </c:pt>
                <c:pt idx="4">
                  <c:v>40909</c:v>
                </c:pt>
                <c:pt idx="5">
                  <c:v>41275</c:v>
                </c:pt>
                <c:pt idx="6">
                  <c:v>41640</c:v>
                </c:pt>
                <c:pt idx="7">
                  <c:v>42005</c:v>
                </c:pt>
                <c:pt idx="8">
                  <c:v>42370</c:v>
                </c:pt>
                <c:pt idx="9">
                  <c:v>42736</c:v>
                </c:pt>
                <c:pt idx="10">
                  <c:v>43101</c:v>
                </c:pt>
                <c:pt idx="11">
                  <c:v>43466</c:v>
                </c:pt>
                <c:pt idx="12">
                  <c:v>43831</c:v>
                </c:pt>
                <c:pt idx="13">
                  <c:v>44197</c:v>
                </c:pt>
                <c:pt idx="14">
                  <c:v>44562</c:v>
                </c:pt>
                <c:pt idx="15">
                  <c:v>44927</c:v>
                </c:pt>
                <c:pt idx="16">
                  <c:v>45292</c:v>
                </c:pt>
              </c:numCache>
            </c:numRef>
          </c:xVal>
          <c:yVal>
            <c:numRef>
              <c:f>'rate data'!$C$8:$S$8</c:f>
              <c:numCache>
                <c:formatCode>"$"#,##0.00000_);[Red]\("$"#,##0.00000\)</c:formatCode>
                <c:ptCount val="17"/>
                <c:pt idx="0">
                  <c:v>0.10038</c:v>
                </c:pt>
                <c:pt idx="1">
                  <c:v>0.10020999999999999</c:v>
                </c:pt>
                <c:pt idx="2">
                  <c:v>0.10319</c:v>
                </c:pt>
                <c:pt idx="3">
                  <c:v>0.10629</c:v>
                </c:pt>
                <c:pt idx="4">
                  <c:v>0.11776</c:v>
                </c:pt>
                <c:pt idx="5">
                  <c:v>0.12129</c:v>
                </c:pt>
                <c:pt idx="6">
                  <c:v>0.12129</c:v>
                </c:pt>
                <c:pt idx="7">
                  <c:v>0.15035999999999999</c:v>
                </c:pt>
                <c:pt idx="8">
                  <c:v>0.17016999999999999</c:v>
                </c:pt>
                <c:pt idx="9">
                  <c:v>0.17141999999999999</c:v>
                </c:pt>
                <c:pt idx="10">
                  <c:v>0.18944</c:v>
                </c:pt>
                <c:pt idx="11">
                  <c:v>0.20049</c:v>
                </c:pt>
                <c:pt idx="12">
                  <c:v>0.22447</c:v>
                </c:pt>
                <c:pt idx="13">
                  <c:v>0.23852000000000001</c:v>
                </c:pt>
                <c:pt idx="14">
                  <c:v>0.27106000000000002</c:v>
                </c:pt>
                <c:pt idx="15">
                  <c:v>0.34179999999999999</c:v>
                </c:pt>
                <c:pt idx="16">
                  <c:v>0.40348000000000001</c:v>
                </c:pt>
              </c:numCache>
            </c:numRef>
          </c:yVal>
          <c:smooth val="0"/>
          <c:extLst>
            <c:ext xmlns:c16="http://schemas.microsoft.com/office/drawing/2014/chart" uri="{C3380CC4-5D6E-409C-BE32-E72D297353CC}">
              <c16:uniqueId val="{00000003-6E89-4DF7-AB1A-4716EDF7D864}"/>
            </c:ext>
          </c:extLst>
        </c:ser>
        <c:ser>
          <c:idx val="4"/>
          <c:order val="4"/>
          <c:tx>
            <c:v>winter off peak</c:v>
          </c:tx>
          <c:spPr>
            <a:ln w="19050" cap="rnd">
              <a:solidFill>
                <a:srgbClr val="7030A0"/>
              </a:solidFill>
              <a:round/>
            </a:ln>
            <a:effectLst/>
          </c:spPr>
          <c:marker>
            <c:symbol val="none"/>
          </c:marker>
          <c:xVal>
            <c:numRef>
              <c:f>'rate data'!$C$4:$S$4</c:f>
              <c:numCache>
                <c:formatCode>m/d/yyyy</c:formatCode>
                <c:ptCount val="17"/>
                <c:pt idx="0">
                  <c:v>39449</c:v>
                </c:pt>
                <c:pt idx="1">
                  <c:v>39814</c:v>
                </c:pt>
                <c:pt idx="2">
                  <c:v>40179</c:v>
                </c:pt>
                <c:pt idx="3">
                  <c:v>40544</c:v>
                </c:pt>
                <c:pt idx="4">
                  <c:v>40909</c:v>
                </c:pt>
                <c:pt idx="5">
                  <c:v>41275</c:v>
                </c:pt>
                <c:pt idx="6">
                  <c:v>41640</c:v>
                </c:pt>
                <c:pt idx="7">
                  <c:v>42005</c:v>
                </c:pt>
                <c:pt idx="8">
                  <c:v>42370</c:v>
                </c:pt>
                <c:pt idx="9">
                  <c:v>42736</c:v>
                </c:pt>
                <c:pt idx="10">
                  <c:v>43101</c:v>
                </c:pt>
                <c:pt idx="11">
                  <c:v>43466</c:v>
                </c:pt>
                <c:pt idx="12">
                  <c:v>43831</c:v>
                </c:pt>
                <c:pt idx="13">
                  <c:v>44197</c:v>
                </c:pt>
                <c:pt idx="14">
                  <c:v>44562</c:v>
                </c:pt>
                <c:pt idx="15">
                  <c:v>44927</c:v>
                </c:pt>
                <c:pt idx="16">
                  <c:v>45292</c:v>
                </c:pt>
              </c:numCache>
            </c:numRef>
          </c:xVal>
          <c:yVal>
            <c:numRef>
              <c:f>'rate data'!$C$9:$S$9</c:f>
              <c:numCache>
                <c:formatCode>"$"#,##0.00000_);[Red]\("$"#,##0.00000\)</c:formatCode>
                <c:ptCount val="17"/>
                <c:pt idx="0">
                  <c:v>8.8639999999999997E-2</c:v>
                </c:pt>
                <c:pt idx="1">
                  <c:v>8.8499999999999995E-2</c:v>
                </c:pt>
                <c:pt idx="2">
                  <c:v>9.1120000000000007E-2</c:v>
                </c:pt>
                <c:pt idx="3">
                  <c:v>9.3850000000000003E-2</c:v>
                </c:pt>
                <c:pt idx="4">
                  <c:v>0.10188999999999999</c:v>
                </c:pt>
                <c:pt idx="5">
                  <c:v>0.10495</c:v>
                </c:pt>
                <c:pt idx="6">
                  <c:v>0.10495</c:v>
                </c:pt>
                <c:pt idx="7">
                  <c:v>0.13353000000000001</c:v>
                </c:pt>
                <c:pt idx="8">
                  <c:v>0.15334</c:v>
                </c:pt>
                <c:pt idx="9">
                  <c:v>0.15459000000000001</c:v>
                </c:pt>
                <c:pt idx="10">
                  <c:v>0.17261000000000001</c:v>
                </c:pt>
                <c:pt idx="11">
                  <c:v>0.18365999999999999</c:v>
                </c:pt>
                <c:pt idx="12">
                  <c:v>0.20763999999999999</c:v>
                </c:pt>
                <c:pt idx="13">
                  <c:v>0.22169</c:v>
                </c:pt>
                <c:pt idx="14">
                  <c:v>0.25423000000000001</c:v>
                </c:pt>
                <c:pt idx="15">
                  <c:v>0.33095000000000002</c:v>
                </c:pt>
                <c:pt idx="16">
                  <c:v>0.39263999999999999</c:v>
                </c:pt>
              </c:numCache>
            </c:numRef>
          </c:yVal>
          <c:smooth val="0"/>
          <c:extLst>
            <c:ext xmlns:c16="http://schemas.microsoft.com/office/drawing/2014/chart" uri="{C3380CC4-5D6E-409C-BE32-E72D297353CC}">
              <c16:uniqueId val="{00000004-6E89-4DF7-AB1A-4716EDF7D864}"/>
            </c:ext>
          </c:extLst>
        </c:ser>
        <c:dLbls>
          <c:showLegendKey val="0"/>
          <c:showVal val="0"/>
          <c:showCatName val="0"/>
          <c:showSerName val="0"/>
          <c:showPercent val="0"/>
          <c:showBubbleSize val="0"/>
        </c:dLbls>
        <c:axId val="1956888624"/>
        <c:axId val="1956889584"/>
      </c:scatterChart>
      <c:valAx>
        <c:axId val="1956888624"/>
        <c:scaling>
          <c:orientation val="minMax"/>
          <c:max val="45292"/>
          <c:min val="39448"/>
        </c:scaling>
        <c:delete val="0"/>
        <c:axPos val="b"/>
        <c:majorGridlines>
          <c:spPr>
            <a:ln w="9525" cap="flat" cmpd="sng" algn="ctr">
              <a:solidFill>
                <a:schemeClr val="tx1">
                  <a:lumMod val="15000"/>
                  <a:lumOff val="85000"/>
                </a:schemeClr>
              </a:solidFill>
              <a:round/>
            </a:ln>
            <a:effectLst/>
          </c:spPr>
        </c:majorGridlines>
        <c:numFmt formatCode="[$-409]mmm\-yy;@"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56889584"/>
        <c:crosses val="autoZero"/>
        <c:crossBetween val="midCat"/>
        <c:majorUnit val="366"/>
      </c:valAx>
      <c:valAx>
        <c:axId val="1956889584"/>
        <c:scaling>
          <c:orientation val="minMax"/>
        </c:scaling>
        <c:delete val="0"/>
        <c:axPos val="l"/>
        <c:majorGridlines>
          <c:spPr>
            <a:ln w="9525" cap="flat" cmpd="sng" algn="ctr">
              <a:solidFill>
                <a:schemeClr val="tx1">
                  <a:lumMod val="15000"/>
                  <a:lumOff val="85000"/>
                </a:schemeClr>
              </a:solidFill>
              <a:round/>
            </a:ln>
            <a:effectLst/>
          </c:spPr>
        </c:majorGridlines>
        <c:numFmt formatCode="&quot;$&quot;#,##0.00000_);[Red]\(&quot;$&quot;#,##0.00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56888624"/>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PG&amp;E Time of Use Schedule E6 Baseline Annual Rate per kWh Change 2008-2024</a:t>
            </a:r>
          </a:p>
        </c:rich>
      </c:tx>
      <c:layout>
        <c:manualLayout>
          <c:xMode val="edge"/>
          <c:yMode val="edge"/>
          <c:x val="0.24505499584864135"/>
          <c:y val="1.2101390595885496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v>summer peak</c:v>
          </c:tx>
          <c:spPr>
            <a:ln w="19050" cap="rnd">
              <a:solidFill>
                <a:srgbClr val="C00000"/>
              </a:solidFill>
              <a:round/>
            </a:ln>
            <a:effectLst/>
          </c:spPr>
          <c:marker>
            <c:symbol val="none"/>
          </c:marker>
          <c:xVal>
            <c:numRef>
              <c:f>'rate data'!$C$4:$S$4</c:f>
              <c:numCache>
                <c:formatCode>m/d/yyyy</c:formatCode>
                <c:ptCount val="17"/>
                <c:pt idx="0">
                  <c:v>39449</c:v>
                </c:pt>
                <c:pt idx="1">
                  <c:v>39814</c:v>
                </c:pt>
                <c:pt idx="2">
                  <c:v>40179</c:v>
                </c:pt>
                <c:pt idx="3">
                  <c:v>40544</c:v>
                </c:pt>
                <c:pt idx="4">
                  <c:v>40909</c:v>
                </c:pt>
                <c:pt idx="5">
                  <c:v>41275</c:v>
                </c:pt>
                <c:pt idx="6">
                  <c:v>41640</c:v>
                </c:pt>
                <c:pt idx="7">
                  <c:v>42005</c:v>
                </c:pt>
                <c:pt idx="8">
                  <c:v>42370</c:v>
                </c:pt>
                <c:pt idx="9">
                  <c:v>42736</c:v>
                </c:pt>
                <c:pt idx="10">
                  <c:v>43101</c:v>
                </c:pt>
                <c:pt idx="11">
                  <c:v>43466</c:v>
                </c:pt>
                <c:pt idx="12">
                  <c:v>43831</c:v>
                </c:pt>
                <c:pt idx="13">
                  <c:v>44197</c:v>
                </c:pt>
                <c:pt idx="14">
                  <c:v>44562</c:v>
                </c:pt>
                <c:pt idx="15">
                  <c:v>44927</c:v>
                </c:pt>
                <c:pt idx="16">
                  <c:v>45292</c:v>
                </c:pt>
              </c:numCache>
            </c:numRef>
          </c:xVal>
          <c:yVal>
            <c:numRef>
              <c:f>'rate data'!$C$14:$S$14</c:f>
              <c:numCache>
                <c:formatCode>0.0%</c:formatCode>
                <c:ptCount val="17"/>
                <c:pt idx="1">
                  <c:v>-6.0999999999999943E-4</c:v>
                </c:pt>
                <c:pt idx="2">
                  <c:v>8.7500000000000355E-3</c:v>
                </c:pt>
                <c:pt idx="3">
                  <c:v>9.0399999999999925E-3</c:v>
                </c:pt>
                <c:pt idx="4">
                  <c:v>-3.1629999999999991E-2</c:v>
                </c:pt>
                <c:pt idx="5">
                  <c:v>8.3599999999999786E-3</c:v>
                </c:pt>
                <c:pt idx="6">
                  <c:v>0</c:v>
                </c:pt>
                <c:pt idx="7">
                  <c:v>3.4050000000000025E-2</c:v>
                </c:pt>
                <c:pt idx="8">
                  <c:v>1.9809999999999994E-2</c:v>
                </c:pt>
                <c:pt idx="9">
                  <c:v>1.2499999999999734E-3</c:v>
                </c:pt>
                <c:pt idx="10">
                  <c:v>1.801999999999998E-2</c:v>
                </c:pt>
                <c:pt idx="11">
                  <c:v>1.1050000000000004E-2</c:v>
                </c:pt>
                <c:pt idx="12">
                  <c:v>2.5590000000000002E-2</c:v>
                </c:pt>
                <c:pt idx="13">
                  <c:v>1.4050000000000007E-2</c:v>
                </c:pt>
                <c:pt idx="14">
                  <c:v>3.2540000000000013E-2</c:v>
                </c:pt>
                <c:pt idx="15">
                  <c:v>1.917000000000002E-2</c:v>
                </c:pt>
                <c:pt idx="16">
                  <c:v>6.1690000000000023E-2</c:v>
                </c:pt>
              </c:numCache>
            </c:numRef>
          </c:yVal>
          <c:smooth val="0"/>
          <c:extLst>
            <c:ext xmlns:c16="http://schemas.microsoft.com/office/drawing/2014/chart" uri="{C3380CC4-5D6E-409C-BE32-E72D297353CC}">
              <c16:uniqueId val="{00000000-893D-4B50-8DC0-F5126F36D3B0}"/>
            </c:ext>
          </c:extLst>
        </c:ser>
        <c:ser>
          <c:idx val="1"/>
          <c:order val="1"/>
          <c:tx>
            <c:v>summer part peak</c:v>
          </c:tx>
          <c:spPr>
            <a:ln w="19050" cap="rnd">
              <a:solidFill>
                <a:srgbClr val="FFC000"/>
              </a:solidFill>
              <a:round/>
            </a:ln>
            <a:effectLst/>
          </c:spPr>
          <c:marker>
            <c:symbol val="none"/>
          </c:marker>
          <c:xVal>
            <c:numRef>
              <c:f>'rate data'!$C$4:$S$4</c:f>
              <c:numCache>
                <c:formatCode>m/d/yyyy</c:formatCode>
                <c:ptCount val="17"/>
                <c:pt idx="0">
                  <c:v>39449</c:v>
                </c:pt>
                <c:pt idx="1">
                  <c:v>39814</c:v>
                </c:pt>
                <c:pt idx="2">
                  <c:v>40179</c:v>
                </c:pt>
                <c:pt idx="3">
                  <c:v>40544</c:v>
                </c:pt>
                <c:pt idx="4">
                  <c:v>40909</c:v>
                </c:pt>
                <c:pt idx="5">
                  <c:v>41275</c:v>
                </c:pt>
                <c:pt idx="6">
                  <c:v>41640</c:v>
                </c:pt>
                <c:pt idx="7">
                  <c:v>42005</c:v>
                </c:pt>
                <c:pt idx="8">
                  <c:v>42370</c:v>
                </c:pt>
                <c:pt idx="9">
                  <c:v>42736</c:v>
                </c:pt>
                <c:pt idx="10">
                  <c:v>43101</c:v>
                </c:pt>
                <c:pt idx="11">
                  <c:v>43466</c:v>
                </c:pt>
                <c:pt idx="12">
                  <c:v>43831</c:v>
                </c:pt>
                <c:pt idx="13">
                  <c:v>44197</c:v>
                </c:pt>
                <c:pt idx="14">
                  <c:v>44562</c:v>
                </c:pt>
                <c:pt idx="15">
                  <c:v>44927</c:v>
                </c:pt>
                <c:pt idx="16">
                  <c:v>45292</c:v>
                </c:pt>
              </c:numCache>
            </c:numRef>
          </c:xVal>
          <c:yVal>
            <c:numRef>
              <c:f>'rate data'!$C$15:$S$15</c:f>
              <c:numCache>
                <c:formatCode>0.0%</c:formatCode>
                <c:ptCount val="17"/>
                <c:pt idx="1">
                  <c:v>-2.6999999999999247E-4</c:v>
                </c:pt>
                <c:pt idx="2">
                  <c:v>4.2999999999999983E-3</c:v>
                </c:pt>
                <c:pt idx="3">
                  <c:v>4.4599999999999917E-3</c:v>
                </c:pt>
                <c:pt idx="4">
                  <c:v>1.7059999999999992E-2</c:v>
                </c:pt>
                <c:pt idx="5">
                  <c:v>5.1100000000000034E-3</c:v>
                </c:pt>
                <c:pt idx="6">
                  <c:v>0</c:v>
                </c:pt>
                <c:pt idx="7">
                  <c:v>3.0689999999999995E-2</c:v>
                </c:pt>
                <c:pt idx="8">
                  <c:v>1.9810000000000022E-2</c:v>
                </c:pt>
                <c:pt idx="9">
                  <c:v>1.2500000000000011E-3</c:v>
                </c:pt>
                <c:pt idx="10">
                  <c:v>1.801999999999998E-2</c:v>
                </c:pt>
                <c:pt idx="11">
                  <c:v>1.1050000000000004E-2</c:v>
                </c:pt>
                <c:pt idx="12">
                  <c:v>2.2430000000000005E-2</c:v>
                </c:pt>
                <c:pt idx="13">
                  <c:v>1.4050000000000007E-2</c:v>
                </c:pt>
                <c:pt idx="14">
                  <c:v>3.2540000000000013E-2</c:v>
                </c:pt>
                <c:pt idx="15">
                  <c:v>9.2389999999999972E-2</c:v>
                </c:pt>
                <c:pt idx="16">
                  <c:v>6.1690000000000023E-2</c:v>
                </c:pt>
              </c:numCache>
            </c:numRef>
          </c:yVal>
          <c:smooth val="0"/>
          <c:extLst>
            <c:ext xmlns:c16="http://schemas.microsoft.com/office/drawing/2014/chart" uri="{C3380CC4-5D6E-409C-BE32-E72D297353CC}">
              <c16:uniqueId val="{00000001-893D-4B50-8DC0-F5126F36D3B0}"/>
            </c:ext>
          </c:extLst>
        </c:ser>
        <c:ser>
          <c:idx val="2"/>
          <c:order val="2"/>
          <c:tx>
            <c:v>summer off peak</c:v>
          </c:tx>
          <c:spPr>
            <a:ln w="19050" cap="rnd">
              <a:solidFill>
                <a:srgbClr val="00B050"/>
              </a:solidFill>
              <a:round/>
            </a:ln>
            <a:effectLst/>
          </c:spPr>
          <c:marker>
            <c:symbol val="none"/>
          </c:marker>
          <c:xVal>
            <c:numRef>
              <c:f>'rate data'!$C$4:$S$4</c:f>
              <c:numCache>
                <c:formatCode>m/d/yyyy</c:formatCode>
                <c:ptCount val="17"/>
                <c:pt idx="0">
                  <c:v>39449</c:v>
                </c:pt>
                <c:pt idx="1">
                  <c:v>39814</c:v>
                </c:pt>
                <c:pt idx="2">
                  <c:v>40179</c:v>
                </c:pt>
                <c:pt idx="3">
                  <c:v>40544</c:v>
                </c:pt>
                <c:pt idx="4">
                  <c:v>40909</c:v>
                </c:pt>
                <c:pt idx="5">
                  <c:v>41275</c:v>
                </c:pt>
                <c:pt idx="6">
                  <c:v>41640</c:v>
                </c:pt>
                <c:pt idx="7">
                  <c:v>42005</c:v>
                </c:pt>
                <c:pt idx="8">
                  <c:v>42370</c:v>
                </c:pt>
                <c:pt idx="9">
                  <c:v>42736</c:v>
                </c:pt>
                <c:pt idx="10">
                  <c:v>43101</c:v>
                </c:pt>
                <c:pt idx="11">
                  <c:v>43466</c:v>
                </c:pt>
                <c:pt idx="12">
                  <c:v>43831</c:v>
                </c:pt>
                <c:pt idx="13">
                  <c:v>44197</c:v>
                </c:pt>
                <c:pt idx="14">
                  <c:v>44562</c:v>
                </c:pt>
                <c:pt idx="15">
                  <c:v>44927</c:v>
                </c:pt>
                <c:pt idx="16">
                  <c:v>45292</c:v>
                </c:pt>
              </c:numCache>
            </c:numRef>
          </c:xVal>
          <c:yVal>
            <c:numRef>
              <c:f>'rate data'!$C$16:$S$16</c:f>
              <c:numCache>
                <c:formatCode>0.0%</c:formatCode>
                <c:ptCount val="17"/>
                <c:pt idx="1">
                  <c:v>-1.2999999999999123E-4</c:v>
                </c:pt>
                <c:pt idx="2">
                  <c:v>2.4999999999999883E-3</c:v>
                </c:pt>
                <c:pt idx="3">
                  <c:v>2.6100000000000012E-3</c:v>
                </c:pt>
                <c:pt idx="4">
                  <c:v>8.199999999999999E-3</c:v>
                </c:pt>
                <c:pt idx="5">
                  <c:v>2.930000000000002E-3</c:v>
                </c:pt>
                <c:pt idx="6">
                  <c:v>0</c:v>
                </c:pt>
                <c:pt idx="7">
                  <c:v>2.8450000000000003E-2</c:v>
                </c:pt>
                <c:pt idx="8">
                  <c:v>1.9809999999999994E-2</c:v>
                </c:pt>
                <c:pt idx="9">
                  <c:v>1.2500000000000011E-3</c:v>
                </c:pt>
                <c:pt idx="10">
                  <c:v>1.8020000000000008E-2</c:v>
                </c:pt>
                <c:pt idx="11">
                  <c:v>1.1050000000000004E-2</c:v>
                </c:pt>
                <c:pt idx="12">
                  <c:v>2.3980000000000001E-2</c:v>
                </c:pt>
                <c:pt idx="13">
                  <c:v>1.4049999999999979E-2</c:v>
                </c:pt>
                <c:pt idx="14">
                  <c:v>3.2540000000000013E-2</c:v>
                </c:pt>
                <c:pt idx="15">
                  <c:v>9.0729999999999977E-2</c:v>
                </c:pt>
                <c:pt idx="16">
                  <c:v>6.1690000000000023E-2</c:v>
                </c:pt>
              </c:numCache>
            </c:numRef>
          </c:yVal>
          <c:smooth val="0"/>
          <c:extLst>
            <c:ext xmlns:c16="http://schemas.microsoft.com/office/drawing/2014/chart" uri="{C3380CC4-5D6E-409C-BE32-E72D297353CC}">
              <c16:uniqueId val="{00000002-893D-4B50-8DC0-F5126F36D3B0}"/>
            </c:ext>
          </c:extLst>
        </c:ser>
        <c:ser>
          <c:idx val="3"/>
          <c:order val="3"/>
          <c:tx>
            <c:v>winter part peak</c:v>
          </c:tx>
          <c:spPr>
            <a:ln w="19050" cap="rnd">
              <a:solidFill>
                <a:srgbClr val="0070C0"/>
              </a:solidFill>
              <a:round/>
            </a:ln>
            <a:effectLst/>
          </c:spPr>
          <c:marker>
            <c:symbol val="none"/>
          </c:marker>
          <c:xVal>
            <c:numRef>
              <c:f>'rate data'!$C$4:$S$4</c:f>
              <c:numCache>
                <c:formatCode>m/d/yyyy</c:formatCode>
                <c:ptCount val="17"/>
                <c:pt idx="0">
                  <c:v>39449</c:v>
                </c:pt>
                <c:pt idx="1">
                  <c:v>39814</c:v>
                </c:pt>
                <c:pt idx="2">
                  <c:v>40179</c:v>
                </c:pt>
                <c:pt idx="3">
                  <c:v>40544</c:v>
                </c:pt>
                <c:pt idx="4">
                  <c:v>40909</c:v>
                </c:pt>
                <c:pt idx="5">
                  <c:v>41275</c:v>
                </c:pt>
                <c:pt idx="6">
                  <c:v>41640</c:v>
                </c:pt>
                <c:pt idx="7">
                  <c:v>42005</c:v>
                </c:pt>
                <c:pt idx="8">
                  <c:v>42370</c:v>
                </c:pt>
                <c:pt idx="9">
                  <c:v>42736</c:v>
                </c:pt>
                <c:pt idx="10">
                  <c:v>43101</c:v>
                </c:pt>
                <c:pt idx="11">
                  <c:v>43466</c:v>
                </c:pt>
                <c:pt idx="12">
                  <c:v>43831</c:v>
                </c:pt>
                <c:pt idx="13">
                  <c:v>44197</c:v>
                </c:pt>
                <c:pt idx="14">
                  <c:v>44562</c:v>
                </c:pt>
                <c:pt idx="15">
                  <c:v>44927</c:v>
                </c:pt>
                <c:pt idx="16">
                  <c:v>45292</c:v>
                </c:pt>
              </c:numCache>
            </c:numRef>
          </c:xVal>
          <c:yVal>
            <c:numRef>
              <c:f>'rate data'!$C$17:$S$17</c:f>
              <c:numCache>
                <c:formatCode>0.0%</c:formatCode>
                <c:ptCount val="17"/>
                <c:pt idx="1">
                  <c:v>-1.7000000000000348E-4</c:v>
                </c:pt>
                <c:pt idx="2">
                  <c:v>2.9800000000000104E-3</c:v>
                </c:pt>
                <c:pt idx="3">
                  <c:v>3.0999999999999917E-3</c:v>
                </c:pt>
                <c:pt idx="4">
                  <c:v>1.1470000000000008E-2</c:v>
                </c:pt>
                <c:pt idx="5">
                  <c:v>3.5299999999999915E-3</c:v>
                </c:pt>
                <c:pt idx="6">
                  <c:v>0</c:v>
                </c:pt>
                <c:pt idx="7">
                  <c:v>2.9069999999999999E-2</c:v>
                </c:pt>
                <c:pt idx="8">
                  <c:v>1.9809999999999994E-2</c:v>
                </c:pt>
                <c:pt idx="9">
                  <c:v>1.2500000000000011E-3</c:v>
                </c:pt>
                <c:pt idx="10">
                  <c:v>1.8020000000000008E-2</c:v>
                </c:pt>
                <c:pt idx="11">
                  <c:v>1.1050000000000004E-2</c:v>
                </c:pt>
                <c:pt idx="12">
                  <c:v>2.3980000000000001E-2</c:v>
                </c:pt>
                <c:pt idx="13">
                  <c:v>1.4050000000000007E-2</c:v>
                </c:pt>
                <c:pt idx="14">
                  <c:v>3.2540000000000013E-2</c:v>
                </c:pt>
                <c:pt idx="15">
                  <c:v>7.073999999999997E-2</c:v>
                </c:pt>
                <c:pt idx="16">
                  <c:v>6.1680000000000013E-2</c:v>
                </c:pt>
              </c:numCache>
            </c:numRef>
          </c:yVal>
          <c:smooth val="0"/>
          <c:extLst>
            <c:ext xmlns:c16="http://schemas.microsoft.com/office/drawing/2014/chart" uri="{C3380CC4-5D6E-409C-BE32-E72D297353CC}">
              <c16:uniqueId val="{00000003-893D-4B50-8DC0-F5126F36D3B0}"/>
            </c:ext>
          </c:extLst>
        </c:ser>
        <c:ser>
          <c:idx val="4"/>
          <c:order val="4"/>
          <c:tx>
            <c:v>winter off peak</c:v>
          </c:tx>
          <c:spPr>
            <a:ln w="19050" cap="rnd">
              <a:solidFill>
                <a:srgbClr val="7030A0"/>
              </a:solidFill>
              <a:round/>
            </a:ln>
            <a:effectLst/>
          </c:spPr>
          <c:marker>
            <c:symbol val="none"/>
          </c:marker>
          <c:xVal>
            <c:numRef>
              <c:f>'rate data'!$C$4:$S$4</c:f>
              <c:numCache>
                <c:formatCode>m/d/yyyy</c:formatCode>
                <c:ptCount val="17"/>
                <c:pt idx="0">
                  <c:v>39449</c:v>
                </c:pt>
                <c:pt idx="1">
                  <c:v>39814</c:v>
                </c:pt>
                <c:pt idx="2">
                  <c:v>40179</c:v>
                </c:pt>
                <c:pt idx="3">
                  <c:v>40544</c:v>
                </c:pt>
                <c:pt idx="4">
                  <c:v>40909</c:v>
                </c:pt>
                <c:pt idx="5">
                  <c:v>41275</c:v>
                </c:pt>
                <c:pt idx="6">
                  <c:v>41640</c:v>
                </c:pt>
                <c:pt idx="7">
                  <c:v>42005</c:v>
                </c:pt>
                <c:pt idx="8">
                  <c:v>42370</c:v>
                </c:pt>
                <c:pt idx="9">
                  <c:v>42736</c:v>
                </c:pt>
                <c:pt idx="10">
                  <c:v>43101</c:v>
                </c:pt>
                <c:pt idx="11">
                  <c:v>43466</c:v>
                </c:pt>
                <c:pt idx="12">
                  <c:v>43831</c:v>
                </c:pt>
                <c:pt idx="13">
                  <c:v>44197</c:v>
                </c:pt>
                <c:pt idx="14">
                  <c:v>44562</c:v>
                </c:pt>
                <c:pt idx="15">
                  <c:v>44927</c:v>
                </c:pt>
                <c:pt idx="16">
                  <c:v>45292</c:v>
                </c:pt>
              </c:numCache>
            </c:numRef>
          </c:xVal>
          <c:yVal>
            <c:numRef>
              <c:f>'rate data'!$C$18:$S$18</c:f>
              <c:numCache>
                <c:formatCode>0.0%</c:formatCode>
                <c:ptCount val="17"/>
                <c:pt idx="1">
                  <c:v>-1.4000000000000123E-4</c:v>
                </c:pt>
                <c:pt idx="2">
                  <c:v>2.6200000000000112E-3</c:v>
                </c:pt>
                <c:pt idx="3">
                  <c:v>2.7299999999999963E-3</c:v>
                </c:pt>
                <c:pt idx="4">
                  <c:v>8.0399999999999916E-3</c:v>
                </c:pt>
                <c:pt idx="5">
                  <c:v>3.0600000000000072E-3</c:v>
                </c:pt>
                <c:pt idx="6">
                  <c:v>0</c:v>
                </c:pt>
                <c:pt idx="7">
                  <c:v>2.8580000000000008E-2</c:v>
                </c:pt>
                <c:pt idx="8">
                  <c:v>1.9809999999999994E-2</c:v>
                </c:pt>
                <c:pt idx="9">
                  <c:v>1.2500000000000011E-3</c:v>
                </c:pt>
                <c:pt idx="10">
                  <c:v>1.8020000000000008E-2</c:v>
                </c:pt>
                <c:pt idx="11">
                  <c:v>1.1049999999999977E-2</c:v>
                </c:pt>
                <c:pt idx="12">
                  <c:v>2.3980000000000001E-2</c:v>
                </c:pt>
                <c:pt idx="13">
                  <c:v>1.4050000000000007E-2</c:v>
                </c:pt>
                <c:pt idx="14">
                  <c:v>3.2540000000000013E-2</c:v>
                </c:pt>
                <c:pt idx="15">
                  <c:v>7.672000000000001E-2</c:v>
                </c:pt>
                <c:pt idx="16">
                  <c:v>6.1689999999999967E-2</c:v>
                </c:pt>
              </c:numCache>
            </c:numRef>
          </c:yVal>
          <c:smooth val="0"/>
          <c:extLst>
            <c:ext xmlns:c16="http://schemas.microsoft.com/office/drawing/2014/chart" uri="{C3380CC4-5D6E-409C-BE32-E72D297353CC}">
              <c16:uniqueId val="{00000004-893D-4B50-8DC0-F5126F36D3B0}"/>
            </c:ext>
          </c:extLst>
        </c:ser>
        <c:dLbls>
          <c:showLegendKey val="0"/>
          <c:showVal val="0"/>
          <c:showCatName val="0"/>
          <c:showSerName val="0"/>
          <c:showPercent val="0"/>
          <c:showBubbleSize val="0"/>
        </c:dLbls>
        <c:axId val="1956888624"/>
        <c:axId val="1956889584"/>
      </c:scatterChart>
      <c:valAx>
        <c:axId val="1956888624"/>
        <c:scaling>
          <c:orientation val="minMax"/>
          <c:max val="45299"/>
          <c:min val="39448"/>
        </c:scaling>
        <c:delete val="0"/>
        <c:axPos val="b"/>
        <c:majorGridlines>
          <c:spPr>
            <a:ln w="9525" cap="flat" cmpd="sng" algn="ctr">
              <a:solidFill>
                <a:schemeClr val="tx1">
                  <a:lumMod val="15000"/>
                  <a:lumOff val="85000"/>
                </a:schemeClr>
              </a:solidFill>
              <a:round/>
            </a:ln>
            <a:effectLst/>
          </c:spPr>
        </c:majorGridlines>
        <c:numFmt formatCode="[$-409]mmm\-yy;@"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56889584"/>
        <c:crossesAt val="-4.0000000000000008E-2"/>
        <c:crossBetween val="midCat"/>
        <c:majorUnit val="366"/>
      </c:valAx>
      <c:valAx>
        <c:axId val="195688958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56888624"/>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Thurs Mar 9 Hourly System Performance - No Heat Pump</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2"/>
          <c:order val="0"/>
          <c:tx>
            <c:v>battery capacity</c:v>
          </c:tx>
          <c:spPr>
            <a:ln w="19050" cap="rnd">
              <a:solidFill>
                <a:schemeClr val="tx1"/>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hourly_calcs_no_hp!$S$1632:$S$1655</c:f>
              <c:numCache>
                <c:formatCode>0.0</c:formatCode>
                <c:ptCount val="24"/>
                <c:pt idx="0">
                  <c:v>4.7775043624999993</c:v>
                </c:pt>
                <c:pt idx="1">
                  <c:v>4.6108376958333332</c:v>
                </c:pt>
                <c:pt idx="2">
                  <c:v>4.4545876958333324</c:v>
                </c:pt>
                <c:pt idx="3">
                  <c:v>4.2983376958333324</c:v>
                </c:pt>
                <c:pt idx="4">
                  <c:v>4.1577126958333324</c:v>
                </c:pt>
                <c:pt idx="5">
                  <c:v>4.0222960291666663</c:v>
                </c:pt>
                <c:pt idx="6">
                  <c:v>3.8868793624999993</c:v>
                </c:pt>
                <c:pt idx="7">
                  <c:v>3.7566710291666663</c:v>
                </c:pt>
                <c:pt idx="8">
                  <c:v>4.4935696597916657</c:v>
                </c:pt>
                <c:pt idx="9">
                  <c:v>6.0864003266666664</c:v>
                </c:pt>
                <c:pt idx="10">
                  <c:v>8.2726783147916674</c:v>
                </c:pt>
                <c:pt idx="11">
                  <c:v>7.4725837731250007</c:v>
                </c:pt>
                <c:pt idx="12">
                  <c:v>9.5778755743749997</c:v>
                </c:pt>
                <c:pt idx="13">
                  <c:v>10</c:v>
                </c:pt>
                <c:pt idx="14">
                  <c:v>10</c:v>
                </c:pt>
                <c:pt idx="15">
                  <c:v>10</c:v>
                </c:pt>
                <c:pt idx="16">
                  <c:v>10</c:v>
                </c:pt>
                <c:pt idx="17">
                  <c:v>10</c:v>
                </c:pt>
                <c:pt idx="18">
                  <c:v>9.6665750708333338</c:v>
                </c:pt>
                <c:pt idx="19">
                  <c:v>8.3749084041666659</c:v>
                </c:pt>
                <c:pt idx="20">
                  <c:v>7.9686584041666659</c:v>
                </c:pt>
                <c:pt idx="21">
                  <c:v>7.5832417375000007</c:v>
                </c:pt>
                <c:pt idx="22">
                  <c:v>7.2342834041666668</c:v>
                </c:pt>
                <c:pt idx="23">
                  <c:v>6.7655334041666668</c:v>
                </c:pt>
              </c:numCache>
            </c:numRef>
          </c:yVal>
          <c:smooth val="0"/>
          <c:extLst>
            <c:ext xmlns:c16="http://schemas.microsoft.com/office/drawing/2014/chart" uri="{C3380CC4-5D6E-409C-BE32-E72D297353CC}">
              <c16:uniqueId val="{00000000-9A29-4889-BC6E-CDD8C40FC3BC}"/>
            </c:ext>
          </c:extLst>
        </c:ser>
        <c:ser>
          <c:idx val="6"/>
          <c:order val="1"/>
          <c:tx>
            <c:v>max battery capacity</c:v>
          </c:tx>
          <c:spPr>
            <a:ln w="19050" cap="rnd">
              <a:solidFill>
                <a:schemeClr val="tx1"/>
              </a:solidFill>
              <a:prstDash val="sysDot"/>
              <a:round/>
            </a:ln>
            <a:effectLst/>
          </c:spPr>
          <c:marker>
            <c:symbol val="none"/>
          </c:marker>
          <c:xVal>
            <c:numRef>
              <c:f>'chart data'!$A$48:$A$71</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'chart data'!$G$48:$G$71</c:f>
              <c:numCache>
                <c:formatCode>General</c:formatCode>
                <c:ptCount val="24"/>
                <c:pt idx="0">
                  <c:v>10</c:v>
                </c:pt>
                <c:pt idx="1">
                  <c:v>10</c:v>
                </c:pt>
                <c:pt idx="2">
                  <c:v>10</c:v>
                </c:pt>
                <c:pt idx="3">
                  <c:v>10</c:v>
                </c:pt>
                <c:pt idx="4">
                  <c:v>10</c:v>
                </c:pt>
                <c:pt idx="5">
                  <c:v>10</c:v>
                </c:pt>
                <c:pt idx="6">
                  <c:v>10</c:v>
                </c:pt>
                <c:pt idx="7">
                  <c:v>10</c:v>
                </c:pt>
                <c:pt idx="8">
                  <c:v>10</c:v>
                </c:pt>
                <c:pt idx="9">
                  <c:v>10</c:v>
                </c:pt>
                <c:pt idx="10">
                  <c:v>10</c:v>
                </c:pt>
                <c:pt idx="11">
                  <c:v>10</c:v>
                </c:pt>
                <c:pt idx="12">
                  <c:v>10</c:v>
                </c:pt>
                <c:pt idx="13">
                  <c:v>10</c:v>
                </c:pt>
                <c:pt idx="14">
                  <c:v>10</c:v>
                </c:pt>
                <c:pt idx="15">
                  <c:v>10</c:v>
                </c:pt>
                <c:pt idx="16">
                  <c:v>10</c:v>
                </c:pt>
                <c:pt idx="17">
                  <c:v>10</c:v>
                </c:pt>
                <c:pt idx="18">
                  <c:v>10</c:v>
                </c:pt>
                <c:pt idx="19">
                  <c:v>10</c:v>
                </c:pt>
                <c:pt idx="20">
                  <c:v>10</c:v>
                </c:pt>
                <c:pt idx="21">
                  <c:v>10</c:v>
                </c:pt>
                <c:pt idx="22">
                  <c:v>10</c:v>
                </c:pt>
                <c:pt idx="23">
                  <c:v>10</c:v>
                </c:pt>
              </c:numCache>
            </c:numRef>
          </c:yVal>
          <c:smooth val="0"/>
          <c:extLst>
            <c:ext xmlns:c16="http://schemas.microsoft.com/office/drawing/2014/chart" uri="{C3380CC4-5D6E-409C-BE32-E72D297353CC}">
              <c16:uniqueId val="{00000001-9A29-4889-BC6E-CDD8C40FC3BC}"/>
            </c:ext>
          </c:extLst>
        </c:ser>
        <c:ser>
          <c:idx val="5"/>
          <c:order val="2"/>
          <c:tx>
            <c:v>min battery capacity</c:v>
          </c:tx>
          <c:spPr>
            <a:ln w="12700" cap="rnd">
              <a:solidFill>
                <a:schemeClr val="tx1"/>
              </a:solidFill>
              <a:prstDash val="dash"/>
              <a:round/>
            </a:ln>
            <a:effectLst/>
          </c:spPr>
          <c:marker>
            <c:symbol val="none"/>
          </c:marker>
          <c:xVal>
            <c:numRef>
              <c:f>'chart data'!$A$48:$A$71</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'chart data'!$F$48:$F$71</c:f>
              <c:numCache>
                <c:formatCode>General</c:formatCode>
                <c:ptCount val="24"/>
                <c:pt idx="0">
                  <c:v>2</c:v>
                </c:pt>
                <c:pt idx="1">
                  <c:v>2</c:v>
                </c:pt>
                <c:pt idx="2">
                  <c:v>2</c:v>
                </c:pt>
                <c:pt idx="3">
                  <c:v>2</c:v>
                </c:pt>
                <c:pt idx="4">
                  <c:v>2</c:v>
                </c:pt>
                <c:pt idx="5">
                  <c:v>2</c:v>
                </c:pt>
                <c:pt idx="6">
                  <c:v>2</c:v>
                </c:pt>
                <c:pt idx="7">
                  <c:v>2</c:v>
                </c:pt>
                <c:pt idx="8">
                  <c:v>2</c:v>
                </c:pt>
                <c:pt idx="9">
                  <c:v>2</c:v>
                </c:pt>
                <c:pt idx="10">
                  <c:v>2</c:v>
                </c:pt>
                <c:pt idx="11">
                  <c:v>2</c:v>
                </c:pt>
                <c:pt idx="12">
                  <c:v>2</c:v>
                </c:pt>
                <c:pt idx="13">
                  <c:v>2</c:v>
                </c:pt>
                <c:pt idx="14">
                  <c:v>2</c:v>
                </c:pt>
                <c:pt idx="15">
                  <c:v>2</c:v>
                </c:pt>
                <c:pt idx="16">
                  <c:v>2</c:v>
                </c:pt>
                <c:pt idx="17">
                  <c:v>2</c:v>
                </c:pt>
                <c:pt idx="18">
                  <c:v>2</c:v>
                </c:pt>
                <c:pt idx="19">
                  <c:v>2</c:v>
                </c:pt>
                <c:pt idx="20">
                  <c:v>2</c:v>
                </c:pt>
                <c:pt idx="21">
                  <c:v>2</c:v>
                </c:pt>
                <c:pt idx="22">
                  <c:v>2</c:v>
                </c:pt>
                <c:pt idx="23">
                  <c:v>2</c:v>
                </c:pt>
              </c:numCache>
            </c:numRef>
          </c:yVal>
          <c:smooth val="0"/>
          <c:extLst>
            <c:ext xmlns:c16="http://schemas.microsoft.com/office/drawing/2014/chart" uri="{C3380CC4-5D6E-409C-BE32-E72D297353CC}">
              <c16:uniqueId val="{00000002-9A29-4889-BC6E-CDD8C40FC3BC}"/>
            </c:ext>
          </c:extLst>
        </c:ser>
        <c:ser>
          <c:idx val="1"/>
          <c:order val="3"/>
          <c:tx>
            <c:v>load</c:v>
          </c:tx>
          <c:spPr>
            <a:ln w="63500" cap="rnd">
              <a:solidFill>
                <a:srgbClr val="C00000"/>
              </a:solidFill>
              <a:prstDash val="sysDot"/>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hourly_calcs_no_hp!$N$1632:$N$1655</c:f>
              <c:numCache>
                <c:formatCode>#,##0.00</c:formatCode>
                <c:ptCount val="24"/>
                <c:pt idx="0">
                  <c:v>0.32</c:v>
                </c:pt>
                <c:pt idx="1">
                  <c:v>0.3</c:v>
                </c:pt>
                <c:pt idx="2">
                  <c:v>0.3</c:v>
                </c:pt>
                <c:pt idx="3">
                  <c:v>0.27</c:v>
                </c:pt>
                <c:pt idx="4">
                  <c:v>0.26</c:v>
                </c:pt>
                <c:pt idx="5">
                  <c:v>0.26</c:v>
                </c:pt>
                <c:pt idx="6">
                  <c:v>0.25</c:v>
                </c:pt>
                <c:pt idx="7">
                  <c:v>0.80303558800000008</c:v>
                </c:pt>
                <c:pt idx="8">
                  <c:v>0.87048324399999999</c:v>
                </c:pt>
                <c:pt idx="9">
                  <c:v>0.83236329200000003</c:v>
                </c:pt>
                <c:pt idx="10">
                  <c:v>7.7080105200000002</c:v>
                </c:pt>
                <c:pt idx="11">
                  <c:v>1.8940498239999999</c:v>
                </c:pt>
                <c:pt idx="12">
                  <c:v>0.95773552799999995</c:v>
                </c:pt>
                <c:pt idx="13">
                  <c:v>1.2666086999999999</c:v>
                </c:pt>
                <c:pt idx="14">
                  <c:v>1.081336268</c:v>
                </c:pt>
                <c:pt idx="15">
                  <c:v>0.85561611999999987</c:v>
                </c:pt>
                <c:pt idx="16">
                  <c:v>0.81156046000000004</c:v>
                </c:pt>
                <c:pt idx="17">
                  <c:v>0.77967286400000002</c:v>
                </c:pt>
                <c:pt idx="18">
                  <c:v>2.48</c:v>
                </c:pt>
                <c:pt idx="19">
                  <c:v>0.78</c:v>
                </c:pt>
                <c:pt idx="20">
                  <c:v>0.74</c:v>
                </c:pt>
                <c:pt idx="21">
                  <c:v>0.67</c:v>
                </c:pt>
                <c:pt idx="22">
                  <c:v>0.9</c:v>
                </c:pt>
                <c:pt idx="23">
                  <c:v>0.52</c:v>
                </c:pt>
              </c:numCache>
            </c:numRef>
          </c:yVal>
          <c:smooth val="0"/>
          <c:extLst>
            <c:ext xmlns:c16="http://schemas.microsoft.com/office/drawing/2014/chart" uri="{C3380CC4-5D6E-409C-BE32-E72D297353CC}">
              <c16:uniqueId val="{00000003-9A29-4889-BC6E-CDD8C40FC3BC}"/>
            </c:ext>
          </c:extLst>
        </c:ser>
        <c:ser>
          <c:idx val="0"/>
          <c:order val="4"/>
          <c:tx>
            <c:v>solar generation</c:v>
          </c:tx>
          <c:spPr>
            <a:ln w="19050" cap="rnd">
              <a:solidFill>
                <a:srgbClr val="FFC000"/>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hourly_calcs_no_hp!$P$1632:$P$1655</c:f>
              <c:numCache>
                <c:formatCode>0.00</c:formatCode>
                <c:ptCount val="24"/>
                <c:pt idx="0">
                  <c:v>0</c:v>
                </c:pt>
                <c:pt idx="1">
                  <c:v>0</c:v>
                </c:pt>
                <c:pt idx="2">
                  <c:v>0</c:v>
                </c:pt>
                <c:pt idx="3">
                  <c:v>0</c:v>
                </c:pt>
                <c:pt idx="4">
                  <c:v>0</c:v>
                </c:pt>
                <c:pt idx="5">
                  <c:v>0</c:v>
                </c:pt>
                <c:pt idx="6">
                  <c:v>0</c:v>
                </c:pt>
                <c:pt idx="7">
                  <c:v>2.375086</c:v>
                </c:pt>
                <c:pt idx="8">
                  <c:v>4.2685219999999999</c:v>
                </c:pt>
                <c:pt idx="9">
                  <c:v>5.4964230000000001</c:v>
                </c:pt>
                <c:pt idx="10">
                  <c:v>6.1718289999999998</c:v>
                </c:pt>
                <c:pt idx="11">
                  <c:v>6.3853389999999992</c:v>
                </c:pt>
                <c:pt idx="12">
                  <c:v>6.1211139999999995</c:v>
                </c:pt>
                <c:pt idx="13">
                  <c:v>5.3939080000000006</c:v>
                </c:pt>
                <c:pt idx="14">
                  <c:v>4.2567139999999997</c:v>
                </c:pt>
                <c:pt idx="15">
                  <c:v>2.644641</c:v>
                </c:pt>
                <c:pt idx="16">
                  <c:v>0.83924100000000001</c:v>
                </c:pt>
                <c:pt idx="17">
                  <c:v>0.13949700000000001</c:v>
                </c:pt>
                <c:pt idx="18">
                  <c:v>0</c:v>
                </c:pt>
                <c:pt idx="19">
                  <c:v>0</c:v>
                </c:pt>
                <c:pt idx="20">
                  <c:v>0</c:v>
                </c:pt>
                <c:pt idx="21">
                  <c:v>0</c:v>
                </c:pt>
                <c:pt idx="22">
                  <c:v>0</c:v>
                </c:pt>
                <c:pt idx="23">
                  <c:v>0</c:v>
                </c:pt>
              </c:numCache>
            </c:numRef>
          </c:yVal>
          <c:smooth val="0"/>
          <c:extLst>
            <c:ext xmlns:c16="http://schemas.microsoft.com/office/drawing/2014/chart" uri="{C3380CC4-5D6E-409C-BE32-E72D297353CC}">
              <c16:uniqueId val="{00000004-9A29-4889-BC6E-CDD8C40FC3BC}"/>
            </c:ext>
          </c:extLst>
        </c:ser>
        <c:ser>
          <c:idx val="7"/>
          <c:order val="5"/>
          <c:tx>
            <c:v>1.) solar to load</c:v>
          </c:tx>
          <c:spPr>
            <a:ln w="19050" cap="rnd">
              <a:solidFill>
                <a:srgbClr val="00B050"/>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hourly_calcs_no_hp!$V$1632:$V$1655</c:f>
              <c:numCache>
                <c:formatCode>0.00</c:formatCode>
                <c:ptCount val="24"/>
                <c:pt idx="0">
                  <c:v>0</c:v>
                </c:pt>
                <c:pt idx="1">
                  <c:v>0</c:v>
                </c:pt>
                <c:pt idx="2">
                  <c:v>0</c:v>
                </c:pt>
                <c:pt idx="3">
                  <c:v>0</c:v>
                </c:pt>
                <c:pt idx="4">
                  <c:v>0</c:v>
                </c:pt>
                <c:pt idx="5">
                  <c:v>0</c:v>
                </c:pt>
                <c:pt idx="6">
                  <c:v>0</c:v>
                </c:pt>
                <c:pt idx="7">
                  <c:v>0.80303558800000008</c:v>
                </c:pt>
                <c:pt idx="8">
                  <c:v>0.87048324399999999</c:v>
                </c:pt>
                <c:pt idx="9">
                  <c:v>0.83236329200000003</c:v>
                </c:pt>
                <c:pt idx="10">
                  <c:v>6.1718289999999998</c:v>
                </c:pt>
                <c:pt idx="11">
                  <c:v>1.8940498239999999</c:v>
                </c:pt>
                <c:pt idx="12">
                  <c:v>0.95773552799999995</c:v>
                </c:pt>
                <c:pt idx="13">
                  <c:v>1.2666086999999999</c:v>
                </c:pt>
                <c:pt idx="14">
                  <c:v>1.081336268</c:v>
                </c:pt>
                <c:pt idx="15">
                  <c:v>0.85561611999999987</c:v>
                </c:pt>
                <c:pt idx="16">
                  <c:v>0.81156046000000004</c:v>
                </c:pt>
                <c:pt idx="17">
                  <c:v>0.13949700000000001</c:v>
                </c:pt>
                <c:pt idx="18">
                  <c:v>0</c:v>
                </c:pt>
                <c:pt idx="19">
                  <c:v>0</c:v>
                </c:pt>
                <c:pt idx="20">
                  <c:v>0</c:v>
                </c:pt>
                <c:pt idx="21">
                  <c:v>0</c:v>
                </c:pt>
                <c:pt idx="22">
                  <c:v>0</c:v>
                </c:pt>
                <c:pt idx="23">
                  <c:v>0</c:v>
                </c:pt>
              </c:numCache>
            </c:numRef>
          </c:yVal>
          <c:smooth val="0"/>
          <c:extLst>
            <c:ext xmlns:c16="http://schemas.microsoft.com/office/drawing/2014/chart" uri="{C3380CC4-5D6E-409C-BE32-E72D297353CC}">
              <c16:uniqueId val="{00000005-9A29-4889-BC6E-CDD8C40FC3BC}"/>
            </c:ext>
          </c:extLst>
        </c:ser>
        <c:ser>
          <c:idx val="9"/>
          <c:order val="6"/>
          <c:tx>
            <c:v>2.) battery to load</c:v>
          </c:tx>
          <c:spPr>
            <a:ln w="19050" cap="rnd">
              <a:solidFill>
                <a:srgbClr val="0070C0"/>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hourly_calcs_no_hp!$Y$1632:$Y$1655</c:f>
              <c:numCache>
                <c:formatCode>0.00</c:formatCode>
                <c:ptCount val="24"/>
                <c:pt idx="0">
                  <c:v>0.32</c:v>
                </c:pt>
                <c:pt idx="1">
                  <c:v>0.3</c:v>
                </c:pt>
                <c:pt idx="2">
                  <c:v>0.3</c:v>
                </c:pt>
                <c:pt idx="3">
                  <c:v>0.27</c:v>
                </c:pt>
                <c:pt idx="4">
                  <c:v>0.26</c:v>
                </c:pt>
                <c:pt idx="5">
                  <c:v>0.26</c:v>
                </c:pt>
                <c:pt idx="6">
                  <c:v>0.25</c:v>
                </c:pt>
                <c:pt idx="7">
                  <c:v>0</c:v>
                </c:pt>
                <c:pt idx="8">
                  <c:v>0</c:v>
                </c:pt>
                <c:pt idx="9">
                  <c:v>0</c:v>
                </c:pt>
                <c:pt idx="10">
                  <c:v>1.5361815200000004</c:v>
                </c:pt>
                <c:pt idx="11">
                  <c:v>0</c:v>
                </c:pt>
                <c:pt idx="12">
                  <c:v>0</c:v>
                </c:pt>
                <c:pt idx="13">
                  <c:v>0</c:v>
                </c:pt>
                <c:pt idx="14">
                  <c:v>0</c:v>
                </c:pt>
                <c:pt idx="15">
                  <c:v>0</c:v>
                </c:pt>
                <c:pt idx="16">
                  <c:v>0</c:v>
                </c:pt>
                <c:pt idx="17">
                  <c:v>0.64017586400000004</c:v>
                </c:pt>
                <c:pt idx="18">
                  <c:v>2.48</c:v>
                </c:pt>
                <c:pt idx="19">
                  <c:v>0.78</c:v>
                </c:pt>
                <c:pt idx="20">
                  <c:v>0.74</c:v>
                </c:pt>
                <c:pt idx="21">
                  <c:v>0.67</c:v>
                </c:pt>
                <c:pt idx="22">
                  <c:v>0.9</c:v>
                </c:pt>
                <c:pt idx="23">
                  <c:v>0.52</c:v>
                </c:pt>
              </c:numCache>
            </c:numRef>
          </c:yVal>
          <c:smooth val="0"/>
          <c:extLst>
            <c:ext xmlns:c16="http://schemas.microsoft.com/office/drawing/2014/chart" uri="{C3380CC4-5D6E-409C-BE32-E72D297353CC}">
              <c16:uniqueId val="{00000006-9A29-4889-BC6E-CDD8C40FC3BC}"/>
            </c:ext>
          </c:extLst>
        </c:ser>
        <c:ser>
          <c:idx val="3"/>
          <c:order val="7"/>
          <c:tx>
            <c:v>3.) grid to load</c:v>
          </c:tx>
          <c:spPr>
            <a:ln w="19050" cap="rnd">
              <a:solidFill>
                <a:srgbClr val="FF0000"/>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hourly_calcs_no_hp!$AC$1632:$AC$1655</c:f>
              <c:numCache>
                <c:formatCode>0.00</c:formatCode>
                <c:ptCount val="24"/>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numCache>
            </c:numRef>
          </c:yVal>
          <c:smooth val="0"/>
          <c:extLst>
            <c:ext xmlns:c16="http://schemas.microsoft.com/office/drawing/2014/chart" uri="{C3380CC4-5D6E-409C-BE32-E72D297353CC}">
              <c16:uniqueId val="{00000007-9A29-4889-BC6E-CDD8C40FC3BC}"/>
            </c:ext>
          </c:extLst>
        </c:ser>
        <c:ser>
          <c:idx val="8"/>
          <c:order val="8"/>
          <c:tx>
            <c:v>4.) solar to battery</c:v>
          </c:tx>
          <c:spPr>
            <a:ln w="19050" cap="rnd">
              <a:solidFill>
                <a:srgbClr val="7030A0"/>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hourly_calcs_no_hp!$AD$1632:$AD$1655</c:f>
              <c:numCache>
                <c:formatCode>0.00</c:formatCode>
                <c:ptCount val="24"/>
                <c:pt idx="0">
                  <c:v>0</c:v>
                </c:pt>
                <c:pt idx="1">
                  <c:v>0</c:v>
                </c:pt>
                <c:pt idx="2">
                  <c:v>0</c:v>
                </c:pt>
                <c:pt idx="3">
                  <c:v>0</c:v>
                </c:pt>
                <c:pt idx="4">
                  <c:v>0</c:v>
                </c:pt>
                <c:pt idx="5">
                  <c:v>0</c:v>
                </c:pt>
                <c:pt idx="6">
                  <c:v>0</c:v>
                </c:pt>
                <c:pt idx="7">
                  <c:v>1.5720504119999998</c:v>
                </c:pt>
                <c:pt idx="8">
                  <c:v>3.398038756</c:v>
                </c:pt>
                <c:pt idx="9">
                  <c:v>4.6640597079999999</c:v>
                </c:pt>
                <c:pt idx="10">
                  <c:v>0</c:v>
                </c:pt>
                <c:pt idx="11">
                  <c:v>4.4912891759999996</c:v>
                </c:pt>
                <c:pt idx="12">
                  <c:v>0.90053210799999939</c:v>
                </c:pt>
                <c:pt idx="13">
                  <c:v>0</c:v>
                </c:pt>
                <c:pt idx="14">
                  <c:v>0</c:v>
                </c:pt>
                <c:pt idx="15">
                  <c:v>0</c:v>
                </c:pt>
                <c:pt idx="16">
                  <c:v>0</c:v>
                </c:pt>
                <c:pt idx="17">
                  <c:v>0</c:v>
                </c:pt>
                <c:pt idx="18">
                  <c:v>0</c:v>
                </c:pt>
                <c:pt idx="19">
                  <c:v>0</c:v>
                </c:pt>
                <c:pt idx="20">
                  <c:v>0</c:v>
                </c:pt>
                <c:pt idx="21">
                  <c:v>0</c:v>
                </c:pt>
                <c:pt idx="22">
                  <c:v>0</c:v>
                </c:pt>
                <c:pt idx="23">
                  <c:v>0</c:v>
                </c:pt>
              </c:numCache>
            </c:numRef>
          </c:yVal>
          <c:smooth val="0"/>
          <c:extLst>
            <c:ext xmlns:c16="http://schemas.microsoft.com/office/drawing/2014/chart" uri="{C3380CC4-5D6E-409C-BE32-E72D297353CC}">
              <c16:uniqueId val="{00000008-9A29-4889-BC6E-CDD8C40FC3BC}"/>
            </c:ext>
          </c:extLst>
        </c:ser>
        <c:ser>
          <c:idx val="4"/>
          <c:order val="9"/>
          <c:tx>
            <c:v>5.) solar to grid</c:v>
          </c:tx>
          <c:spPr>
            <a:ln w="19050" cap="rnd">
              <a:solidFill>
                <a:schemeClr val="bg1">
                  <a:lumMod val="65000"/>
                </a:schemeClr>
              </a:solidFill>
              <a:prstDash val="dash"/>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hourly_calcs_no_hp!$AH$1632:$AH$1655</c:f>
              <c:numCache>
                <c:formatCode>0.00</c:formatCode>
                <c:ptCount val="24"/>
                <c:pt idx="0">
                  <c:v>0</c:v>
                </c:pt>
                <c:pt idx="1">
                  <c:v>0</c:v>
                </c:pt>
                <c:pt idx="2">
                  <c:v>0</c:v>
                </c:pt>
                <c:pt idx="3">
                  <c:v>0</c:v>
                </c:pt>
                <c:pt idx="4">
                  <c:v>0</c:v>
                </c:pt>
                <c:pt idx="5">
                  <c:v>0</c:v>
                </c:pt>
                <c:pt idx="6">
                  <c:v>0</c:v>
                </c:pt>
                <c:pt idx="7">
                  <c:v>0</c:v>
                </c:pt>
                <c:pt idx="8">
                  <c:v>0</c:v>
                </c:pt>
                <c:pt idx="9">
                  <c:v>0</c:v>
                </c:pt>
                <c:pt idx="10">
                  <c:v>0</c:v>
                </c:pt>
                <c:pt idx="11">
                  <c:v>0</c:v>
                </c:pt>
                <c:pt idx="12">
                  <c:v>4.2628463640000005</c:v>
                </c:pt>
                <c:pt idx="13">
                  <c:v>4.1272993000000007</c:v>
                </c:pt>
                <c:pt idx="14">
                  <c:v>3.1753777319999994</c:v>
                </c:pt>
                <c:pt idx="15">
                  <c:v>1.7890248800000002</c:v>
                </c:pt>
                <c:pt idx="16">
                  <c:v>2.7680539999999976E-2</c:v>
                </c:pt>
                <c:pt idx="17">
                  <c:v>0</c:v>
                </c:pt>
                <c:pt idx="18">
                  <c:v>0</c:v>
                </c:pt>
                <c:pt idx="19">
                  <c:v>0</c:v>
                </c:pt>
                <c:pt idx="20">
                  <c:v>0</c:v>
                </c:pt>
                <c:pt idx="21">
                  <c:v>0</c:v>
                </c:pt>
                <c:pt idx="22">
                  <c:v>0</c:v>
                </c:pt>
                <c:pt idx="23">
                  <c:v>0</c:v>
                </c:pt>
              </c:numCache>
            </c:numRef>
          </c:yVal>
          <c:smooth val="0"/>
          <c:extLst>
            <c:ext xmlns:c16="http://schemas.microsoft.com/office/drawing/2014/chart" uri="{C3380CC4-5D6E-409C-BE32-E72D297353CC}">
              <c16:uniqueId val="{00000009-9A29-4889-BC6E-CDD8C40FC3BC}"/>
            </c:ext>
          </c:extLst>
        </c:ser>
        <c:dLbls>
          <c:showLegendKey val="0"/>
          <c:showVal val="0"/>
          <c:showCatName val="0"/>
          <c:showSerName val="0"/>
          <c:showPercent val="0"/>
          <c:showBubbleSize val="0"/>
        </c:dLbls>
        <c:axId val="1477459295"/>
        <c:axId val="1477433375"/>
      </c:scatterChart>
      <c:valAx>
        <c:axId val="1477459295"/>
        <c:scaling>
          <c:orientation val="minMax"/>
          <c:max val="1"/>
          <c:min val="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Hourly Starting Time</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h:mm"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77433375"/>
        <c:crosses val="autoZero"/>
        <c:crossBetween val="midCat"/>
        <c:majorUnit val="4.1670000000000013E-2"/>
      </c:valAx>
      <c:valAx>
        <c:axId val="1477433375"/>
        <c:scaling>
          <c:orientation val="minMax"/>
          <c:max val="1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kWh     or      Battery Capacity % /10</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77459295"/>
        <c:crosses val="autoZero"/>
        <c:crossBetween val="midCat"/>
        <c:majorUnit val="1"/>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Thurs Mar 9 Hourly System Performance - With Heat Pump</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2"/>
          <c:order val="0"/>
          <c:tx>
            <c:v>battery capacity</c:v>
          </c:tx>
          <c:spPr>
            <a:ln w="19050" cap="rnd">
              <a:solidFill>
                <a:schemeClr val="tx1"/>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hourly_calcs_with_hp!$S$1632:$S$1655</c:f>
              <c:numCache>
                <c:formatCode>0.0</c:formatCode>
                <c:ptCount val="24"/>
                <c:pt idx="0">
                  <c:v>2</c:v>
                </c:pt>
                <c:pt idx="1">
                  <c:v>2</c:v>
                </c:pt>
                <c:pt idx="2">
                  <c:v>2</c:v>
                </c:pt>
                <c:pt idx="3">
                  <c:v>2</c:v>
                </c:pt>
                <c:pt idx="4">
                  <c:v>2</c:v>
                </c:pt>
                <c:pt idx="5">
                  <c:v>2</c:v>
                </c:pt>
                <c:pt idx="6">
                  <c:v>2</c:v>
                </c:pt>
                <c:pt idx="7">
                  <c:v>2</c:v>
                </c:pt>
                <c:pt idx="8">
                  <c:v>2.0553629315710298</c:v>
                </c:pt>
                <c:pt idx="9">
                  <c:v>2.9666578993920596</c:v>
                </c:pt>
                <c:pt idx="10">
                  <c:v>4.4714001884630896</c:v>
                </c:pt>
                <c:pt idx="11">
                  <c:v>2.9140437589586776</c:v>
                </c:pt>
                <c:pt idx="12">
                  <c:v>4.3377998611547062</c:v>
                </c:pt>
                <c:pt idx="13">
                  <c:v>6.0765978208507363</c:v>
                </c:pt>
                <c:pt idx="14">
                  <c:v>7.329733668671766</c:v>
                </c:pt>
                <c:pt idx="15">
                  <c:v>8.1366562814927956</c:v>
                </c:pt>
                <c:pt idx="16">
                  <c:v>8.2937259949388249</c:v>
                </c:pt>
                <c:pt idx="17">
                  <c:v>7.5508810550177472</c:v>
                </c:pt>
                <c:pt idx="18">
                  <c:v>6.4601942380133357</c:v>
                </c:pt>
                <c:pt idx="19">
                  <c:v>4.4112656835089243</c:v>
                </c:pt>
                <c:pt idx="20">
                  <c:v>3.2477537956711804</c:v>
                </c:pt>
                <c:pt idx="21">
                  <c:v>2.105075241166769</c:v>
                </c:pt>
                <c:pt idx="22">
                  <c:v>2</c:v>
                </c:pt>
                <c:pt idx="23">
                  <c:v>2</c:v>
                </c:pt>
              </c:numCache>
            </c:numRef>
          </c:yVal>
          <c:smooth val="0"/>
          <c:extLst>
            <c:ext xmlns:c16="http://schemas.microsoft.com/office/drawing/2014/chart" uri="{C3380CC4-5D6E-409C-BE32-E72D297353CC}">
              <c16:uniqueId val="{00000000-267C-4E7E-A502-2D87035A8C8B}"/>
            </c:ext>
          </c:extLst>
        </c:ser>
        <c:ser>
          <c:idx val="6"/>
          <c:order val="1"/>
          <c:tx>
            <c:v>max battery capacity</c:v>
          </c:tx>
          <c:spPr>
            <a:ln w="19050" cap="rnd">
              <a:solidFill>
                <a:schemeClr val="tx1"/>
              </a:solidFill>
              <a:prstDash val="sysDot"/>
              <a:round/>
            </a:ln>
            <a:effectLst/>
          </c:spPr>
          <c:marker>
            <c:symbol val="none"/>
          </c:marker>
          <c:xVal>
            <c:numRef>
              <c:f>'chart data'!$A$48:$A$71</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'chart data'!$G$48:$G$71</c:f>
              <c:numCache>
                <c:formatCode>General</c:formatCode>
                <c:ptCount val="24"/>
                <c:pt idx="0">
                  <c:v>10</c:v>
                </c:pt>
                <c:pt idx="1">
                  <c:v>10</c:v>
                </c:pt>
                <c:pt idx="2">
                  <c:v>10</c:v>
                </c:pt>
                <c:pt idx="3">
                  <c:v>10</c:v>
                </c:pt>
                <c:pt idx="4">
                  <c:v>10</c:v>
                </c:pt>
                <c:pt idx="5">
                  <c:v>10</c:v>
                </c:pt>
                <c:pt idx="6">
                  <c:v>10</c:v>
                </c:pt>
                <c:pt idx="7">
                  <c:v>10</c:v>
                </c:pt>
                <c:pt idx="8">
                  <c:v>10</c:v>
                </c:pt>
                <c:pt idx="9">
                  <c:v>10</c:v>
                </c:pt>
                <c:pt idx="10">
                  <c:v>10</c:v>
                </c:pt>
                <c:pt idx="11">
                  <c:v>10</c:v>
                </c:pt>
                <c:pt idx="12">
                  <c:v>10</c:v>
                </c:pt>
                <c:pt idx="13">
                  <c:v>10</c:v>
                </c:pt>
                <c:pt idx="14">
                  <c:v>10</c:v>
                </c:pt>
                <c:pt idx="15">
                  <c:v>10</c:v>
                </c:pt>
                <c:pt idx="16">
                  <c:v>10</c:v>
                </c:pt>
                <c:pt idx="17">
                  <c:v>10</c:v>
                </c:pt>
                <c:pt idx="18">
                  <c:v>10</c:v>
                </c:pt>
                <c:pt idx="19">
                  <c:v>10</c:v>
                </c:pt>
                <c:pt idx="20">
                  <c:v>10</c:v>
                </c:pt>
                <c:pt idx="21">
                  <c:v>10</c:v>
                </c:pt>
                <c:pt idx="22">
                  <c:v>10</c:v>
                </c:pt>
                <c:pt idx="23">
                  <c:v>10</c:v>
                </c:pt>
              </c:numCache>
            </c:numRef>
          </c:yVal>
          <c:smooth val="0"/>
          <c:extLst>
            <c:ext xmlns:c16="http://schemas.microsoft.com/office/drawing/2014/chart" uri="{C3380CC4-5D6E-409C-BE32-E72D297353CC}">
              <c16:uniqueId val="{00000001-267C-4E7E-A502-2D87035A8C8B}"/>
            </c:ext>
          </c:extLst>
        </c:ser>
        <c:ser>
          <c:idx val="5"/>
          <c:order val="2"/>
          <c:tx>
            <c:v>min battery capacity</c:v>
          </c:tx>
          <c:spPr>
            <a:ln w="12700" cap="rnd">
              <a:solidFill>
                <a:schemeClr val="tx1"/>
              </a:solidFill>
              <a:prstDash val="dash"/>
              <a:round/>
            </a:ln>
            <a:effectLst/>
          </c:spPr>
          <c:marker>
            <c:symbol val="none"/>
          </c:marker>
          <c:xVal>
            <c:numRef>
              <c:f>'chart data'!$A$48:$A$71</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'chart data'!$F$48:$F$71</c:f>
              <c:numCache>
                <c:formatCode>General</c:formatCode>
                <c:ptCount val="24"/>
                <c:pt idx="0">
                  <c:v>2</c:v>
                </c:pt>
                <c:pt idx="1">
                  <c:v>2</c:v>
                </c:pt>
                <c:pt idx="2">
                  <c:v>2</c:v>
                </c:pt>
                <c:pt idx="3">
                  <c:v>2</c:v>
                </c:pt>
                <c:pt idx="4">
                  <c:v>2</c:v>
                </c:pt>
                <c:pt idx="5">
                  <c:v>2</c:v>
                </c:pt>
                <c:pt idx="6">
                  <c:v>2</c:v>
                </c:pt>
                <c:pt idx="7">
                  <c:v>2</c:v>
                </c:pt>
                <c:pt idx="8">
                  <c:v>2</c:v>
                </c:pt>
                <c:pt idx="9">
                  <c:v>2</c:v>
                </c:pt>
                <c:pt idx="10">
                  <c:v>2</c:v>
                </c:pt>
                <c:pt idx="11">
                  <c:v>2</c:v>
                </c:pt>
                <c:pt idx="12">
                  <c:v>2</c:v>
                </c:pt>
                <c:pt idx="13">
                  <c:v>2</c:v>
                </c:pt>
                <c:pt idx="14">
                  <c:v>2</c:v>
                </c:pt>
                <c:pt idx="15">
                  <c:v>2</c:v>
                </c:pt>
                <c:pt idx="16">
                  <c:v>2</c:v>
                </c:pt>
                <c:pt idx="17">
                  <c:v>2</c:v>
                </c:pt>
                <c:pt idx="18">
                  <c:v>2</c:v>
                </c:pt>
                <c:pt idx="19">
                  <c:v>2</c:v>
                </c:pt>
                <c:pt idx="20">
                  <c:v>2</c:v>
                </c:pt>
                <c:pt idx="21">
                  <c:v>2</c:v>
                </c:pt>
                <c:pt idx="22">
                  <c:v>2</c:v>
                </c:pt>
                <c:pt idx="23">
                  <c:v>2</c:v>
                </c:pt>
              </c:numCache>
            </c:numRef>
          </c:yVal>
          <c:smooth val="0"/>
          <c:extLst>
            <c:ext xmlns:c16="http://schemas.microsoft.com/office/drawing/2014/chart" uri="{C3380CC4-5D6E-409C-BE32-E72D297353CC}">
              <c16:uniqueId val="{00000002-267C-4E7E-A502-2D87035A8C8B}"/>
            </c:ext>
          </c:extLst>
        </c:ser>
        <c:ser>
          <c:idx val="1"/>
          <c:order val="3"/>
          <c:tx>
            <c:v>load</c:v>
          </c:tx>
          <c:spPr>
            <a:ln w="63500" cap="rnd">
              <a:solidFill>
                <a:srgbClr val="C00000"/>
              </a:solidFill>
              <a:prstDash val="sysDot"/>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hourly_calcs_with_hp!$N$1632:$N$1655</c:f>
              <c:numCache>
                <c:formatCode>#,##0.00</c:formatCode>
                <c:ptCount val="24"/>
                <c:pt idx="0">
                  <c:v>1.7739428246484699</c:v>
                </c:pt>
                <c:pt idx="1">
                  <c:v>1.7539428246484698</c:v>
                </c:pt>
                <c:pt idx="2">
                  <c:v>1.7539428246484698</c:v>
                </c:pt>
                <c:pt idx="3">
                  <c:v>1.7239428246484698</c:v>
                </c:pt>
                <c:pt idx="4">
                  <c:v>1.7139428246484698</c:v>
                </c:pt>
                <c:pt idx="5">
                  <c:v>1.7139428246484698</c:v>
                </c:pt>
                <c:pt idx="6">
                  <c:v>1.7039428246484698</c:v>
                </c:pt>
                <c:pt idx="7">
                  <c:v>2.2569784126484698</c:v>
                </c:pt>
                <c:pt idx="8">
                  <c:v>2.3244260686484699</c:v>
                </c:pt>
                <c:pt idx="9">
                  <c:v>2.2863061166484697</c:v>
                </c:pt>
                <c:pt idx="10">
                  <c:v>9.1619533446484702</c:v>
                </c:pt>
                <c:pt idx="11">
                  <c:v>3.3479926486484697</c:v>
                </c:pt>
                <c:pt idx="12">
                  <c:v>2.4116783526484697</c:v>
                </c:pt>
                <c:pt idx="13">
                  <c:v>2.7205515246484699</c:v>
                </c:pt>
                <c:pt idx="14">
                  <c:v>2.5352790926484698</c:v>
                </c:pt>
                <c:pt idx="15">
                  <c:v>2.3095589446484697</c:v>
                </c:pt>
                <c:pt idx="16">
                  <c:v>2.26550328464847</c:v>
                </c:pt>
                <c:pt idx="17">
                  <c:v>2.2336156886484697</c:v>
                </c:pt>
                <c:pt idx="18">
                  <c:v>3.9339428246484696</c:v>
                </c:pt>
                <c:pt idx="19">
                  <c:v>2.2339428246484698</c:v>
                </c:pt>
                <c:pt idx="20">
                  <c:v>2.1939428246484698</c:v>
                </c:pt>
                <c:pt idx="21">
                  <c:v>2.12394282464847</c:v>
                </c:pt>
                <c:pt idx="22">
                  <c:v>2.3539428246484699</c:v>
                </c:pt>
                <c:pt idx="23">
                  <c:v>1.9739428246484698</c:v>
                </c:pt>
              </c:numCache>
            </c:numRef>
          </c:yVal>
          <c:smooth val="0"/>
          <c:extLst>
            <c:ext xmlns:c16="http://schemas.microsoft.com/office/drawing/2014/chart" uri="{C3380CC4-5D6E-409C-BE32-E72D297353CC}">
              <c16:uniqueId val="{00000003-267C-4E7E-A502-2D87035A8C8B}"/>
            </c:ext>
          </c:extLst>
        </c:ser>
        <c:ser>
          <c:idx val="0"/>
          <c:order val="4"/>
          <c:tx>
            <c:v>solar generation</c:v>
          </c:tx>
          <c:spPr>
            <a:ln w="19050" cap="rnd">
              <a:solidFill>
                <a:srgbClr val="FFC000"/>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hourly_calcs_with_hp!$P$1632:$P$1655</c:f>
              <c:numCache>
                <c:formatCode>0.00</c:formatCode>
                <c:ptCount val="24"/>
                <c:pt idx="0">
                  <c:v>0</c:v>
                </c:pt>
                <c:pt idx="1">
                  <c:v>0</c:v>
                </c:pt>
                <c:pt idx="2">
                  <c:v>0</c:v>
                </c:pt>
                <c:pt idx="3">
                  <c:v>0</c:v>
                </c:pt>
                <c:pt idx="4">
                  <c:v>0</c:v>
                </c:pt>
                <c:pt idx="5">
                  <c:v>0</c:v>
                </c:pt>
                <c:pt idx="6">
                  <c:v>0</c:v>
                </c:pt>
                <c:pt idx="7">
                  <c:v>2.375086</c:v>
                </c:pt>
                <c:pt idx="8">
                  <c:v>4.2685219999999999</c:v>
                </c:pt>
                <c:pt idx="9">
                  <c:v>5.4964230000000001</c:v>
                </c:pt>
                <c:pt idx="10">
                  <c:v>6.1718289999999998</c:v>
                </c:pt>
                <c:pt idx="11">
                  <c:v>6.3853389999999992</c:v>
                </c:pt>
                <c:pt idx="12">
                  <c:v>6.1211139999999995</c:v>
                </c:pt>
                <c:pt idx="13">
                  <c:v>5.3939080000000006</c:v>
                </c:pt>
                <c:pt idx="14">
                  <c:v>4.2567139999999997</c:v>
                </c:pt>
                <c:pt idx="15">
                  <c:v>2.644641</c:v>
                </c:pt>
                <c:pt idx="16">
                  <c:v>0.83924100000000001</c:v>
                </c:pt>
                <c:pt idx="17">
                  <c:v>0.13949700000000001</c:v>
                </c:pt>
                <c:pt idx="18">
                  <c:v>0</c:v>
                </c:pt>
                <c:pt idx="19">
                  <c:v>0</c:v>
                </c:pt>
                <c:pt idx="20">
                  <c:v>0</c:v>
                </c:pt>
                <c:pt idx="21">
                  <c:v>0</c:v>
                </c:pt>
                <c:pt idx="22">
                  <c:v>0</c:v>
                </c:pt>
                <c:pt idx="23">
                  <c:v>0</c:v>
                </c:pt>
              </c:numCache>
            </c:numRef>
          </c:yVal>
          <c:smooth val="0"/>
          <c:extLst>
            <c:ext xmlns:c16="http://schemas.microsoft.com/office/drawing/2014/chart" uri="{C3380CC4-5D6E-409C-BE32-E72D297353CC}">
              <c16:uniqueId val="{00000004-267C-4E7E-A502-2D87035A8C8B}"/>
            </c:ext>
          </c:extLst>
        </c:ser>
        <c:ser>
          <c:idx val="7"/>
          <c:order val="5"/>
          <c:tx>
            <c:v>1.) solar to load</c:v>
          </c:tx>
          <c:spPr>
            <a:ln w="19050" cap="rnd">
              <a:solidFill>
                <a:srgbClr val="00B050"/>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hourly_calcs_with_hp!$V$1632:$V$1655</c:f>
              <c:numCache>
                <c:formatCode>0.00</c:formatCode>
                <c:ptCount val="24"/>
                <c:pt idx="0">
                  <c:v>0</c:v>
                </c:pt>
                <c:pt idx="1">
                  <c:v>0</c:v>
                </c:pt>
                <c:pt idx="2">
                  <c:v>0</c:v>
                </c:pt>
                <c:pt idx="3">
                  <c:v>0</c:v>
                </c:pt>
                <c:pt idx="4">
                  <c:v>0</c:v>
                </c:pt>
                <c:pt idx="5">
                  <c:v>0</c:v>
                </c:pt>
                <c:pt idx="6">
                  <c:v>0</c:v>
                </c:pt>
                <c:pt idx="7">
                  <c:v>2.2569784126484698</c:v>
                </c:pt>
                <c:pt idx="8">
                  <c:v>2.3244260686484699</c:v>
                </c:pt>
                <c:pt idx="9">
                  <c:v>2.2863061166484697</c:v>
                </c:pt>
                <c:pt idx="10">
                  <c:v>6.1718289999999998</c:v>
                </c:pt>
                <c:pt idx="11">
                  <c:v>3.3479926486484697</c:v>
                </c:pt>
                <c:pt idx="12">
                  <c:v>2.4116783526484697</c:v>
                </c:pt>
                <c:pt idx="13">
                  <c:v>2.7205515246484699</c:v>
                </c:pt>
                <c:pt idx="14">
                  <c:v>2.5352790926484698</c:v>
                </c:pt>
                <c:pt idx="15">
                  <c:v>2.3095589446484697</c:v>
                </c:pt>
                <c:pt idx="16">
                  <c:v>0.83924100000000001</c:v>
                </c:pt>
                <c:pt idx="17">
                  <c:v>0.13949700000000001</c:v>
                </c:pt>
                <c:pt idx="18">
                  <c:v>0</c:v>
                </c:pt>
                <c:pt idx="19">
                  <c:v>0</c:v>
                </c:pt>
                <c:pt idx="20">
                  <c:v>0</c:v>
                </c:pt>
                <c:pt idx="21">
                  <c:v>0</c:v>
                </c:pt>
                <c:pt idx="22">
                  <c:v>0</c:v>
                </c:pt>
                <c:pt idx="23">
                  <c:v>0</c:v>
                </c:pt>
              </c:numCache>
            </c:numRef>
          </c:yVal>
          <c:smooth val="0"/>
          <c:extLst>
            <c:ext xmlns:c16="http://schemas.microsoft.com/office/drawing/2014/chart" uri="{C3380CC4-5D6E-409C-BE32-E72D297353CC}">
              <c16:uniqueId val="{00000005-267C-4E7E-A502-2D87035A8C8B}"/>
            </c:ext>
          </c:extLst>
        </c:ser>
        <c:ser>
          <c:idx val="9"/>
          <c:order val="6"/>
          <c:tx>
            <c:v>2.) battery to load</c:v>
          </c:tx>
          <c:spPr>
            <a:ln w="19050" cap="rnd">
              <a:solidFill>
                <a:srgbClr val="0070C0"/>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hourly_calcs_with_hp!$Y$1632:$Y$1655</c:f>
              <c:numCache>
                <c:formatCode>0.00</c:formatCode>
                <c:ptCount val="24"/>
                <c:pt idx="0">
                  <c:v>0</c:v>
                </c:pt>
                <c:pt idx="1">
                  <c:v>0</c:v>
                </c:pt>
                <c:pt idx="2">
                  <c:v>0</c:v>
                </c:pt>
                <c:pt idx="3">
                  <c:v>0</c:v>
                </c:pt>
                <c:pt idx="4">
                  <c:v>0</c:v>
                </c:pt>
                <c:pt idx="5">
                  <c:v>0</c:v>
                </c:pt>
                <c:pt idx="6">
                  <c:v>0</c:v>
                </c:pt>
                <c:pt idx="7">
                  <c:v>0</c:v>
                </c:pt>
                <c:pt idx="8">
                  <c:v>0</c:v>
                </c:pt>
                <c:pt idx="9">
                  <c:v>0</c:v>
                </c:pt>
                <c:pt idx="10">
                  <c:v>2.9901243446484704</c:v>
                </c:pt>
                <c:pt idx="11">
                  <c:v>0</c:v>
                </c:pt>
                <c:pt idx="12">
                  <c:v>0</c:v>
                </c:pt>
                <c:pt idx="13">
                  <c:v>0</c:v>
                </c:pt>
                <c:pt idx="14">
                  <c:v>0</c:v>
                </c:pt>
                <c:pt idx="15">
                  <c:v>0</c:v>
                </c:pt>
                <c:pt idx="16">
                  <c:v>1.42626228464847</c:v>
                </c:pt>
                <c:pt idx="17">
                  <c:v>2.0941186886484697</c:v>
                </c:pt>
                <c:pt idx="18">
                  <c:v>3.9339428246484696</c:v>
                </c:pt>
                <c:pt idx="19">
                  <c:v>2.2339428246484698</c:v>
                </c:pt>
                <c:pt idx="20">
                  <c:v>2.1939428246484698</c:v>
                </c:pt>
                <c:pt idx="21">
                  <c:v>0.20174446304019611</c:v>
                </c:pt>
                <c:pt idx="22">
                  <c:v>0</c:v>
                </c:pt>
                <c:pt idx="23">
                  <c:v>0</c:v>
                </c:pt>
              </c:numCache>
            </c:numRef>
          </c:yVal>
          <c:smooth val="0"/>
          <c:extLst>
            <c:ext xmlns:c16="http://schemas.microsoft.com/office/drawing/2014/chart" uri="{C3380CC4-5D6E-409C-BE32-E72D297353CC}">
              <c16:uniqueId val="{00000006-267C-4E7E-A502-2D87035A8C8B}"/>
            </c:ext>
          </c:extLst>
        </c:ser>
        <c:ser>
          <c:idx val="3"/>
          <c:order val="7"/>
          <c:tx>
            <c:v>3.) grid to load</c:v>
          </c:tx>
          <c:spPr>
            <a:ln w="19050" cap="rnd">
              <a:solidFill>
                <a:srgbClr val="FF0000"/>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hourly_calcs_with_hp!$AC$1632:$AC$1655</c:f>
              <c:numCache>
                <c:formatCode>0.00</c:formatCode>
                <c:ptCount val="24"/>
                <c:pt idx="0">
                  <c:v>1.7739428246484699</c:v>
                </c:pt>
                <c:pt idx="1">
                  <c:v>1.7539428246484698</c:v>
                </c:pt>
                <c:pt idx="2">
                  <c:v>1.7539428246484698</c:v>
                </c:pt>
                <c:pt idx="3">
                  <c:v>1.7239428246484698</c:v>
                </c:pt>
                <c:pt idx="4">
                  <c:v>1.7139428246484698</c:v>
                </c:pt>
                <c:pt idx="5">
                  <c:v>1.7139428246484698</c:v>
                </c:pt>
                <c:pt idx="6">
                  <c:v>1.7039428246484698</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1.9221983616082738</c:v>
                </c:pt>
                <c:pt idx="22">
                  <c:v>2.3539428246484699</c:v>
                </c:pt>
                <c:pt idx="23">
                  <c:v>1.9739428246484698</c:v>
                </c:pt>
              </c:numCache>
            </c:numRef>
          </c:yVal>
          <c:smooth val="0"/>
          <c:extLst>
            <c:ext xmlns:c16="http://schemas.microsoft.com/office/drawing/2014/chart" uri="{C3380CC4-5D6E-409C-BE32-E72D297353CC}">
              <c16:uniqueId val="{00000007-267C-4E7E-A502-2D87035A8C8B}"/>
            </c:ext>
          </c:extLst>
        </c:ser>
        <c:ser>
          <c:idx val="8"/>
          <c:order val="8"/>
          <c:tx>
            <c:v>4.) solar to battery</c:v>
          </c:tx>
          <c:spPr>
            <a:ln w="19050" cap="rnd">
              <a:solidFill>
                <a:srgbClr val="7030A0"/>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hourly_calcs_with_hp!$AD$1632:$AD$1655</c:f>
              <c:numCache>
                <c:formatCode>0.00</c:formatCode>
                <c:ptCount val="24"/>
                <c:pt idx="0">
                  <c:v>0</c:v>
                </c:pt>
                <c:pt idx="1">
                  <c:v>0</c:v>
                </c:pt>
                <c:pt idx="2">
                  <c:v>0</c:v>
                </c:pt>
                <c:pt idx="3">
                  <c:v>0</c:v>
                </c:pt>
                <c:pt idx="4">
                  <c:v>0</c:v>
                </c:pt>
                <c:pt idx="5">
                  <c:v>0</c:v>
                </c:pt>
                <c:pt idx="6">
                  <c:v>0</c:v>
                </c:pt>
                <c:pt idx="7">
                  <c:v>0.11810758735153026</c:v>
                </c:pt>
                <c:pt idx="8">
                  <c:v>1.94409593135153</c:v>
                </c:pt>
                <c:pt idx="9">
                  <c:v>3.2101168833515303</c:v>
                </c:pt>
                <c:pt idx="10">
                  <c:v>0</c:v>
                </c:pt>
                <c:pt idx="11">
                  <c:v>3.0373463513515295</c:v>
                </c:pt>
                <c:pt idx="12">
                  <c:v>3.7094356473515298</c:v>
                </c:pt>
                <c:pt idx="13">
                  <c:v>2.6733564753515306</c:v>
                </c:pt>
                <c:pt idx="14">
                  <c:v>1.7214349073515298</c:v>
                </c:pt>
                <c:pt idx="15">
                  <c:v>0.33508205535153035</c:v>
                </c:pt>
                <c:pt idx="16">
                  <c:v>0</c:v>
                </c:pt>
                <c:pt idx="17">
                  <c:v>0</c:v>
                </c:pt>
                <c:pt idx="18">
                  <c:v>0</c:v>
                </c:pt>
                <c:pt idx="19">
                  <c:v>0</c:v>
                </c:pt>
                <c:pt idx="20">
                  <c:v>0</c:v>
                </c:pt>
                <c:pt idx="21">
                  <c:v>0</c:v>
                </c:pt>
                <c:pt idx="22">
                  <c:v>0</c:v>
                </c:pt>
                <c:pt idx="23">
                  <c:v>0</c:v>
                </c:pt>
              </c:numCache>
            </c:numRef>
          </c:yVal>
          <c:smooth val="0"/>
          <c:extLst>
            <c:ext xmlns:c16="http://schemas.microsoft.com/office/drawing/2014/chart" uri="{C3380CC4-5D6E-409C-BE32-E72D297353CC}">
              <c16:uniqueId val="{00000008-267C-4E7E-A502-2D87035A8C8B}"/>
            </c:ext>
          </c:extLst>
        </c:ser>
        <c:ser>
          <c:idx val="4"/>
          <c:order val="9"/>
          <c:tx>
            <c:v>5.) solar to grid</c:v>
          </c:tx>
          <c:spPr>
            <a:ln w="19050" cap="rnd">
              <a:solidFill>
                <a:schemeClr val="bg1">
                  <a:lumMod val="65000"/>
                </a:schemeClr>
              </a:solidFill>
              <a:prstDash val="dash"/>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hourly_calcs_with_hp!$AH$1632:$AH$1655</c:f>
              <c:numCache>
                <c:formatCode>0.00</c:formatCode>
                <c:ptCount val="24"/>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numCache>
            </c:numRef>
          </c:yVal>
          <c:smooth val="0"/>
          <c:extLst>
            <c:ext xmlns:c16="http://schemas.microsoft.com/office/drawing/2014/chart" uri="{C3380CC4-5D6E-409C-BE32-E72D297353CC}">
              <c16:uniqueId val="{00000009-267C-4E7E-A502-2D87035A8C8B}"/>
            </c:ext>
          </c:extLst>
        </c:ser>
        <c:dLbls>
          <c:showLegendKey val="0"/>
          <c:showVal val="0"/>
          <c:showCatName val="0"/>
          <c:showSerName val="0"/>
          <c:showPercent val="0"/>
          <c:showBubbleSize val="0"/>
        </c:dLbls>
        <c:axId val="1477459295"/>
        <c:axId val="1477433375"/>
      </c:scatterChart>
      <c:valAx>
        <c:axId val="1477459295"/>
        <c:scaling>
          <c:orientation val="minMax"/>
          <c:max val="1"/>
          <c:min val="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Hourly Starting Time</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h:mm"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77433375"/>
        <c:crosses val="autoZero"/>
        <c:crossBetween val="midCat"/>
        <c:majorUnit val="4.1670000000000013E-2"/>
      </c:valAx>
      <c:valAx>
        <c:axId val="1477433375"/>
        <c:scaling>
          <c:orientation val="minMax"/>
          <c:max val="1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kWh     or      Battery Capacity % /10</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77459295"/>
        <c:crosses val="autoZero"/>
        <c:crossBetween val="midCat"/>
        <c:majorUnit val="1"/>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Wed June 7 Hourly System Performance - No Heat Pump</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2"/>
          <c:order val="0"/>
          <c:tx>
            <c:v>battery capacity</c:v>
          </c:tx>
          <c:spPr>
            <a:ln w="19050" cap="rnd">
              <a:solidFill>
                <a:schemeClr val="tx1"/>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hourly_calcs_no_hp!$S$3791:$S$3814</c:f>
              <c:numCache>
                <c:formatCode>0.0</c:formatCode>
                <c:ptCount val="24"/>
                <c:pt idx="0">
                  <c:v>2</c:v>
                </c:pt>
                <c:pt idx="1">
                  <c:v>2</c:v>
                </c:pt>
                <c:pt idx="2">
                  <c:v>2</c:v>
                </c:pt>
                <c:pt idx="3">
                  <c:v>2</c:v>
                </c:pt>
                <c:pt idx="4">
                  <c:v>2</c:v>
                </c:pt>
                <c:pt idx="5">
                  <c:v>2</c:v>
                </c:pt>
                <c:pt idx="6">
                  <c:v>2</c:v>
                </c:pt>
                <c:pt idx="7">
                  <c:v>2.2951444587499998</c:v>
                </c:pt>
                <c:pt idx="8">
                  <c:v>3.368580599375</c:v>
                </c:pt>
                <c:pt idx="9">
                  <c:v>5.2148936787500002</c:v>
                </c:pt>
                <c:pt idx="10">
                  <c:v>7.5516413187500007</c:v>
                </c:pt>
                <c:pt idx="11">
                  <c:v>10</c:v>
                </c:pt>
                <c:pt idx="12">
                  <c:v>10</c:v>
                </c:pt>
                <c:pt idx="13">
                  <c:v>10</c:v>
                </c:pt>
                <c:pt idx="14">
                  <c:v>10</c:v>
                </c:pt>
                <c:pt idx="15">
                  <c:v>10</c:v>
                </c:pt>
                <c:pt idx="16">
                  <c:v>10</c:v>
                </c:pt>
                <c:pt idx="17">
                  <c:v>10</c:v>
                </c:pt>
                <c:pt idx="18">
                  <c:v>10</c:v>
                </c:pt>
                <c:pt idx="19">
                  <c:v>9.7633930458333342</c:v>
                </c:pt>
                <c:pt idx="20">
                  <c:v>9.5322734479166655</c:v>
                </c:pt>
                <c:pt idx="21">
                  <c:v>9.1989401145833316</c:v>
                </c:pt>
                <c:pt idx="22">
                  <c:v>8.5062317812499995</c:v>
                </c:pt>
                <c:pt idx="23">
                  <c:v>7.8656067812499995</c:v>
                </c:pt>
              </c:numCache>
            </c:numRef>
          </c:yVal>
          <c:smooth val="0"/>
          <c:extLst>
            <c:ext xmlns:c16="http://schemas.microsoft.com/office/drawing/2014/chart" uri="{C3380CC4-5D6E-409C-BE32-E72D297353CC}">
              <c16:uniqueId val="{00000000-3B7B-4AAF-8DAC-11EAD6C7F586}"/>
            </c:ext>
          </c:extLst>
        </c:ser>
        <c:ser>
          <c:idx val="6"/>
          <c:order val="1"/>
          <c:tx>
            <c:v>max battery capacity</c:v>
          </c:tx>
          <c:spPr>
            <a:ln w="19050" cap="rnd">
              <a:solidFill>
                <a:schemeClr val="tx1"/>
              </a:solidFill>
              <a:prstDash val="sysDot"/>
              <a:round/>
            </a:ln>
            <a:effectLst/>
          </c:spPr>
          <c:marker>
            <c:symbol val="none"/>
          </c:marker>
          <c:xVal>
            <c:numRef>
              <c:f>'chart data'!$A$48:$A$71</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'chart data'!$G$48:$G$71</c:f>
              <c:numCache>
                <c:formatCode>General</c:formatCode>
                <c:ptCount val="24"/>
                <c:pt idx="0">
                  <c:v>10</c:v>
                </c:pt>
                <c:pt idx="1">
                  <c:v>10</c:v>
                </c:pt>
                <c:pt idx="2">
                  <c:v>10</c:v>
                </c:pt>
                <c:pt idx="3">
                  <c:v>10</c:v>
                </c:pt>
                <c:pt idx="4">
                  <c:v>10</c:v>
                </c:pt>
                <c:pt idx="5">
                  <c:v>10</c:v>
                </c:pt>
                <c:pt idx="6">
                  <c:v>10</c:v>
                </c:pt>
                <c:pt idx="7">
                  <c:v>10</c:v>
                </c:pt>
                <c:pt idx="8">
                  <c:v>10</c:v>
                </c:pt>
                <c:pt idx="9">
                  <c:v>10</c:v>
                </c:pt>
                <c:pt idx="10">
                  <c:v>10</c:v>
                </c:pt>
                <c:pt idx="11">
                  <c:v>10</c:v>
                </c:pt>
                <c:pt idx="12">
                  <c:v>10</c:v>
                </c:pt>
                <c:pt idx="13">
                  <c:v>10</c:v>
                </c:pt>
                <c:pt idx="14">
                  <c:v>10</c:v>
                </c:pt>
                <c:pt idx="15">
                  <c:v>10</c:v>
                </c:pt>
                <c:pt idx="16">
                  <c:v>10</c:v>
                </c:pt>
                <c:pt idx="17">
                  <c:v>10</c:v>
                </c:pt>
                <c:pt idx="18">
                  <c:v>10</c:v>
                </c:pt>
                <c:pt idx="19">
                  <c:v>10</c:v>
                </c:pt>
                <c:pt idx="20">
                  <c:v>10</c:v>
                </c:pt>
                <c:pt idx="21">
                  <c:v>10</c:v>
                </c:pt>
                <c:pt idx="22">
                  <c:v>10</c:v>
                </c:pt>
                <c:pt idx="23">
                  <c:v>10</c:v>
                </c:pt>
              </c:numCache>
            </c:numRef>
          </c:yVal>
          <c:smooth val="0"/>
          <c:extLst>
            <c:ext xmlns:c16="http://schemas.microsoft.com/office/drawing/2014/chart" uri="{C3380CC4-5D6E-409C-BE32-E72D297353CC}">
              <c16:uniqueId val="{00000001-3B7B-4AAF-8DAC-11EAD6C7F586}"/>
            </c:ext>
          </c:extLst>
        </c:ser>
        <c:ser>
          <c:idx val="5"/>
          <c:order val="2"/>
          <c:tx>
            <c:v>min battery capacity</c:v>
          </c:tx>
          <c:spPr>
            <a:ln w="12700" cap="rnd">
              <a:solidFill>
                <a:schemeClr val="tx1"/>
              </a:solidFill>
              <a:prstDash val="dashDot"/>
              <a:round/>
            </a:ln>
            <a:effectLst/>
          </c:spPr>
          <c:marker>
            <c:symbol val="none"/>
          </c:marker>
          <c:xVal>
            <c:numRef>
              <c:f>'chart data'!$A$48:$A$71</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'chart data'!$F$48:$F$71</c:f>
              <c:numCache>
                <c:formatCode>General</c:formatCode>
                <c:ptCount val="24"/>
                <c:pt idx="0">
                  <c:v>2</c:v>
                </c:pt>
                <c:pt idx="1">
                  <c:v>2</c:v>
                </c:pt>
                <c:pt idx="2">
                  <c:v>2</c:v>
                </c:pt>
                <c:pt idx="3">
                  <c:v>2</c:v>
                </c:pt>
                <c:pt idx="4">
                  <c:v>2</c:v>
                </c:pt>
                <c:pt idx="5">
                  <c:v>2</c:v>
                </c:pt>
                <c:pt idx="6">
                  <c:v>2</c:v>
                </c:pt>
                <c:pt idx="7">
                  <c:v>2</c:v>
                </c:pt>
                <c:pt idx="8">
                  <c:v>2</c:v>
                </c:pt>
                <c:pt idx="9">
                  <c:v>2</c:v>
                </c:pt>
                <c:pt idx="10">
                  <c:v>2</c:v>
                </c:pt>
                <c:pt idx="11">
                  <c:v>2</c:v>
                </c:pt>
                <c:pt idx="12">
                  <c:v>2</c:v>
                </c:pt>
                <c:pt idx="13">
                  <c:v>2</c:v>
                </c:pt>
                <c:pt idx="14">
                  <c:v>2</c:v>
                </c:pt>
                <c:pt idx="15">
                  <c:v>2</c:v>
                </c:pt>
                <c:pt idx="16">
                  <c:v>2</c:v>
                </c:pt>
                <c:pt idx="17">
                  <c:v>2</c:v>
                </c:pt>
                <c:pt idx="18">
                  <c:v>2</c:v>
                </c:pt>
                <c:pt idx="19">
                  <c:v>2</c:v>
                </c:pt>
                <c:pt idx="20">
                  <c:v>2</c:v>
                </c:pt>
                <c:pt idx="21">
                  <c:v>2</c:v>
                </c:pt>
                <c:pt idx="22">
                  <c:v>2</c:v>
                </c:pt>
                <c:pt idx="23">
                  <c:v>2</c:v>
                </c:pt>
              </c:numCache>
            </c:numRef>
          </c:yVal>
          <c:smooth val="0"/>
          <c:extLst>
            <c:ext xmlns:c16="http://schemas.microsoft.com/office/drawing/2014/chart" uri="{C3380CC4-5D6E-409C-BE32-E72D297353CC}">
              <c16:uniqueId val="{00000002-3B7B-4AAF-8DAC-11EAD6C7F586}"/>
            </c:ext>
          </c:extLst>
        </c:ser>
        <c:ser>
          <c:idx val="1"/>
          <c:order val="3"/>
          <c:tx>
            <c:v>load</c:v>
          </c:tx>
          <c:spPr>
            <a:ln w="63500" cap="rnd">
              <a:solidFill>
                <a:srgbClr val="C00000"/>
              </a:solidFill>
              <a:prstDash val="sysDot"/>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hourly_calcs_no_hp!$N$3791:$N$3814</c:f>
              <c:numCache>
                <c:formatCode>#,##0.00</c:formatCode>
                <c:ptCount val="24"/>
                <c:pt idx="0">
                  <c:v>0.5</c:v>
                </c:pt>
                <c:pt idx="1">
                  <c:v>0.21</c:v>
                </c:pt>
                <c:pt idx="2">
                  <c:v>0.19</c:v>
                </c:pt>
                <c:pt idx="3">
                  <c:v>0.24</c:v>
                </c:pt>
                <c:pt idx="4">
                  <c:v>0.22</c:v>
                </c:pt>
                <c:pt idx="5">
                  <c:v>0.24</c:v>
                </c:pt>
                <c:pt idx="6">
                  <c:v>0.25962548800000002</c:v>
                </c:pt>
                <c:pt idx="7">
                  <c:v>0.57542590000000005</c:v>
                </c:pt>
                <c:pt idx="8">
                  <c:v>0.53013476400000004</c:v>
                </c:pt>
                <c:pt idx="9">
                  <c:v>0.59443536800000008</c:v>
                </c:pt>
                <c:pt idx="10">
                  <c:v>0.60016873599999998</c:v>
                </c:pt>
                <c:pt idx="11">
                  <c:v>0.59285600399999994</c:v>
                </c:pt>
                <c:pt idx="12">
                  <c:v>0.483824896</c:v>
                </c:pt>
                <c:pt idx="13">
                  <c:v>0.75333938</c:v>
                </c:pt>
                <c:pt idx="14">
                  <c:v>0.76437773199999992</c:v>
                </c:pt>
                <c:pt idx="15">
                  <c:v>0.69725209999999993</c:v>
                </c:pt>
                <c:pt idx="16">
                  <c:v>0.86008813599999989</c:v>
                </c:pt>
                <c:pt idx="17">
                  <c:v>0.88139050799999996</c:v>
                </c:pt>
                <c:pt idx="18">
                  <c:v>0.95478235199999995</c:v>
                </c:pt>
                <c:pt idx="19">
                  <c:v>0.63891562800000001</c:v>
                </c:pt>
                <c:pt idx="20">
                  <c:v>0.64</c:v>
                </c:pt>
                <c:pt idx="21">
                  <c:v>1.33</c:v>
                </c:pt>
                <c:pt idx="22">
                  <c:v>1.23</c:v>
                </c:pt>
                <c:pt idx="23">
                  <c:v>1.24</c:v>
                </c:pt>
              </c:numCache>
            </c:numRef>
          </c:yVal>
          <c:smooth val="0"/>
          <c:extLst>
            <c:ext xmlns:c16="http://schemas.microsoft.com/office/drawing/2014/chart" uri="{C3380CC4-5D6E-409C-BE32-E72D297353CC}">
              <c16:uniqueId val="{00000003-3B7B-4AAF-8DAC-11EAD6C7F586}"/>
            </c:ext>
          </c:extLst>
        </c:ser>
        <c:ser>
          <c:idx val="0"/>
          <c:order val="4"/>
          <c:tx>
            <c:v>solar generation</c:v>
          </c:tx>
          <c:spPr>
            <a:ln w="19050" cap="rnd">
              <a:solidFill>
                <a:srgbClr val="FFC000"/>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hourly_calcs_no_hp!$P$3791:$P$3814</c:f>
              <c:numCache>
                <c:formatCode>0.00</c:formatCode>
                <c:ptCount val="24"/>
                <c:pt idx="0">
                  <c:v>0</c:v>
                </c:pt>
                <c:pt idx="1">
                  <c:v>0</c:v>
                </c:pt>
                <c:pt idx="2">
                  <c:v>0</c:v>
                </c:pt>
                <c:pt idx="3">
                  <c:v>0</c:v>
                </c:pt>
                <c:pt idx="4">
                  <c:v>0</c:v>
                </c:pt>
                <c:pt idx="5">
                  <c:v>0</c:v>
                </c:pt>
                <c:pt idx="6">
                  <c:v>0.88926700000000003</c:v>
                </c:pt>
                <c:pt idx="7">
                  <c:v>2.8654229999999998</c:v>
                </c:pt>
                <c:pt idx="8">
                  <c:v>4.4689359999999994</c:v>
                </c:pt>
                <c:pt idx="9">
                  <c:v>5.5794969999999999</c:v>
                </c:pt>
                <c:pt idx="10">
                  <c:v>6.3932370000000001</c:v>
                </c:pt>
                <c:pt idx="11">
                  <c:v>6.8290429999999995</c:v>
                </c:pt>
                <c:pt idx="12">
                  <c:v>6.921195</c:v>
                </c:pt>
                <c:pt idx="13">
                  <c:v>6.6801139999999997</c:v>
                </c:pt>
                <c:pt idx="14">
                  <c:v>6.0421469999999999</c:v>
                </c:pt>
                <c:pt idx="15">
                  <c:v>5.0601830000000003</c:v>
                </c:pt>
                <c:pt idx="16">
                  <c:v>3.7638940000000001</c:v>
                </c:pt>
                <c:pt idx="17">
                  <c:v>2.0122269999999998</c:v>
                </c:pt>
                <c:pt idx="18">
                  <c:v>0.50049699999999997</c:v>
                </c:pt>
                <c:pt idx="19">
                  <c:v>0.19516600000000001</c:v>
                </c:pt>
                <c:pt idx="20">
                  <c:v>0</c:v>
                </c:pt>
                <c:pt idx="21">
                  <c:v>0</c:v>
                </c:pt>
                <c:pt idx="22">
                  <c:v>0</c:v>
                </c:pt>
                <c:pt idx="23">
                  <c:v>0</c:v>
                </c:pt>
              </c:numCache>
            </c:numRef>
          </c:yVal>
          <c:smooth val="0"/>
          <c:extLst>
            <c:ext xmlns:c16="http://schemas.microsoft.com/office/drawing/2014/chart" uri="{C3380CC4-5D6E-409C-BE32-E72D297353CC}">
              <c16:uniqueId val="{00000004-3B7B-4AAF-8DAC-11EAD6C7F586}"/>
            </c:ext>
          </c:extLst>
        </c:ser>
        <c:ser>
          <c:idx val="7"/>
          <c:order val="5"/>
          <c:tx>
            <c:v>1.) solar to load</c:v>
          </c:tx>
          <c:spPr>
            <a:ln w="19050" cap="rnd">
              <a:solidFill>
                <a:srgbClr val="00B050"/>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hourly_calcs_no_hp!$V$3791:$V$3814</c:f>
              <c:numCache>
                <c:formatCode>0.00</c:formatCode>
                <c:ptCount val="24"/>
                <c:pt idx="0">
                  <c:v>0</c:v>
                </c:pt>
                <c:pt idx="1">
                  <c:v>0</c:v>
                </c:pt>
                <c:pt idx="2">
                  <c:v>0</c:v>
                </c:pt>
                <c:pt idx="3">
                  <c:v>0</c:v>
                </c:pt>
                <c:pt idx="4">
                  <c:v>0</c:v>
                </c:pt>
                <c:pt idx="5">
                  <c:v>0</c:v>
                </c:pt>
                <c:pt idx="6">
                  <c:v>0.25962548800000002</c:v>
                </c:pt>
                <c:pt idx="7">
                  <c:v>0.57542590000000005</c:v>
                </c:pt>
                <c:pt idx="8">
                  <c:v>0.53013476400000004</c:v>
                </c:pt>
                <c:pt idx="9">
                  <c:v>0.59443536800000008</c:v>
                </c:pt>
                <c:pt idx="10">
                  <c:v>0.60016873599999998</c:v>
                </c:pt>
                <c:pt idx="11">
                  <c:v>0.59285600399999994</c:v>
                </c:pt>
                <c:pt idx="12">
                  <c:v>0.483824896</c:v>
                </c:pt>
                <c:pt idx="13">
                  <c:v>0.75333938</c:v>
                </c:pt>
                <c:pt idx="14">
                  <c:v>0.76437773199999992</c:v>
                </c:pt>
                <c:pt idx="15">
                  <c:v>0.69725209999999993</c:v>
                </c:pt>
                <c:pt idx="16">
                  <c:v>0.86008813599999989</c:v>
                </c:pt>
                <c:pt idx="17">
                  <c:v>0.88139050799999996</c:v>
                </c:pt>
                <c:pt idx="18">
                  <c:v>0.50049699999999997</c:v>
                </c:pt>
                <c:pt idx="19">
                  <c:v>0.19516600000000001</c:v>
                </c:pt>
                <c:pt idx="20">
                  <c:v>0</c:v>
                </c:pt>
                <c:pt idx="21">
                  <c:v>0</c:v>
                </c:pt>
                <c:pt idx="22">
                  <c:v>0</c:v>
                </c:pt>
                <c:pt idx="23">
                  <c:v>0</c:v>
                </c:pt>
              </c:numCache>
            </c:numRef>
          </c:yVal>
          <c:smooth val="0"/>
          <c:extLst>
            <c:ext xmlns:c16="http://schemas.microsoft.com/office/drawing/2014/chart" uri="{C3380CC4-5D6E-409C-BE32-E72D297353CC}">
              <c16:uniqueId val="{00000005-3B7B-4AAF-8DAC-11EAD6C7F586}"/>
            </c:ext>
          </c:extLst>
        </c:ser>
        <c:ser>
          <c:idx val="9"/>
          <c:order val="6"/>
          <c:tx>
            <c:v>2.) battery to load</c:v>
          </c:tx>
          <c:spPr>
            <a:ln w="19050" cap="rnd">
              <a:solidFill>
                <a:srgbClr val="0070C0"/>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hourly_calcs_no_hp!$Y$3791:$Y$3814</c:f>
              <c:numCache>
                <c:formatCode>0.00</c:formatCode>
                <c:ptCount val="24"/>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0.45428535199999998</c:v>
                </c:pt>
                <c:pt idx="19">
                  <c:v>0.44374962800000001</c:v>
                </c:pt>
                <c:pt idx="20">
                  <c:v>0.64</c:v>
                </c:pt>
                <c:pt idx="21">
                  <c:v>1.33</c:v>
                </c:pt>
                <c:pt idx="22">
                  <c:v>1.23</c:v>
                </c:pt>
                <c:pt idx="23">
                  <c:v>1.24</c:v>
                </c:pt>
              </c:numCache>
            </c:numRef>
          </c:yVal>
          <c:smooth val="0"/>
          <c:extLst>
            <c:ext xmlns:c16="http://schemas.microsoft.com/office/drawing/2014/chart" uri="{C3380CC4-5D6E-409C-BE32-E72D297353CC}">
              <c16:uniqueId val="{00000006-3B7B-4AAF-8DAC-11EAD6C7F586}"/>
            </c:ext>
          </c:extLst>
        </c:ser>
        <c:ser>
          <c:idx val="3"/>
          <c:order val="7"/>
          <c:tx>
            <c:v>3.) grid to load</c:v>
          </c:tx>
          <c:spPr>
            <a:ln w="19050" cap="rnd">
              <a:solidFill>
                <a:srgbClr val="FF0000"/>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hourly_calcs_no_hp!$AC$3791:$AC$3814</c:f>
              <c:numCache>
                <c:formatCode>0.00</c:formatCode>
                <c:ptCount val="24"/>
                <c:pt idx="0">
                  <c:v>0.5</c:v>
                </c:pt>
                <c:pt idx="1">
                  <c:v>0.21</c:v>
                </c:pt>
                <c:pt idx="2">
                  <c:v>0.19</c:v>
                </c:pt>
                <c:pt idx="3">
                  <c:v>0.24</c:v>
                </c:pt>
                <c:pt idx="4">
                  <c:v>0.22</c:v>
                </c:pt>
                <c:pt idx="5">
                  <c:v>0.24</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numCache>
            </c:numRef>
          </c:yVal>
          <c:smooth val="0"/>
          <c:extLst>
            <c:ext xmlns:c16="http://schemas.microsoft.com/office/drawing/2014/chart" uri="{C3380CC4-5D6E-409C-BE32-E72D297353CC}">
              <c16:uniqueId val="{00000007-3B7B-4AAF-8DAC-11EAD6C7F586}"/>
            </c:ext>
          </c:extLst>
        </c:ser>
        <c:ser>
          <c:idx val="8"/>
          <c:order val="8"/>
          <c:tx>
            <c:v>4.) solar to battery</c:v>
          </c:tx>
          <c:spPr>
            <a:ln w="19050" cap="rnd">
              <a:solidFill>
                <a:srgbClr val="7030A0"/>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hourly_calcs_no_hp!$AD$3791:$AD$3814</c:f>
              <c:numCache>
                <c:formatCode>0.00</c:formatCode>
                <c:ptCount val="24"/>
                <c:pt idx="0">
                  <c:v>0</c:v>
                </c:pt>
                <c:pt idx="1">
                  <c:v>0</c:v>
                </c:pt>
                <c:pt idx="2">
                  <c:v>0</c:v>
                </c:pt>
                <c:pt idx="3">
                  <c:v>0</c:v>
                </c:pt>
                <c:pt idx="4">
                  <c:v>0</c:v>
                </c:pt>
                <c:pt idx="5">
                  <c:v>0</c:v>
                </c:pt>
                <c:pt idx="6">
                  <c:v>0.62964151200000007</c:v>
                </c:pt>
                <c:pt idx="7">
                  <c:v>2.2899970999999999</c:v>
                </c:pt>
                <c:pt idx="8">
                  <c:v>3.9388012359999993</c:v>
                </c:pt>
                <c:pt idx="9">
                  <c:v>4.9850616319999999</c:v>
                </c:pt>
                <c:pt idx="10">
                  <c:v>5.2231651866666651</c:v>
                </c:pt>
                <c:pt idx="11">
                  <c:v>0</c:v>
                </c:pt>
                <c:pt idx="12">
                  <c:v>0</c:v>
                </c:pt>
                <c:pt idx="13">
                  <c:v>0</c:v>
                </c:pt>
                <c:pt idx="14">
                  <c:v>0</c:v>
                </c:pt>
                <c:pt idx="15">
                  <c:v>0</c:v>
                </c:pt>
                <c:pt idx="16">
                  <c:v>0</c:v>
                </c:pt>
                <c:pt idx="17">
                  <c:v>0</c:v>
                </c:pt>
                <c:pt idx="18">
                  <c:v>0</c:v>
                </c:pt>
                <c:pt idx="19">
                  <c:v>0</c:v>
                </c:pt>
                <c:pt idx="20">
                  <c:v>0</c:v>
                </c:pt>
                <c:pt idx="21">
                  <c:v>0</c:v>
                </c:pt>
                <c:pt idx="22">
                  <c:v>0</c:v>
                </c:pt>
                <c:pt idx="23">
                  <c:v>0</c:v>
                </c:pt>
              </c:numCache>
            </c:numRef>
          </c:yVal>
          <c:smooth val="0"/>
          <c:extLst>
            <c:ext xmlns:c16="http://schemas.microsoft.com/office/drawing/2014/chart" uri="{C3380CC4-5D6E-409C-BE32-E72D297353CC}">
              <c16:uniqueId val="{00000008-3B7B-4AAF-8DAC-11EAD6C7F586}"/>
            </c:ext>
          </c:extLst>
        </c:ser>
        <c:ser>
          <c:idx val="4"/>
          <c:order val="9"/>
          <c:tx>
            <c:v>5.) solar to grid</c:v>
          </c:tx>
          <c:spPr>
            <a:ln w="19050" cap="rnd">
              <a:solidFill>
                <a:schemeClr val="bg1">
                  <a:lumMod val="50000"/>
                </a:schemeClr>
              </a:solidFill>
              <a:prstDash val="dash"/>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hourly_calcs_no_hp!$AH$3791:$AH$3814</c:f>
              <c:numCache>
                <c:formatCode>0.00</c:formatCode>
                <c:ptCount val="24"/>
                <c:pt idx="0">
                  <c:v>0</c:v>
                </c:pt>
                <c:pt idx="1">
                  <c:v>0</c:v>
                </c:pt>
                <c:pt idx="2">
                  <c:v>0</c:v>
                </c:pt>
                <c:pt idx="3">
                  <c:v>0</c:v>
                </c:pt>
                <c:pt idx="4">
                  <c:v>0</c:v>
                </c:pt>
                <c:pt idx="5">
                  <c:v>0</c:v>
                </c:pt>
                <c:pt idx="6">
                  <c:v>0</c:v>
                </c:pt>
                <c:pt idx="7">
                  <c:v>0</c:v>
                </c:pt>
                <c:pt idx="8">
                  <c:v>0</c:v>
                </c:pt>
                <c:pt idx="9">
                  <c:v>0</c:v>
                </c:pt>
                <c:pt idx="10">
                  <c:v>0.56990307733333534</c:v>
                </c:pt>
                <c:pt idx="11">
                  <c:v>6.2361869959999998</c:v>
                </c:pt>
                <c:pt idx="12">
                  <c:v>6.4373701040000002</c:v>
                </c:pt>
                <c:pt idx="13">
                  <c:v>5.9267746199999998</c:v>
                </c:pt>
                <c:pt idx="14">
                  <c:v>5.2777692680000001</c:v>
                </c:pt>
                <c:pt idx="15">
                  <c:v>4.3629309000000003</c:v>
                </c:pt>
                <c:pt idx="16">
                  <c:v>2.9038058640000002</c:v>
                </c:pt>
                <c:pt idx="17">
                  <c:v>1.1308364919999998</c:v>
                </c:pt>
                <c:pt idx="18">
                  <c:v>0</c:v>
                </c:pt>
                <c:pt idx="19">
                  <c:v>0</c:v>
                </c:pt>
                <c:pt idx="20">
                  <c:v>0</c:v>
                </c:pt>
                <c:pt idx="21">
                  <c:v>0</c:v>
                </c:pt>
                <c:pt idx="22">
                  <c:v>0</c:v>
                </c:pt>
                <c:pt idx="23">
                  <c:v>0</c:v>
                </c:pt>
              </c:numCache>
            </c:numRef>
          </c:yVal>
          <c:smooth val="0"/>
          <c:extLst>
            <c:ext xmlns:c16="http://schemas.microsoft.com/office/drawing/2014/chart" uri="{C3380CC4-5D6E-409C-BE32-E72D297353CC}">
              <c16:uniqueId val="{00000009-3B7B-4AAF-8DAC-11EAD6C7F586}"/>
            </c:ext>
          </c:extLst>
        </c:ser>
        <c:dLbls>
          <c:showLegendKey val="0"/>
          <c:showVal val="0"/>
          <c:showCatName val="0"/>
          <c:showSerName val="0"/>
          <c:showPercent val="0"/>
          <c:showBubbleSize val="0"/>
        </c:dLbls>
        <c:axId val="1477459295"/>
        <c:axId val="1477433375"/>
      </c:scatterChart>
      <c:valAx>
        <c:axId val="1477459295"/>
        <c:scaling>
          <c:orientation val="minMax"/>
          <c:max val="1"/>
          <c:min val="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Hourly Starting Time</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h:mm"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77433375"/>
        <c:crosses val="autoZero"/>
        <c:crossBetween val="midCat"/>
        <c:majorUnit val="4.1670000000000013E-2"/>
      </c:valAx>
      <c:valAx>
        <c:axId val="1477433375"/>
        <c:scaling>
          <c:orientation val="minMax"/>
          <c:max val="1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kWh     or      Battery Capacity % /10</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77459295"/>
        <c:crosses val="autoZero"/>
        <c:crossBetween val="midCat"/>
        <c:majorUnit val="1"/>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Wed June 7 Hourly System Performance - With Heat Pump</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2"/>
          <c:order val="0"/>
          <c:tx>
            <c:v>battery capacity</c:v>
          </c:tx>
          <c:spPr>
            <a:ln w="19050" cap="rnd">
              <a:solidFill>
                <a:schemeClr val="tx1"/>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hourly_calcs_with_hp!$S$3791:$S$3814</c:f>
              <c:numCache>
                <c:formatCode>0.0</c:formatCode>
                <c:ptCount val="24"/>
                <c:pt idx="0">
                  <c:v>2</c:v>
                </c:pt>
                <c:pt idx="1">
                  <c:v>2</c:v>
                </c:pt>
                <c:pt idx="2">
                  <c:v>2</c:v>
                </c:pt>
                <c:pt idx="3">
                  <c:v>2</c:v>
                </c:pt>
                <c:pt idx="4">
                  <c:v>2</c:v>
                </c:pt>
                <c:pt idx="5">
                  <c:v>2</c:v>
                </c:pt>
                <c:pt idx="6">
                  <c:v>2</c:v>
                </c:pt>
                <c:pt idx="7">
                  <c:v>2.2238313577884616</c:v>
                </c:pt>
                <c:pt idx="8">
                  <c:v>3.2259543974519236</c:v>
                </c:pt>
                <c:pt idx="9">
                  <c:v>5.0009543758653843</c:v>
                </c:pt>
                <c:pt idx="10">
                  <c:v>7.2663889149038461</c:v>
                </c:pt>
                <c:pt idx="11">
                  <c:v>9.9105765626923077</c:v>
                </c:pt>
                <c:pt idx="12">
                  <c:v>10</c:v>
                </c:pt>
                <c:pt idx="13">
                  <c:v>10</c:v>
                </c:pt>
                <c:pt idx="14">
                  <c:v>10</c:v>
                </c:pt>
                <c:pt idx="15">
                  <c:v>10</c:v>
                </c:pt>
                <c:pt idx="16">
                  <c:v>10</c:v>
                </c:pt>
                <c:pt idx="17">
                  <c:v>10</c:v>
                </c:pt>
                <c:pt idx="18">
                  <c:v>10</c:v>
                </c:pt>
                <c:pt idx="19">
                  <c:v>9.6841562669871806</c:v>
                </c:pt>
                <c:pt idx="20">
                  <c:v>9.3737998902243582</c:v>
                </c:pt>
                <c:pt idx="21">
                  <c:v>8.9612297780448706</c:v>
                </c:pt>
                <c:pt idx="22">
                  <c:v>8.1892846658653831</c:v>
                </c:pt>
                <c:pt idx="23">
                  <c:v>7.4694228870192303</c:v>
                </c:pt>
              </c:numCache>
            </c:numRef>
          </c:yVal>
          <c:smooth val="0"/>
          <c:extLst>
            <c:ext xmlns:c16="http://schemas.microsoft.com/office/drawing/2014/chart" uri="{C3380CC4-5D6E-409C-BE32-E72D297353CC}">
              <c16:uniqueId val="{00000000-C3F2-48A1-B4B3-2C23D49B8EAF}"/>
            </c:ext>
          </c:extLst>
        </c:ser>
        <c:ser>
          <c:idx val="6"/>
          <c:order val="1"/>
          <c:tx>
            <c:v>max battery capacity</c:v>
          </c:tx>
          <c:spPr>
            <a:ln w="19050" cap="rnd">
              <a:solidFill>
                <a:schemeClr val="tx1"/>
              </a:solidFill>
              <a:prstDash val="sysDot"/>
              <a:round/>
            </a:ln>
            <a:effectLst/>
          </c:spPr>
          <c:marker>
            <c:symbol val="none"/>
          </c:marker>
          <c:xVal>
            <c:numRef>
              <c:f>'chart data'!$A$48:$A$71</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'chart data'!$G$48:$G$71</c:f>
              <c:numCache>
                <c:formatCode>General</c:formatCode>
                <c:ptCount val="24"/>
                <c:pt idx="0">
                  <c:v>10</c:v>
                </c:pt>
                <c:pt idx="1">
                  <c:v>10</c:v>
                </c:pt>
                <c:pt idx="2">
                  <c:v>10</c:v>
                </c:pt>
                <c:pt idx="3">
                  <c:v>10</c:v>
                </c:pt>
                <c:pt idx="4">
                  <c:v>10</c:v>
                </c:pt>
                <c:pt idx="5">
                  <c:v>10</c:v>
                </c:pt>
                <c:pt idx="6">
                  <c:v>10</c:v>
                </c:pt>
                <c:pt idx="7">
                  <c:v>10</c:v>
                </c:pt>
                <c:pt idx="8">
                  <c:v>10</c:v>
                </c:pt>
                <c:pt idx="9">
                  <c:v>10</c:v>
                </c:pt>
                <c:pt idx="10">
                  <c:v>10</c:v>
                </c:pt>
                <c:pt idx="11">
                  <c:v>10</c:v>
                </c:pt>
                <c:pt idx="12">
                  <c:v>10</c:v>
                </c:pt>
                <c:pt idx="13">
                  <c:v>10</c:v>
                </c:pt>
                <c:pt idx="14">
                  <c:v>10</c:v>
                </c:pt>
                <c:pt idx="15">
                  <c:v>10</c:v>
                </c:pt>
                <c:pt idx="16">
                  <c:v>10</c:v>
                </c:pt>
                <c:pt idx="17">
                  <c:v>10</c:v>
                </c:pt>
                <c:pt idx="18">
                  <c:v>10</c:v>
                </c:pt>
                <c:pt idx="19">
                  <c:v>10</c:v>
                </c:pt>
                <c:pt idx="20">
                  <c:v>10</c:v>
                </c:pt>
                <c:pt idx="21">
                  <c:v>10</c:v>
                </c:pt>
                <c:pt idx="22">
                  <c:v>10</c:v>
                </c:pt>
                <c:pt idx="23">
                  <c:v>10</c:v>
                </c:pt>
              </c:numCache>
            </c:numRef>
          </c:yVal>
          <c:smooth val="0"/>
          <c:extLst>
            <c:ext xmlns:c16="http://schemas.microsoft.com/office/drawing/2014/chart" uri="{C3380CC4-5D6E-409C-BE32-E72D297353CC}">
              <c16:uniqueId val="{00000001-C3F2-48A1-B4B3-2C23D49B8EAF}"/>
            </c:ext>
          </c:extLst>
        </c:ser>
        <c:ser>
          <c:idx val="5"/>
          <c:order val="2"/>
          <c:tx>
            <c:v>min battery capacity</c:v>
          </c:tx>
          <c:spPr>
            <a:ln w="12700" cap="rnd">
              <a:solidFill>
                <a:schemeClr val="tx1"/>
              </a:solidFill>
              <a:prstDash val="dashDot"/>
              <a:round/>
            </a:ln>
            <a:effectLst/>
          </c:spPr>
          <c:marker>
            <c:symbol val="none"/>
          </c:marker>
          <c:xVal>
            <c:numRef>
              <c:f>'chart data'!$A$48:$A$71</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'chart data'!$F$48:$F$71</c:f>
              <c:numCache>
                <c:formatCode>General</c:formatCode>
                <c:ptCount val="24"/>
                <c:pt idx="0">
                  <c:v>2</c:v>
                </c:pt>
                <c:pt idx="1">
                  <c:v>2</c:v>
                </c:pt>
                <c:pt idx="2">
                  <c:v>2</c:v>
                </c:pt>
                <c:pt idx="3">
                  <c:v>2</c:v>
                </c:pt>
                <c:pt idx="4">
                  <c:v>2</c:v>
                </c:pt>
                <c:pt idx="5">
                  <c:v>2</c:v>
                </c:pt>
                <c:pt idx="6">
                  <c:v>2</c:v>
                </c:pt>
                <c:pt idx="7">
                  <c:v>2</c:v>
                </c:pt>
                <c:pt idx="8">
                  <c:v>2</c:v>
                </c:pt>
                <c:pt idx="9">
                  <c:v>2</c:v>
                </c:pt>
                <c:pt idx="10">
                  <c:v>2</c:v>
                </c:pt>
                <c:pt idx="11">
                  <c:v>2</c:v>
                </c:pt>
                <c:pt idx="12">
                  <c:v>2</c:v>
                </c:pt>
                <c:pt idx="13">
                  <c:v>2</c:v>
                </c:pt>
                <c:pt idx="14">
                  <c:v>2</c:v>
                </c:pt>
                <c:pt idx="15">
                  <c:v>2</c:v>
                </c:pt>
                <c:pt idx="16">
                  <c:v>2</c:v>
                </c:pt>
                <c:pt idx="17">
                  <c:v>2</c:v>
                </c:pt>
                <c:pt idx="18">
                  <c:v>2</c:v>
                </c:pt>
                <c:pt idx="19">
                  <c:v>2</c:v>
                </c:pt>
                <c:pt idx="20">
                  <c:v>2</c:v>
                </c:pt>
                <c:pt idx="21">
                  <c:v>2</c:v>
                </c:pt>
                <c:pt idx="22">
                  <c:v>2</c:v>
                </c:pt>
                <c:pt idx="23">
                  <c:v>2</c:v>
                </c:pt>
              </c:numCache>
            </c:numRef>
          </c:yVal>
          <c:smooth val="0"/>
          <c:extLst>
            <c:ext xmlns:c16="http://schemas.microsoft.com/office/drawing/2014/chart" uri="{C3380CC4-5D6E-409C-BE32-E72D297353CC}">
              <c16:uniqueId val="{00000002-C3F2-48A1-B4B3-2C23D49B8EAF}"/>
            </c:ext>
          </c:extLst>
        </c:ser>
        <c:ser>
          <c:idx val="1"/>
          <c:order val="3"/>
          <c:tx>
            <c:v>load</c:v>
          </c:tx>
          <c:spPr>
            <a:ln w="63500" cap="rnd">
              <a:solidFill>
                <a:srgbClr val="C00000"/>
              </a:solidFill>
              <a:prstDash val="sysDot"/>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hourly_calcs_with_hp!$N$3791:$N$3814</c:f>
              <c:numCache>
                <c:formatCode>#,##0.00</c:formatCode>
                <c:ptCount val="24"/>
                <c:pt idx="0">
                  <c:v>0.65213461538461537</c:v>
                </c:pt>
                <c:pt idx="1">
                  <c:v>0.36213461538461539</c:v>
                </c:pt>
                <c:pt idx="2">
                  <c:v>0.34213461538461543</c:v>
                </c:pt>
                <c:pt idx="3">
                  <c:v>0.39213461538461536</c:v>
                </c:pt>
                <c:pt idx="4">
                  <c:v>0.3721346153846154</c:v>
                </c:pt>
                <c:pt idx="5">
                  <c:v>0.39213461538461536</c:v>
                </c:pt>
                <c:pt idx="6">
                  <c:v>0.41176010338461544</c:v>
                </c:pt>
                <c:pt idx="7">
                  <c:v>0.72756051538461541</c:v>
                </c:pt>
                <c:pt idx="8">
                  <c:v>0.6822693793846154</c:v>
                </c:pt>
                <c:pt idx="9">
                  <c:v>0.74656998338461544</c:v>
                </c:pt>
                <c:pt idx="10">
                  <c:v>0.75230335138461535</c:v>
                </c:pt>
                <c:pt idx="11">
                  <c:v>0.7449906193846153</c:v>
                </c:pt>
                <c:pt idx="12">
                  <c:v>0.63595951138461537</c:v>
                </c:pt>
                <c:pt idx="13">
                  <c:v>0.90547399538461537</c:v>
                </c:pt>
                <c:pt idx="14">
                  <c:v>0.91651234738461529</c:v>
                </c:pt>
                <c:pt idx="15">
                  <c:v>0.8493867153846153</c:v>
                </c:pt>
                <c:pt idx="16">
                  <c:v>1.0122227513846154</c:v>
                </c:pt>
                <c:pt idx="17">
                  <c:v>1.0335251233846154</c:v>
                </c:pt>
                <c:pt idx="18">
                  <c:v>1.1069169673846153</c:v>
                </c:pt>
                <c:pt idx="19">
                  <c:v>0.79105024338461538</c:v>
                </c:pt>
                <c:pt idx="20">
                  <c:v>0.79213461538461538</c:v>
                </c:pt>
                <c:pt idx="21">
                  <c:v>1.4821346153846156</c:v>
                </c:pt>
                <c:pt idx="22">
                  <c:v>1.3821346153846155</c:v>
                </c:pt>
                <c:pt idx="23">
                  <c:v>1.3921346153846155</c:v>
                </c:pt>
              </c:numCache>
            </c:numRef>
          </c:yVal>
          <c:smooth val="0"/>
          <c:extLst>
            <c:ext xmlns:c16="http://schemas.microsoft.com/office/drawing/2014/chart" uri="{C3380CC4-5D6E-409C-BE32-E72D297353CC}">
              <c16:uniqueId val="{00000003-C3F2-48A1-B4B3-2C23D49B8EAF}"/>
            </c:ext>
          </c:extLst>
        </c:ser>
        <c:ser>
          <c:idx val="0"/>
          <c:order val="4"/>
          <c:tx>
            <c:v>solar generation</c:v>
          </c:tx>
          <c:spPr>
            <a:ln w="19050" cap="rnd">
              <a:solidFill>
                <a:srgbClr val="FFC000"/>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hourly_calcs_with_hp!$P$3791:$P$3814</c:f>
              <c:numCache>
                <c:formatCode>0.00</c:formatCode>
                <c:ptCount val="24"/>
                <c:pt idx="0">
                  <c:v>0</c:v>
                </c:pt>
                <c:pt idx="1">
                  <c:v>0</c:v>
                </c:pt>
                <c:pt idx="2">
                  <c:v>0</c:v>
                </c:pt>
                <c:pt idx="3">
                  <c:v>0</c:v>
                </c:pt>
                <c:pt idx="4">
                  <c:v>0</c:v>
                </c:pt>
                <c:pt idx="5">
                  <c:v>0</c:v>
                </c:pt>
                <c:pt idx="6">
                  <c:v>0.88926700000000003</c:v>
                </c:pt>
                <c:pt idx="7">
                  <c:v>2.8654229999999998</c:v>
                </c:pt>
                <c:pt idx="8">
                  <c:v>4.4689359999999994</c:v>
                </c:pt>
                <c:pt idx="9">
                  <c:v>5.5794969999999999</c:v>
                </c:pt>
                <c:pt idx="10">
                  <c:v>6.3932370000000001</c:v>
                </c:pt>
                <c:pt idx="11">
                  <c:v>6.8290429999999995</c:v>
                </c:pt>
                <c:pt idx="12">
                  <c:v>6.921195</c:v>
                </c:pt>
                <c:pt idx="13">
                  <c:v>6.6801139999999997</c:v>
                </c:pt>
                <c:pt idx="14">
                  <c:v>6.0421469999999999</c:v>
                </c:pt>
                <c:pt idx="15">
                  <c:v>5.0601830000000003</c:v>
                </c:pt>
                <c:pt idx="16">
                  <c:v>3.7638940000000001</c:v>
                </c:pt>
                <c:pt idx="17">
                  <c:v>2.0122269999999998</c:v>
                </c:pt>
                <c:pt idx="18">
                  <c:v>0.50049699999999997</c:v>
                </c:pt>
                <c:pt idx="19">
                  <c:v>0.19516600000000001</c:v>
                </c:pt>
                <c:pt idx="20">
                  <c:v>0</c:v>
                </c:pt>
                <c:pt idx="21">
                  <c:v>0</c:v>
                </c:pt>
                <c:pt idx="22">
                  <c:v>0</c:v>
                </c:pt>
                <c:pt idx="23">
                  <c:v>0</c:v>
                </c:pt>
              </c:numCache>
            </c:numRef>
          </c:yVal>
          <c:smooth val="0"/>
          <c:extLst>
            <c:ext xmlns:c16="http://schemas.microsoft.com/office/drawing/2014/chart" uri="{C3380CC4-5D6E-409C-BE32-E72D297353CC}">
              <c16:uniqueId val="{00000004-C3F2-48A1-B4B3-2C23D49B8EAF}"/>
            </c:ext>
          </c:extLst>
        </c:ser>
        <c:ser>
          <c:idx val="7"/>
          <c:order val="5"/>
          <c:tx>
            <c:v>1.) solar to load</c:v>
          </c:tx>
          <c:spPr>
            <a:ln w="19050" cap="rnd">
              <a:solidFill>
                <a:srgbClr val="00B050"/>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hourly_calcs_with_hp!$V$3791:$V$3814</c:f>
              <c:numCache>
                <c:formatCode>0.00</c:formatCode>
                <c:ptCount val="24"/>
                <c:pt idx="0">
                  <c:v>0</c:v>
                </c:pt>
                <c:pt idx="1">
                  <c:v>0</c:v>
                </c:pt>
                <c:pt idx="2">
                  <c:v>0</c:v>
                </c:pt>
                <c:pt idx="3">
                  <c:v>0</c:v>
                </c:pt>
                <c:pt idx="4">
                  <c:v>0</c:v>
                </c:pt>
                <c:pt idx="5">
                  <c:v>0</c:v>
                </c:pt>
                <c:pt idx="6">
                  <c:v>0.41176010338461544</c:v>
                </c:pt>
                <c:pt idx="7">
                  <c:v>0.72756051538461541</c:v>
                </c:pt>
                <c:pt idx="8">
                  <c:v>0.6822693793846154</c:v>
                </c:pt>
                <c:pt idx="9">
                  <c:v>0.74656998338461544</c:v>
                </c:pt>
                <c:pt idx="10">
                  <c:v>0.75230335138461535</c:v>
                </c:pt>
                <c:pt idx="11">
                  <c:v>0.7449906193846153</c:v>
                </c:pt>
                <c:pt idx="12">
                  <c:v>0.63595951138461537</c:v>
                </c:pt>
                <c:pt idx="13">
                  <c:v>0.90547399538461537</c:v>
                </c:pt>
                <c:pt idx="14">
                  <c:v>0.91651234738461529</c:v>
                </c:pt>
                <c:pt idx="15">
                  <c:v>0.8493867153846153</c:v>
                </c:pt>
                <c:pt idx="16">
                  <c:v>1.0122227513846154</c:v>
                </c:pt>
                <c:pt idx="17">
                  <c:v>1.0335251233846154</c:v>
                </c:pt>
                <c:pt idx="18">
                  <c:v>0.50049699999999997</c:v>
                </c:pt>
                <c:pt idx="19">
                  <c:v>0.19516600000000001</c:v>
                </c:pt>
                <c:pt idx="20">
                  <c:v>0</c:v>
                </c:pt>
                <c:pt idx="21">
                  <c:v>0</c:v>
                </c:pt>
                <c:pt idx="22">
                  <c:v>0</c:v>
                </c:pt>
                <c:pt idx="23">
                  <c:v>0</c:v>
                </c:pt>
              </c:numCache>
            </c:numRef>
          </c:yVal>
          <c:smooth val="0"/>
          <c:extLst>
            <c:ext xmlns:c16="http://schemas.microsoft.com/office/drawing/2014/chart" uri="{C3380CC4-5D6E-409C-BE32-E72D297353CC}">
              <c16:uniqueId val="{00000005-C3F2-48A1-B4B3-2C23D49B8EAF}"/>
            </c:ext>
          </c:extLst>
        </c:ser>
        <c:ser>
          <c:idx val="9"/>
          <c:order val="6"/>
          <c:tx>
            <c:v>2.) battery to load</c:v>
          </c:tx>
          <c:spPr>
            <a:ln w="19050" cap="rnd">
              <a:solidFill>
                <a:srgbClr val="0070C0"/>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hourly_calcs_with_hp!$Y$3791:$Y$3814</c:f>
              <c:numCache>
                <c:formatCode>0.00</c:formatCode>
                <c:ptCount val="24"/>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0.60641996738461534</c:v>
                </c:pt>
                <c:pt idx="19">
                  <c:v>0.59588424338461543</c:v>
                </c:pt>
                <c:pt idx="20">
                  <c:v>0.79213461538461538</c:v>
                </c:pt>
                <c:pt idx="21">
                  <c:v>1.4821346153846156</c:v>
                </c:pt>
                <c:pt idx="22">
                  <c:v>1.3821346153846155</c:v>
                </c:pt>
                <c:pt idx="23">
                  <c:v>1.3921346153846155</c:v>
                </c:pt>
              </c:numCache>
            </c:numRef>
          </c:yVal>
          <c:smooth val="0"/>
          <c:extLst>
            <c:ext xmlns:c16="http://schemas.microsoft.com/office/drawing/2014/chart" uri="{C3380CC4-5D6E-409C-BE32-E72D297353CC}">
              <c16:uniqueId val="{00000006-C3F2-48A1-B4B3-2C23D49B8EAF}"/>
            </c:ext>
          </c:extLst>
        </c:ser>
        <c:ser>
          <c:idx val="3"/>
          <c:order val="7"/>
          <c:tx>
            <c:v>3.) grid to load</c:v>
          </c:tx>
          <c:spPr>
            <a:ln w="19050" cap="rnd">
              <a:solidFill>
                <a:srgbClr val="FF0000"/>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hourly_calcs_with_hp!$AC$3791:$AC$3814</c:f>
              <c:numCache>
                <c:formatCode>0.00</c:formatCode>
                <c:ptCount val="24"/>
                <c:pt idx="0">
                  <c:v>0.65213461538461537</c:v>
                </c:pt>
                <c:pt idx="1">
                  <c:v>0.36213461538461539</c:v>
                </c:pt>
                <c:pt idx="2">
                  <c:v>0.34213461538461543</c:v>
                </c:pt>
                <c:pt idx="3">
                  <c:v>0.39213461538461536</c:v>
                </c:pt>
                <c:pt idx="4">
                  <c:v>0.3721346153846154</c:v>
                </c:pt>
                <c:pt idx="5">
                  <c:v>0.39213461538461536</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numCache>
            </c:numRef>
          </c:yVal>
          <c:smooth val="0"/>
          <c:extLst>
            <c:ext xmlns:c16="http://schemas.microsoft.com/office/drawing/2014/chart" uri="{C3380CC4-5D6E-409C-BE32-E72D297353CC}">
              <c16:uniqueId val="{00000007-C3F2-48A1-B4B3-2C23D49B8EAF}"/>
            </c:ext>
          </c:extLst>
        </c:ser>
        <c:ser>
          <c:idx val="8"/>
          <c:order val="8"/>
          <c:tx>
            <c:v>4.) solar to battery</c:v>
          </c:tx>
          <c:spPr>
            <a:ln w="19050" cap="rnd">
              <a:solidFill>
                <a:srgbClr val="7030A0"/>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hourly_calcs_with_hp!$AD$3791:$AD$3814</c:f>
              <c:numCache>
                <c:formatCode>0.00</c:formatCode>
                <c:ptCount val="24"/>
                <c:pt idx="0">
                  <c:v>0</c:v>
                </c:pt>
                <c:pt idx="1">
                  <c:v>0</c:v>
                </c:pt>
                <c:pt idx="2">
                  <c:v>0</c:v>
                </c:pt>
                <c:pt idx="3">
                  <c:v>0</c:v>
                </c:pt>
                <c:pt idx="4">
                  <c:v>0</c:v>
                </c:pt>
                <c:pt idx="5">
                  <c:v>0</c:v>
                </c:pt>
                <c:pt idx="6">
                  <c:v>0.47750689661538459</c:v>
                </c:pt>
                <c:pt idx="7">
                  <c:v>2.1378624846153844</c:v>
                </c:pt>
                <c:pt idx="8">
                  <c:v>3.7866666206153838</c:v>
                </c:pt>
                <c:pt idx="9">
                  <c:v>4.8329270166153844</c:v>
                </c:pt>
                <c:pt idx="10">
                  <c:v>5.6409336486153849</c:v>
                </c:pt>
                <c:pt idx="11">
                  <c:v>0.19076999958974186</c:v>
                </c:pt>
                <c:pt idx="12">
                  <c:v>0</c:v>
                </c:pt>
                <c:pt idx="13">
                  <c:v>0</c:v>
                </c:pt>
                <c:pt idx="14">
                  <c:v>0</c:v>
                </c:pt>
                <c:pt idx="15">
                  <c:v>0</c:v>
                </c:pt>
                <c:pt idx="16">
                  <c:v>0</c:v>
                </c:pt>
                <c:pt idx="17">
                  <c:v>0</c:v>
                </c:pt>
                <c:pt idx="18">
                  <c:v>0</c:v>
                </c:pt>
                <c:pt idx="19">
                  <c:v>0</c:v>
                </c:pt>
                <c:pt idx="20">
                  <c:v>0</c:v>
                </c:pt>
                <c:pt idx="21">
                  <c:v>0</c:v>
                </c:pt>
                <c:pt idx="22">
                  <c:v>0</c:v>
                </c:pt>
                <c:pt idx="23">
                  <c:v>0</c:v>
                </c:pt>
              </c:numCache>
            </c:numRef>
          </c:yVal>
          <c:smooth val="0"/>
          <c:extLst>
            <c:ext xmlns:c16="http://schemas.microsoft.com/office/drawing/2014/chart" uri="{C3380CC4-5D6E-409C-BE32-E72D297353CC}">
              <c16:uniqueId val="{00000008-C3F2-48A1-B4B3-2C23D49B8EAF}"/>
            </c:ext>
          </c:extLst>
        </c:ser>
        <c:ser>
          <c:idx val="4"/>
          <c:order val="9"/>
          <c:tx>
            <c:v>5.) solar to grid</c:v>
          </c:tx>
          <c:spPr>
            <a:ln w="19050" cap="rnd">
              <a:solidFill>
                <a:schemeClr val="bg1">
                  <a:lumMod val="50000"/>
                </a:schemeClr>
              </a:solidFill>
              <a:prstDash val="dash"/>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hourly_calcs_with_hp!$AH$3791:$AH$3814</c:f>
              <c:numCache>
                <c:formatCode>0.00</c:formatCode>
                <c:ptCount val="24"/>
                <c:pt idx="0">
                  <c:v>0</c:v>
                </c:pt>
                <c:pt idx="1">
                  <c:v>0</c:v>
                </c:pt>
                <c:pt idx="2">
                  <c:v>0</c:v>
                </c:pt>
                <c:pt idx="3">
                  <c:v>0</c:v>
                </c:pt>
                <c:pt idx="4">
                  <c:v>0</c:v>
                </c:pt>
                <c:pt idx="5">
                  <c:v>0</c:v>
                </c:pt>
                <c:pt idx="6">
                  <c:v>0</c:v>
                </c:pt>
                <c:pt idx="7">
                  <c:v>0</c:v>
                </c:pt>
                <c:pt idx="8">
                  <c:v>0</c:v>
                </c:pt>
                <c:pt idx="9">
                  <c:v>0</c:v>
                </c:pt>
                <c:pt idx="10">
                  <c:v>0</c:v>
                </c:pt>
                <c:pt idx="11">
                  <c:v>5.8932823810256423</c:v>
                </c:pt>
                <c:pt idx="12">
                  <c:v>6.2852354886153847</c:v>
                </c:pt>
                <c:pt idx="13">
                  <c:v>5.7746400046153843</c:v>
                </c:pt>
                <c:pt idx="14">
                  <c:v>5.1256346526153846</c:v>
                </c:pt>
                <c:pt idx="15">
                  <c:v>4.2107962846153848</c:v>
                </c:pt>
                <c:pt idx="16">
                  <c:v>2.7516712486153847</c:v>
                </c:pt>
                <c:pt idx="17">
                  <c:v>0.97870187661538433</c:v>
                </c:pt>
                <c:pt idx="18">
                  <c:v>0</c:v>
                </c:pt>
                <c:pt idx="19">
                  <c:v>0</c:v>
                </c:pt>
                <c:pt idx="20">
                  <c:v>0</c:v>
                </c:pt>
                <c:pt idx="21">
                  <c:v>0</c:v>
                </c:pt>
                <c:pt idx="22">
                  <c:v>0</c:v>
                </c:pt>
                <c:pt idx="23">
                  <c:v>0</c:v>
                </c:pt>
              </c:numCache>
            </c:numRef>
          </c:yVal>
          <c:smooth val="0"/>
          <c:extLst>
            <c:ext xmlns:c16="http://schemas.microsoft.com/office/drawing/2014/chart" uri="{C3380CC4-5D6E-409C-BE32-E72D297353CC}">
              <c16:uniqueId val="{00000009-C3F2-48A1-B4B3-2C23D49B8EAF}"/>
            </c:ext>
          </c:extLst>
        </c:ser>
        <c:dLbls>
          <c:showLegendKey val="0"/>
          <c:showVal val="0"/>
          <c:showCatName val="0"/>
          <c:showSerName val="0"/>
          <c:showPercent val="0"/>
          <c:showBubbleSize val="0"/>
        </c:dLbls>
        <c:axId val="1477459295"/>
        <c:axId val="1477433375"/>
      </c:scatterChart>
      <c:valAx>
        <c:axId val="1477459295"/>
        <c:scaling>
          <c:orientation val="minMax"/>
          <c:max val="1"/>
          <c:min val="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Hourly Starting Time</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h:mm"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77433375"/>
        <c:crosses val="autoZero"/>
        <c:crossBetween val="midCat"/>
        <c:majorUnit val="4.1670000000000013E-2"/>
      </c:valAx>
      <c:valAx>
        <c:axId val="1477433375"/>
        <c:scaling>
          <c:orientation val="minMax"/>
          <c:max val="1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kWh     or      Battery Capacity % /10</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77459295"/>
        <c:crosses val="autoZero"/>
        <c:crossBetween val="midCat"/>
        <c:majorUnit val="1"/>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Sun Sept 17 Hourly System Performance - No Heat Pump</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2"/>
          <c:order val="0"/>
          <c:tx>
            <c:v>battery capacity</c:v>
          </c:tx>
          <c:spPr>
            <a:ln w="19050" cap="rnd">
              <a:solidFill>
                <a:schemeClr val="tx1"/>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hourly_calcs_no_hp!$S$6239:$S$6262</c:f>
              <c:numCache>
                <c:formatCode>0.0</c:formatCode>
                <c:ptCount val="24"/>
                <c:pt idx="0">
                  <c:v>8.8675060270833335</c:v>
                </c:pt>
                <c:pt idx="1">
                  <c:v>8.7477143604166656</c:v>
                </c:pt>
                <c:pt idx="2">
                  <c:v>8.6279226937499995</c:v>
                </c:pt>
                <c:pt idx="3">
                  <c:v>8.5081310270833317</c:v>
                </c:pt>
                <c:pt idx="4">
                  <c:v>8.3883393604166656</c:v>
                </c:pt>
                <c:pt idx="5">
                  <c:v>8.2789643604166656</c:v>
                </c:pt>
                <c:pt idx="6">
                  <c:v>8.1852143604166656</c:v>
                </c:pt>
                <c:pt idx="7">
                  <c:v>8.0914643604166656</c:v>
                </c:pt>
                <c:pt idx="8">
                  <c:v>8.3641711179166656</c:v>
                </c:pt>
                <c:pt idx="9">
                  <c:v>9.778120218541666</c:v>
                </c:pt>
                <c:pt idx="10">
                  <c:v>10</c:v>
                </c:pt>
                <c:pt idx="11">
                  <c:v>10</c:v>
                </c:pt>
                <c:pt idx="12">
                  <c:v>8.8077454604166654</c:v>
                </c:pt>
                <c:pt idx="13">
                  <c:v>7.1413627604166665</c:v>
                </c:pt>
                <c:pt idx="14">
                  <c:v>5.8865719416666646</c:v>
                </c:pt>
                <c:pt idx="15">
                  <c:v>6.1278877585416662</c:v>
                </c:pt>
                <c:pt idx="16">
                  <c:v>4.1736814127083317</c:v>
                </c:pt>
                <c:pt idx="17">
                  <c:v>2</c:v>
                </c:pt>
                <c:pt idx="18">
                  <c:v>2</c:v>
                </c:pt>
                <c:pt idx="19">
                  <c:v>2</c:v>
                </c:pt>
                <c:pt idx="20">
                  <c:v>2</c:v>
                </c:pt>
                <c:pt idx="21">
                  <c:v>2</c:v>
                </c:pt>
                <c:pt idx="22">
                  <c:v>2</c:v>
                </c:pt>
                <c:pt idx="23">
                  <c:v>2</c:v>
                </c:pt>
              </c:numCache>
            </c:numRef>
          </c:yVal>
          <c:smooth val="0"/>
          <c:extLst>
            <c:ext xmlns:c16="http://schemas.microsoft.com/office/drawing/2014/chart" uri="{C3380CC4-5D6E-409C-BE32-E72D297353CC}">
              <c16:uniqueId val="{00000000-CE3F-4AE3-9087-65E00755495A}"/>
            </c:ext>
          </c:extLst>
        </c:ser>
        <c:ser>
          <c:idx val="6"/>
          <c:order val="1"/>
          <c:tx>
            <c:v>max battery capacity</c:v>
          </c:tx>
          <c:spPr>
            <a:ln w="19050" cap="rnd">
              <a:solidFill>
                <a:schemeClr val="tx1"/>
              </a:solidFill>
              <a:prstDash val="sysDot"/>
              <a:round/>
            </a:ln>
            <a:effectLst/>
          </c:spPr>
          <c:marker>
            <c:symbol val="none"/>
          </c:marker>
          <c:xVal>
            <c:numRef>
              <c:f>'chart data'!$A$48:$A$71</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'chart data'!$G$48:$G$71</c:f>
              <c:numCache>
                <c:formatCode>General</c:formatCode>
                <c:ptCount val="24"/>
                <c:pt idx="0">
                  <c:v>10</c:v>
                </c:pt>
                <c:pt idx="1">
                  <c:v>10</c:v>
                </c:pt>
                <c:pt idx="2">
                  <c:v>10</c:v>
                </c:pt>
                <c:pt idx="3">
                  <c:v>10</c:v>
                </c:pt>
                <c:pt idx="4">
                  <c:v>10</c:v>
                </c:pt>
                <c:pt idx="5">
                  <c:v>10</c:v>
                </c:pt>
                <c:pt idx="6">
                  <c:v>10</c:v>
                </c:pt>
                <c:pt idx="7">
                  <c:v>10</c:v>
                </c:pt>
                <c:pt idx="8">
                  <c:v>10</c:v>
                </c:pt>
                <c:pt idx="9">
                  <c:v>10</c:v>
                </c:pt>
                <c:pt idx="10">
                  <c:v>10</c:v>
                </c:pt>
                <c:pt idx="11">
                  <c:v>10</c:v>
                </c:pt>
                <c:pt idx="12">
                  <c:v>10</c:v>
                </c:pt>
                <c:pt idx="13">
                  <c:v>10</c:v>
                </c:pt>
                <c:pt idx="14">
                  <c:v>10</c:v>
                </c:pt>
                <c:pt idx="15">
                  <c:v>10</c:v>
                </c:pt>
                <c:pt idx="16">
                  <c:v>10</c:v>
                </c:pt>
                <c:pt idx="17">
                  <c:v>10</c:v>
                </c:pt>
                <c:pt idx="18">
                  <c:v>10</c:v>
                </c:pt>
                <c:pt idx="19">
                  <c:v>10</c:v>
                </c:pt>
                <c:pt idx="20">
                  <c:v>10</c:v>
                </c:pt>
                <c:pt idx="21">
                  <c:v>10</c:v>
                </c:pt>
                <c:pt idx="22">
                  <c:v>10</c:v>
                </c:pt>
                <c:pt idx="23">
                  <c:v>10</c:v>
                </c:pt>
              </c:numCache>
            </c:numRef>
          </c:yVal>
          <c:smooth val="0"/>
          <c:extLst>
            <c:ext xmlns:c16="http://schemas.microsoft.com/office/drawing/2014/chart" uri="{C3380CC4-5D6E-409C-BE32-E72D297353CC}">
              <c16:uniqueId val="{00000001-CE3F-4AE3-9087-65E00755495A}"/>
            </c:ext>
          </c:extLst>
        </c:ser>
        <c:ser>
          <c:idx val="5"/>
          <c:order val="2"/>
          <c:tx>
            <c:v>min battery capacity</c:v>
          </c:tx>
          <c:spPr>
            <a:ln w="12700" cap="rnd">
              <a:solidFill>
                <a:schemeClr val="tx1"/>
              </a:solidFill>
              <a:prstDash val="dashDot"/>
              <a:round/>
            </a:ln>
            <a:effectLst/>
          </c:spPr>
          <c:marker>
            <c:symbol val="none"/>
          </c:marker>
          <c:xVal>
            <c:numRef>
              <c:f>'chart data'!$A$48:$A$71</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'chart data'!$F$48:$F$71</c:f>
              <c:numCache>
                <c:formatCode>General</c:formatCode>
                <c:ptCount val="24"/>
                <c:pt idx="0">
                  <c:v>2</c:v>
                </c:pt>
                <c:pt idx="1">
                  <c:v>2</c:v>
                </c:pt>
                <c:pt idx="2">
                  <c:v>2</c:v>
                </c:pt>
                <c:pt idx="3">
                  <c:v>2</c:v>
                </c:pt>
                <c:pt idx="4">
                  <c:v>2</c:v>
                </c:pt>
                <c:pt idx="5">
                  <c:v>2</c:v>
                </c:pt>
                <c:pt idx="6">
                  <c:v>2</c:v>
                </c:pt>
                <c:pt idx="7">
                  <c:v>2</c:v>
                </c:pt>
                <c:pt idx="8">
                  <c:v>2</c:v>
                </c:pt>
                <c:pt idx="9">
                  <c:v>2</c:v>
                </c:pt>
                <c:pt idx="10">
                  <c:v>2</c:v>
                </c:pt>
                <c:pt idx="11">
                  <c:v>2</c:v>
                </c:pt>
                <c:pt idx="12">
                  <c:v>2</c:v>
                </c:pt>
                <c:pt idx="13">
                  <c:v>2</c:v>
                </c:pt>
                <c:pt idx="14">
                  <c:v>2</c:v>
                </c:pt>
                <c:pt idx="15">
                  <c:v>2</c:v>
                </c:pt>
                <c:pt idx="16">
                  <c:v>2</c:v>
                </c:pt>
                <c:pt idx="17">
                  <c:v>2</c:v>
                </c:pt>
                <c:pt idx="18">
                  <c:v>2</c:v>
                </c:pt>
                <c:pt idx="19">
                  <c:v>2</c:v>
                </c:pt>
                <c:pt idx="20">
                  <c:v>2</c:v>
                </c:pt>
                <c:pt idx="21">
                  <c:v>2</c:v>
                </c:pt>
                <c:pt idx="22">
                  <c:v>2</c:v>
                </c:pt>
                <c:pt idx="23">
                  <c:v>2</c:v>
                </c:pt>
              </c:numCache>
            </c:numRef>
          </c:yVal>
          <c:smooth val="0"/>
          <c:extLst>
            <c:ext xmlns:c16="http://schemas.microsoft.com/office/drawing/2014/chart" uri="{C3380CC4-5D6E-409C-BE32-E72D297353CC}">
              <c16:uniqueId val="{00000002-CE3F-4AE3-9087-65E00755495A}"/>
            </c:ext>
          </c:extLst>
        </c:ser>
        <c:ser>
          <c:idx val="1"/>
          <c:order val="3"/>
          <c:tx>
            <c:v>load</c:v>
          </c:tx>
          <c:spPr>
            <a:ln w="63500" cap="rnd">
              <a:solidFill>
                <a:srgbClr val="C00000"/>
              </a:solidFill>
              <a:prstDash val="sysDot"/>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hourly_calcs_no_hp!$N$6239:$N$6262</c:f>
              <c:numCache>
                <c:formatCode>#,##0.00</c:formatCode>
                <c:ptCount val="24"/>
                <c:pt idx="0">
                  <c:v>0.23</c:v>
                </c:pt>
                <c:pt idx="1">
                  <c:v>0.23</c:v>
                </c:pt>
                <c:pt idx="2">
                  <c:v>0.23</c:v>
                </c:pt>
                <c:pt idx="3">
                  <c:v>0.23</c:v>
                </c:pt>
                <c:pt idx="4">
                  <c:v>0.21</c:v>
                </c:pt>
                <c:pt idx="5">
                  <c:v>0.18</c:v>
                </c:pt>
                <c:pt idx="6">
                  <c:v>0.18</c:v>
                </c:pt>
                <c:pt idx="7">
                  <c:v>0.427154584</c:v>
                </c:pt>
                <c:pt idx="8">
                  <c:v>0.38303725199999999</c:v>
                </c:pt>
                <c:pt idx="9">
                  <c:v>0.46271182399999999</c:v>
                </c:pt>
                <c:pt idx="10">
                  <c:v>4.5622970879999993</c:v>
                </c:pt>
                <c:pt idx="11">
                  <c:v>8.3880737159999992</c:v>
                </c:pt>
                <c:pt idx="12">
                  <c:v>9.2848167840000002</c:v>
                </c:pt>
                <c:pt idx="13">
                  <c:v>8.0928883720000009</c:v>
                </c:pt>
                <c:pt idx="14">
                  <c:v>4.4135899240000001</c:v>
                </c:pt>
                <c:pt idx="15">
                  <c:v>7.5864051840000002</c:v>
                </c:pt>
                <c:pt idx="16">
                  <c:v>7.6009811239999996</c:v>
                </c:pt>
                <c:pt idx="17">
                  <c:v>6.4047411360000002</c:v>
                </c:pt>
                <c:pt idx="18">
                  <c:v>1.5256527759999998</c:v>
                </c:pt>
                <c:pt idx="19">
                  <c:v>3.82</c:v>
                </c:pt>
                <c:pt idx="20">
                  <c:v>8.11</c:v>
                </c:pt>
                <c:pt idx="21">
                  <c:v>8.1199999999999992</c:v>
                </c:pt>
                <c:pt idx="22">
                  <c:v>5.0199999999999996</c:v>
                </c:pt>
                <c:pt idx="23">
                  <c:v>0.26</c:v>
                </c:pt>
              </c:numCache>
            </c:numRef>
          </c:yVal>
          <c:smooth val="0"/>
          <c:extLst>
            <c:ext xmlns:c16="http://schemas.microsoft.com/office/drawing/2014/chart" uri="{C3380CC4-5D6E-409C-BE32-E72D297353CC}">
              <c16:uniqueId val="{00000003-CE3F-4AE3-9087-65E00755495A}"/>
            </c:ext>
          </c:extLst>
        </c:ser>
        <c:ser>
          <c:idx val="0"/>
          <c:order val="4"/>
          <c:tx>
            <c:v>solar generation</c:v>
          </c:tx>
          <c:spPr>
            <a:ln w="19050" cap="rnd">
              <a:solidFill>
                <a:srgbClr val="FFC000"/>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hourly_calcs_no_hp!$P$6239:$P$6262</c:f>
              <c:numCache>
                <c:formatCode>0.00</c:formatCode>
                <c:ptCount val="24"/>
                <c:pt idx="0">
                  <c:v>0</c:v>
                </c:pt>
                <c:pt idx="1">
                  <c:v>0</c:v>
                </c:pt>
                <c:pt idx="2">
                  <c:v>0</c:v>
                </c:pt>
                <c:pt idx="3">
                  <c:v>0</c:v>
                </c:pt>
                <c:pt idx="4">
                  <c:v>0</c:v>
                </c:pt>
                <c:pt idx="5">
                  <c:v>0</c:v>
                </c:pt>
                <c:pt idx="6">
                  <c:v>0</c:v>
                </c:pt>
                <c:pt idx="7">
                  <c:v>1.008929</c:v>
                </c:pt>
                <c:pt idx="8">
                  <c:v>3.3994620000000002</c:v>
                </c:pt>
                <c:pt idx="9">
                  <c:v>4.7910020000000006</c:v>
                </c:pt>
                <c:pt idx="10">
                  <c:v>5.6846830000000006</c:v>
                </c:pt>
                <c:pt idx="11">
                  <c:v>6.0989449999999996</c:v>
                </c:pt>
                <c:pt idx="12">
                  <c:v>6.0853619999999999</c:v>
                </c:pt>
                <c:pt idx="13">
                  <c:v>5.6836899999999995</c:v>
                </c:pt>
                <c:pt idx="14">
                  <c:v>4.9283970000000004</c:v>
                </c:pt>
                <c:pt idx="15">
                  <c:v>3.8343290000000003</c:v>
                </c:pt>
                <c:pt idx="16">
                  <c:v>2.3164129999999998</c:v>
                </c:pt>
                <c:pt idx="17">
                  <c:v>0.64990300000000001</c:v>
                </c:pt>
                <c:pt idx="18">
                  <c:v>0.118635</c:v>
                </c:pt>
                <c:pt idx="19">
                  <c:v>0</c:v>
                </c:pt>
                <c:pt idx="20">
                  <c:v>0</c:v>
                </c:pt>
                <c:pt idx="21">
                  <c:v>0</c:v>
                </c:pt>
                <c:pt idx="22">
                  <c:v>0</c:v>
                </c:pt>
                <c:pt idx="23">
                  <c:v>0</c:v>
                </c:pt>
              </c:numCache>
            </c:numRef>
          </c:yVal>
          <c:smooth val="0"/>
          <c:extLst>
            <c:ext xmlns:c16="http://schemas.microsoft.com/office/drawing/2014/chart" uri="{C3380CC4-5D6E-409C-BE32-E72D297353CC}">
              <c16:uniqueId val="{00000004-CE3F-4AE3-9087-65E00755495A}"/>
            </c:ext>
          </c:extLst>
        </c:ser>
        <c:ser>
          <c:idx val="7"/>
          <c:order val="5"/>
          <c:tx>
            <c:v>1.) solar to load</c:v>
          </c:tx>
          <c:spPr>
            <a:ln w="19050" cap="rnd">
              <a:solidFill>
                <a:srgbClr val="00B050"/>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hourly_calcs_no_hp!$V$6239:$V$6262</c:f>
              <c:numCache>
                <c:formatCode>0.00</c:formatCode>
                <c:ptCount val="24"/>
                <c:pt idx="0">
                  <c:v>0</c:v>
                </c:pt>
                <c:pt idx="1">
                  <c:v>0</c:v>
                </c:pt>
                <c:pt idx="2">
                  <c:v>0</c:v>
                </c:pt>
                <c:pt idx="3">
                  <c:v>0</c:v>
                </c:pt>
                <c:pt idx="4">
                  <c:v>0</c:v>
                </c:pt>
                <c:pt idx="5">
                  <c:v>0</c:v>
                </c:pt>
                <c:pt idx="6">
                  <c:v>0</c:v>
                </c:pt>
                <c:pt idx="7">
                  <c:v>0.427154584</c:v>
                </c:pt>
                <c:pt idx="8">
                  <c:v>0.38303725199999999</c:v>
                </c:pt>
                <c:pt idx="9">
                  <c:v>0.46271182399999999</c:v>
                </c:pt>
                <c:pt idx="10">
                  <c:v>4.5622970879999993</c:v>
                </c:pt>
                <c:pt idx="11">
                  <c:v>6.0989449999999996</c:v>
                </c:pt>
                <c:pt idx="12">
                  <c:v>6.0853619999999999</c:v>
                </c:pt>
                <c:pt idx="13">
                  <c:v>5.6836899999999995</c:v>
                </c:pt>
                <c:pt idx="14">
                  <c:v>4.4135899240000001</c:v>
                </c:pt>
                <c:pt idx="15">
                  <c:v>3.8343290000000003</c:v>
                </c:pt>
                <c:pt idx="16">
                  <c:v>2.3164129999999998</c:v>
                </c:pt>
                <c:pt idx="17">
                  <c:v>0.64990300000000001</c:v>
                </c:pt>
                <c:pt idx="18">
                  <c:v>0.118635</c:v>
                </c:pt>
                <c:pt idx="19">
                  <c:v>0</c:v>
                </c:pt>
                <c:pt idx="20">
                  <c:v>0</c:v>
                </c:pt>
                <c:pt idx="21">
                  <c:v>0</c:v>
                </c:pt>
                <c:pt idx="22">
                  <c:v>0</c:v>
                </c:pt>
                <c:pt idx="23">
                  <c:v>0</c:v>
                </c:pt>
              </c:numCache>
            </c:numRef>
          </c:yVal>
          <c:smooth val="0"/>
          <c:extLst>
            <c:ext xmlns:c16="http://schemas.microsoft.com/office/drawing/2014/chart" uri="{C3380CC4-5D6E-409C-BE32-E72D297353CC}">
              <c16:uniqueId val="{00000005-CE3F-4AE3-9087-65E00755495A}"/>
            </c:ext>
          </c:extLst>
        </c:ser>
        <c:ser>
          <c:idx val="9"/>
          <c:order val="6"/>
          <c:tx>
            <c:v>2.) battery to load</c:v>
          </c:tx>
          <c:spPr>
            <a:ln w="19050" cap="rnd">
              <a:solidFill>
                <a:srgbClr val="0070C0"/>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hourly_calcs_no_hp!$Y$6239:$Y$6262</c:f>
              <c:numCache>
                <c:formatCode>0.00</c:formatCode>
                <c:ptCount val="24"/>
                <c:pt idx="0">
                  <c:v>0.23</c:v>
                </c:pt>
                <c:pt idx="1">
                  <c:v>0.23</c:v>
                </c:pt>
                <c:pt idx="2">
                  <c:v>0.23</c:v>
                </c:pt>
                <c:pt idx="3">
                  <c:v>0.23</c:v>
                </c:pt>
                <c:pt idx="4">
                  <c:v>0.21</c:v>
                </c:pt>
                <c:pt idx="5">
                  <c:v>0.18</c:v>
                </c:pt>
                <c:pt idx="6">
                  <c:v>0.18</c:v>
                </c:pt>
                <c:pt idx="7">
                  <c:v>0</c:v>
                </c:pt>
                <c:pt idx="8">
                  <c:v>0</c:v>
                </c:pt>
                <c:pt idx="9">
                  <c:v>0</c:v>
                </c:pt>
                <c:pt idx="10">
                  <c:v>0</c:v>
                </c:pt>
                <c:pt idx="11">
                  <c:v>2.2891287159999996</c:v>
                </c:pt>
                <c:pt idx="12">
                  <c:v>3.1994547840000003</c:v>
                </c:pt>
                <c:pt idx="13">
                  <c:v>2.4091983720000014</c:v>
                </c:pt>
                <c:pt idx="14">
                  <c:v>0</c:v>
                </c:pt>
                <c:pt idx="15">
                  <c:v>3.7520761839999999</c:v>
                </c:pt>
                <c:pt idx="16">
                  <c:v>4.1734683123999972</c:v>
                </c:pt>
                <c:pt idx="17">
                  <c:v>0</c:v>
                </c:pt>
                <c:pt idx="18">
                  <c:v>0</c:v>
                </c:pt>
                <c:pt idx="19">
                  <c:v>0</c:v>
                </c:pt>
                <c:pt idx="20">
                  <c:v>0</c:v>
                </c:pt>
                <c:pt idx="21">
                  <c:v>0</c:v>
                </c:pt>
                <c:pt idx="22">
                  <c:v>0</c:v>
                </c:pt>
                <c:pt idx="23">
                  <c:v>0</c:v>
                </c:pt>
              </c:numCache>
            </c:numRef>
          </c:yVal>
          <c:smooth val="0"/>
          <c:extLst>
            <c:ext xmlns:c16="http://schemas.microsoft.com/office/drawing/2014/chart" uri="{C3380CC4-5D6E-409C-BE32-E72D297353CC}">
              <c16:uniqueId val="{00000006-CE3F-4AE3-9087-65E00755495A}"/>
            </c:ext>
          </c:extLst>
        </c:ser>
        <c:ser>
          <c:idx val="3"/>
          <c:order val="7"/>
          <c:tx>
            <c:v>3.) grid to load</c:v>
          </c:tx>
          <c:spPr>
            <a:ln w="19050" cap="rnd">
              <a:solidFill>
                <a:srgbClr val="FF0000"/>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hourly_calcs_no_hp!$AC$6239:$AC$6262</c:f>
              <c:numCache>
                <c:formatCode>0.00</c:formatCode>
                <c:ptCount val="24"/>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1.1110998116000026</c:v>
                </c:pt>
                <c:pt idx="17">
                  <c:v>5.754838136</c:v>
                </c:pt>
                <c:pt idx="18">
                  <c:v>1.4070177759999998</c:v>
                </c:pt>
                <c:pt idx="19">
                  <c:v>3.82</c:v>
                </c:pt>
                <c:pt idx="20">
                  <c:v>8.11</c:v>
                </c:pt>
                <c:pt idx="21">
                  <c:v>8.1199999999999992</c:v>
                </c:pt>
                <c:pt idx="22">
                  <c:v>5.0199999999999996</c:v>
                </c:pt>
                <c:pt idx="23">
                  <c:v>0.26</c:v>
                </c:pt>
              </c:numCache>
            </c:numRef>
          </c:yVal>
          <c:smooth val="0"/>
          <c:extLst>
            <c:ext xmlns:c16="http://schemas.microsoft.com/office/drawing/2014/chart" uri="{C3380CC4-5D6E-409C-BE32-E72D297353CC}">
              <c16:uniqueId val="{00000007-CE3F-4AE3-9087-65E00755495A}"/>
            </c:ext>
          </c:extLst>
        </c:ser>
        <c:ser>
          <c:idx val="8"/>
          <c:order val="8"/>
          <c:tx>
            <c:v>4.) solar to battery</c:v>
          </c:tx>
          <c:spPr>
            <a:ln w="19050" cap="rnd">
              <a:solidFill>
                <a:srgbClr val="7030A0"/>
              </a:solidFill>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hourly_calcs_no_hp!$AD$6239:$AD$6262</c:f>
              <c:numCache>
                <c:formatCode>0.00</c:formatCode>
                <c:ptCount val="24"/>
                <c:pt idx="0">
                  <c:v>0</c:v>
                </c:pt>
                <c:pt idx="1">
                  <c:v>0</c:v>
                </c:pt>
                <c:pt idx="2">
                  <c:v>0</c:v>
                </c:pt>
                <c:pt idx="3">
                  <c:v>0</c:v>
                </c:pt>
                <c:pt idx="4">
                  <c:v>0</c:v>
                </c:pt>
                <c:pt idx="5">
                  <c:v>0</c:v>
                </c:pt>
                <c:pt idx="6">
                  <c:v>0</c:v>
                </c:pt>
                <c:pt idx="7">
                  <c:v>0.58177441600000002</c:v>
                </c:pt>
                <c:pt idx="8">
                  <c:v>3.0164247480000004</c:v>
                </c:pt>
                <c:pt idx="9">
                  <c:v>0.47334353377777916</c:v>
                </c:pt>
                <c:pt idx="10">
                  <c:v>0</c:v>
                </c:pt>
                <c:pt idx="11">
                  <c:v>0</c:v>
                </c:pt>
                <c:pt idx="12">
                  <c:v>0</c:v>
                </c:pt>
                <c:pt idx="13">
                  <c:v>0</c:v>
                </c:pt>
                <c:pt idx="14">
                  <c:v>0.51480707600000031</c:v>
                </c:pt>
                <c:pt idx="15">
                  <c:v>0</c:v>
                </c:pt>
                <c:pt idx="16">
                  <c:v>0</c:v>
                </c:pt>
                <c:pt idx="17">
                  <c:v>0</c:v>
                </c:pt>
                <c:pt idx="18">
                  <c:v>0</c:v>
                </c:pt>
                <c:pt idx="19">
                  <c:v>0</c:v>
                </c:pt>
                <c:pt idx="20">
                  <c:v>0</c:v>
                </c:pt>
                <c:pt idx="21">
                  <c:v>0</c:v>
                </c:pt>
                <c:pt idx="22">
                  <c:v>0</c:v>
                </c:pt>
                <c:pt idx="23">
                  <c:v>0</c:v>
                </c:pt>
              </c:numCache>
            </c:numRef>
          </c:yVal>
          <c:smooth val="0"/>
          <c:extLst>
            <c:ext xmlns:c16="http://schemas.microsoft.com/office/drawing/2014/chart" uri="{C3380CC4-5D6E-409C-BE32-E72D297353CC}">
              <c16:uniqueId val="{00000008-CE3F-4AE3-9087-65E00755495A}"/>
            </c:ext>
          </c:extLst>
        </c:ser>
        <c:ser>
          <c:idx val="4"/>
          <c:order val="9"/>
          <c:tx>
            <c:v>5.) solar to grid</c:v>
          </c:tx>
          <c:spPr>
            <a:ln w="19050" cap="rnd">
              <a:solidFill>
                <a:schemeClr val="bg1">
                  <a:lumMod val="50000"/>
                </a:schemeClr>
              </a:solidFill>
              <a:prstDash val="dash"/>
              <a:round/>
            </a:ln>
            <a:effectLst/>
          </c:spPr>
          <c:marker>
            <c:symbol val="none"/>
          </c:marker>
          <c:xVal>
            <c:numRef>
              <c:f>hourly_calcs_no_hp!$C$1919:$C$1942</c:f>
              <c:numCache>
                <c:formatCode>h:mm</c:formatCode>
                <c:ptCount val="24"/>
                <c:pt idx="0">
                  <c:v>0</c:v>
                </c:pt>
                <c:pt idx="1">
                  <c:v>4.1666666666666664E-2</c:v>
                </c:pt>
                <c:pt idx="2">
                  <c:v>8.3333333333333329E-2</c:v>
                </c:pt>
                <c:pt idx="3">
                  <c:v>0.125</c:v>
                </c:pt>
                <c:pt idx="4">
                  <c:v>0.16666666666666666</c:v>
                </c:pt>
                <c:pt idx="5">
                  <c:v>0.20833333333333334</c:v>
                </c:pt>
                <c:pt idx="6">
                  <c:v>0.25</c:v>
                </c:pt>
                <c:pt idx="7">
                  <c:v>0.29166666666666669</c:v>
                </c:pt>
                <c:pt idx="8">
                  <c:v>0.33333333333333331</c:v>
                </c:pt>
                <c:pt idx="9">
                  <c:v>0.375</c:v>
                </c:pt>
                <c:pt idx="10">
                  <c:v>0.41666666666666669</c:v>
                </c:pt>
                <c:pt idx="11">
                  <c:v>0.45833333333333331</c:v>
                </c:pt>
                <c:pt idx="12">
                  <c:v>0.5</c:v>
                </c:pt>
                <c:pt idx="13">
                  <c:v>0.54166666666666663</c:v>
                </c:pt>
                <c:pt idx="14">
                  <c:v>0.58333333333333337</c:v>
                </c:pt>
                <c:pt idx="15">
                  <c:v>0.625</c:v>
                </c:pt>
                <c:pt idx="16">
                  <c:v>0.66666666666666663</c:v>
                </c:pt>
                <c:pt idx="17">
                  <c:v>0.70833333333333337</c:v>
                </c:pt>
                <c:pt idx="18">
                  <c:v>0.75</c:v>
                </c:pt>
                <c:pt idx="19">
                  <c:v>0.79166666666666663</c:v>
                </c:pt>
                <c:pt idx="20">
                  <c:v>0.83333333333333337</c:v>
                </c:pt>
                <c:pt idx="21">
                  <c:v>0.875</c:v>
                </c:pt>
                <c:pt idx="22">
                  <c:v>0.91666666666666663</c:v>
                </c:pt>
                <c:pt idx="23">
                  <c:v>0.95833333333333337</c:v>
                </c:pt>
              </c:numCache>
            </c:numRef>
          </c:xVal>
          <c:yVal>
            <c:numRef>
              <c:f>hourly_calcs_no_hp!$AH$6239:$AH$6262</c:f>
              <c:numCache>
                <c:formatCode>0.00</c:formatCode>
                <c:ptCount val="24"/>
                <c:pt idx="0">
                  <c:v>0</c:v>
                </c:pt>
                <c:pt idx="1">
                  <c:v>0</c:v>
                </c:pt>
                <c:pt idx="2">
                  <c:v>0</c:v>
                </c:pt>
                <c:pt idx="3">
                  <c:v>0</c:v>
                </c:pt>
                <c:pt idx="4">
                  <c:v>0</c:v>
                </c:pt>
                <c:pt idx="5">
                  <c:v>0</c:v>
                </c:pt>
                <c:pt idx="6">
                  <c:v>0</c:v>
                </c:pt>
                <c:pt idx="7">
                  <c:v>0</c:v>
                </c:pt>
                <c:pt idx="8">
                  <c:v>0</c:v>
                </c:pt>
                <c:pt idx="9">
                  <c:v>3.8549466422222212</c:v>
                </c:pt>
                <c:pt idx="10">
                  <c:v>1.1223859120000013</c:v>
                </c:pt>
                <c:pt idx="11">
                  <c:v>0</c:v>
                </c:pt>
                <c:pt idx="12">
                  <c:v>0</c:v>
                </c:pt>
                <c:pt idx="13">
                  <c:v>0</c:v>
                </c:pt>
                <c:pt idx="14">
                  <c:v>0</c:v>
                </c:pt>
                <c:pt idx="15">
                  <c:v>0</c:v>
                </c:pt>
                <c:pt idx="16">
                  <c:v>0</c:v>
                </c:pt>
                <c:pt idx="17">
                  <c:v>0</c:v>
                </c:pt>
                <c:pt idx="18">
                  <c:v>0</c:v>
                </c:pt>
                <c:pt idx="19">
                  <c:v>0</c:v>
                </c:pt>
                <c:pt idx="20">
                  <c:v>0</c:v>
                </c:pt>
                <c:pt idx="21">
                  <c:v>0</c:v>
                </c:pt>
                <c:pt idx="22">
                  <c:v>0</c:v>
                </c:pt>
                <c:pt idx="23">
                  <c:v>0</c:v>
                </c:pt>
              </c:numCache>
            </c:numRef>
          </c:yVal>
          <c:smooth val="0"/>
          <c:extLst>
            <c:ext xmlns:c16="http://schemas.microsoft.com/office/drawing/2014/chart" uri="{C3380CC4-5D6E-409C-BE32-E72D297353CC}">
              <c16:uniqueId val="{00000009-CE3F-4AE3-9087-65E00755495A}"/>
            </c:ext>
          </c:extLst>
        </c:ser>
        <c:dLbls>
          <c:showLegendKey val="0"/>
          <c:showVal val="0"/>
          <c:showCatName val="0"/>
          <c:showSerName val="0"/>
          <c:showPercent val="0"/>
          <c:showBubbleSize val="0"/>
        </c:dLbls>
        <c:axId val="1477459295"/>
        <c:axId val="1477433375"/>
      </c:scatterChart>
      <c:valAx>
        <c:axId val="1477459295"/>
        <c:scaling>
          <c:orientation val="minMax"/>
          <c:max val="1"/>
          <c:min val="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Hourly Starting Time</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h:mm"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77433375"/>
        <c:crosses val="autoZero"/>
        <c:crossBetween val="midCat"/>
        <c:majorUnit val="4.1670000000000013E-2"/>
      </c:valAx>
      <c:valAx>
        <c:axId val="1477433375"/>
        <c:scaling>
          <c:orientation val="minMax"/>
          <c:max val="1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kWh     or      Battery Capacity % /10</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77459295"/>
        <c:crosses val="autoZero"/>
        <c:crossBetween val="midCat"/>
        <c:majorUnit val="1"/>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0.81012</cdr:x>
      <cdr:y>0.16304</cdr:y>
    </cdr:from>
    <cdr:to>
      <cdr:x>0.99765</cdr:x>
      <cdr:y>0.9202</cdr:y>
    </cdr:to>
    <cdr:sp macro="" textlink="">
      <cdr:nvSpPr>
        <cdr:cNvPr id="9" name="TextBox 1">
          <a:extLst xmlns:a="http://schemas.openxmlformats.org/drawingml/2006/main">
            <a:ext uri="{FF2B5EF4-FFF2-40B4-BE49-F238E27FC236}">
              <a16:creationId xmlns:a16="http://schemas.microsoft.com/office/drawing/2014/main" id="{93C837E4-45F4-4428-80DC-BC35B4F0DD72}"/>
            </a:ext>
          </a:extLst>
        </cdr:cNvPr>
        <cdr:cNvSpPr txBox="1"/>
      </cdr:nvSpPr>
      <cdr:spPr>
        <a:xfrm xmlns:a="http://schemas.openxmlformats.org/drawingml/2006/main">
          <a:off x="7016751" y="1024920"/>
          <a:ext cx="1624318" cy="475993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en-US" sz="900" b="0" baseline="0">
              <a:effectLst/>
              <a:latin typeface="+mn-lt"/>
              <a:ea typeface="+mn-ea"/>
              <a:cs typeface="+mn-cs"/>
            </a:rPr>
            <a:t>We currently have 240 volt, 90 amp, 21.6 kW service, with natural gas air and water heating.  Before adding EVs and a heat pump it supported 39.8 kW if everything was on at once, 84% above rating.</a:t>
          </a:r>
        </a:p>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endParaRPr lang="en-US" sz="900" b="0" baseline="0">
            <a:effectLst/>
            <a:latin typeface="+mn-lt"/>
            <a:ea typeface="+mn-ea"/>
            <a:cs typeface="+mn-cs"/>
          </a:endParaRPr>
        </a:p>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en-US" sz="900" b="0" baseline="0">
              <a:effectLst/>
              <a:latin typeface="+mn-lt"/>
              <a:ea typeface="+mn-ea"/>
              <a:cs typeface="+mn-cs"/>
            </a:rPr>
            <a:t>Adding EVs and a heat pump, shown in </a:t>
          </a:r>
          <a:r>
            <a:rPr lang="en-US" sz="900" b="1" i="1" baseline="0">
              <a:solidFill>
                <a:srgbClr val="FF0000"/>
              </a:solidFill>
              <a:effectLst/>
              <a:latin typeface="+mn-lt"/>
              <a:ea typeface="+mn-ea"/>
              <a:cs typeface="+mn-cs"/>
            </a:rPr>
            <a:t>red</a:t>
          </a:r>
          <a:r>
            <a:rPr lang="en-US" sz="900" b="0" i="1" baseline="0">
              <a:effectLst/>
              <a:latin typeface="+mn-lt"/>
              <a:ea typeface="+mn-ea"/>
              <a:cs typeface="+mn-cs"/>
            </a:rPr>
            <a:t>, totals 54.6 kW, 153% above rating.</a:t>
          </a:r>
          <a:r>
            <a:rPr lang="en-US" sz="900" b="0" i="0" baseline="0">
              <a:effectLst/>
              <a:latin typeface="+mn-lt"/>
              <a:ea typeface="+mn-ea"/>
              <a:cs typeface="+mn-cs"/>
            </a:rPr>
            <a:t> </a:t>
          </a:r>
          <a:r>
            <a:rPr lang="en-US" sz="900" b="0" baseline="0">
              <a:effectLst/>
              <a:latin typeface="+mn-lt"/>
              <a:ea typeface="+mn-ea"/>
              <a:cs typeface="+mn-cs"/>
            </a:rPr>
            <a:t>Increasing service to 125 amps would achieve a similar 82% above rating for the new all-electric configuration.</a:t>
          </a:r>
        </a:p>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endParaRPr lang="en-US" sz="900" b="0" baseline="0">
            <a:effectLst/>
            <a:latin typeface="+mn-lt"/>
            <a:ea typeface="+mn-ea"/>
            <a:cs typeface="+mn-cs"/>
          </a:endParaRPr>
        </a:p>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endParaRPr lang="en-US" sz="900" b="0" baseline="0">
            <a:effectLst/>
            <a:latin typeface="+mn-lt"/>
            <a:ea typeface="+mn-ea"/>
            <a:cs typeface="+mn-cs"/>
          </a:endParaRPr>
        </a:p>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endParaRPr lang="en-US" sz="900" b="0" baseline="0">
            <a:effectLst/>
            <a:latin typeface="+mn-lt"/>
            <a:ea typeface="+mn-ea"/>
            <a:cs typeface="+mn-cs"/>
          </a:endParaRPr>
        </a:p>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en-US" sz="900" b="0" baseline="0">
              <a:effectLst/>
              <a:latin typeface="+mn-lt"/>
              <a:ea typeface="+mn-ea"/>
              <a:cs typeface="+mn-cs"/>
            </a:rPr>
            <a:t>But even if we manage our loads to within 90 amp service, a grid tied system where both the grid and the inverter can power the service panel would only allow for 18 amps or 4.3 kW of solar to be added due to the "120% rule" where the rating of the breaker plus solar can not exceed 120% of the breaker rating so the bus bars do not overheat.  Accomodating a 63 amp, 15 kW peak inverter would total 153 amps which corresponds to 127.5 amps rating, so a 150 amp panel would be required.</a:t>
          </a:r>
        </a:p>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endParaRPr lang="en-US" sz="900" b="0" baseline="0">
            <a:effectLst/>
            <a:latin typeface="+mn-lt"/>
            <a:ea typeface="+mn-ea"/>
            <a:cs typeface="+mn-cs"/>
          </a:endParaRPr>
        </a:p>
      </cdr:txBody>
    </cdr:sp>
  </cdr:relSizeAnchor>
  <cdr:relSizeAnchor xmlns:cdr="http://schemas.openxmlformats.org/drawingml/2006/chartDrawing">
    <cdr:from>
      <cdr:x>0.00587</cdr:x>
      <cdr:y>0.00808</cdr:y>
    </cdr:from>
    <cdr:to>
      <cdr:x>0.29326</cdr:x>
      <cdr:y>0.98889</cdr:y>
    </cdr:to>
    <cdr:sp macro="" textlink="">
      <cdr:nvSpPr>
        <cdr:cNvPr id="2" name="TextBox 1">
          <a:extLst xmlns:a="http://schemas.openxmlformats.org/drawingml/2006/main">
            <a:ext uri="{FF2B5EF4-FFF2-40B4-BE49-F238E27FC236}">
              <a16:creationId xmlns:a16="http://schemas.microsoft.com/office/drawing/2014/main" id="{8F4F1514-1FE6-FA3D-6938-25487B9D9310}"/>
            </a:ext>
          </a:extLst>
        </cdr:cNvPr>
        <cdr:cNvSpPr txBox="1"/>
      </cdr:nvSpPr>
      <cdr:spPr>
        <a:xfrm xmlns:a="http://schemas.openxmlformats.org/drawingml/2006/main">
          <a:off x="50800" y="50800"/>
          <a:ext cx="2489200" cy="616585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en-US" sz="900" b="0" baseline="0" dirty="0">
              <a:effectLst/>
              <a:latin typeface="+mn-lt"/>
              <a:ea typeface="+mn-ea"/>
              <a:cs typeface="+mn-cs"/>
            </a:rPr>
            <a:t>12k load management plan when off grid:</a:t>
          </a:r>
        </a:p>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endParaRPr lang="en-US" sz="900" b="0" baseline="0" dirty="0">
            <a:effectLst/>
            <a:latin typeface="+mn-lt"/>
            <a:ea typeface="+mn-ea"/>
            <a:cs typeface="+mn-cs"/>
          </a:endParaRPr>
        </a:p>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en-US" sz="900" b="0" baseline="0" dirty="0">
              <a:effectLst/>
              <a:latin typeface="+mn-lt"/>
              <a:ea typeface="+mn-ea"/>
              <a:cs typeface="+mn-cs"/>
            </a:rPr>
            <a:t>1.) Level II EV charging 9 PM to 5 AM only; no other high power loads during this time. This will only cause restriction when my brother comes for the day only and needs to charge.</a:t>
          </a:r>
        </a:p>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endParaRPr lang="en-US" sz="900" b="0" baseline="0" dirty="0">
            <a:effectLst/>
            <a:latin typeface="+mn-lt"/>
            <a:ea typeface="+mn-ea"/>
            <a:cs typeface="+mn-cs"/>
          </a:endParaRPr>
        </a:p>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endParaRPr lang="en-US" sz="900" b="0" baseline="0" dirty="0">
            <a:effectLst/>
            <a:latin typeface="+mn-lt"/>
            <a:ea typeface="+mn-ea"/>
            <a:cs typeface="+mn-cs"/>
          </a:endParaRPr>
        </a:p>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endParaRPr lang="en-US" sz="900" b="0" baseline="0" dirty="0">
            <a:effectLst/>
            <a:latin typeface="+mn-lt"/>
            <a:ea typeface="+mn-ea"/>
            <a:cs typeface="+mn-cs"/>
          </a:endParaRPr>
        </a:p>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endParaRPr lang="en-US" sz="900" b="0" baseline="0" dirty="0">
            <a:effectLst/>
            <a:latin typeface="+mn-lt"/>
            <a:ea typeface="+mn-ea"/>
            <a:cs typeface="+mn-cs"/>
          </a:endParaRPr>
        </a:p>
      </cdr:txBody>
    </cdr:sp>
  </cdr:relSizeAnchor>
  <cdr:relSizeAnchor xmlns:cdr="http://schemas.openxmlformats.org/drawingml/2006/chartDrawing">
    <cdr:from>
      <cdr:x>0.00733</cdr:x>
      <cdr:y>0.15455</cdr:y>
    </cdr:from>
    <cdr:to>
      <cdr:x>0.1129</cdr:x>
      <cdr:y>0.99596</cdr:y>
    </cdr:to>
    <cdr:sp macro="" textlink="">
      <cdr:nvSpPr>
        <cdr:cNvPr id="3" name="TextBox 1">
          <a:extLst xmlns:a="http://schemas.openxmlformats.org/drawingml/2006/main">
            <a:ext uri="{FF2B5EF4-FFF2-40B4-BE49-F238E27FC236}">
              <a16:creationId xmlns:a16="http://schemas.microsoft.com/office/drawing/2014/main" id="{0EAA0163-57BE-078F-7349-F44D8827AA25}"/>
            </a:ext>
          </a:extLst>
        </cdr:cNvPr>
        <cdr:cNvSpPr txBox="1"/>
      </cdr:nvSpPr>
      <cdr:spPr>
        <a:xfrm xmlns:a="http://schemas.openxmlformats.org/drawingml/2006/main">
          <a:off x="63500" y="971550"/>
          <a:ext cx="914400" cy="528955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en-US" sz="900" b="0" baseline="0">
              <a:effectLst/>
              <a:latin typeface="+mn-lt"/>
              <a:ea typeface="+mn-ea"/>
              <a:cs typeface="+mn-cs"/>
            </a:rPr>
            <a:t>2.) Do not use more than half of the oven and stove burners at one time; no other high power loads during this time.  This will cause cooking and use of clothes dryer restrictions.</a:t>
          </a:r>
        </a:p>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endParaRPr lang="en-US" sz="900" b="0" baseline="0">
            <a:effectLst/>
            <a:latin typeface="+mn-lt"/>
            <a:ea typeface="+mn-ea"/>
            <a:cs typeface="+mn-cs"/>
          </a:endParaRPr>
        </a:p>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endParaRPr lang="en-US" sz="900" b="0" baseline="0">
            <a:effectLst/>
            <a:latin typeface="+mn-lt"/>
            <a:ea typeface="+mn-ea"/>
            <a:cs typeface="+mn-cs"/>
          </a:endParaRPr>
        </a:p>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endParaRPr lang="en-US" sz="900" b="0" baseline="0">
            <a:effectLst/>
            <a:latin typeface="+mn-lt"/>
            <a:ea typeface="+mn-ea"/>
            <a:cs typeface="+mn-cs"/>
          </a:endParaRPr>
        </a:p>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endParaRPr lang="en-US" sz="900" b="0" baseline="0">
            <a:effectLst/>
            <a:latin typeface="+mn-lt"/>
            <a:ea typeface="+mn-ea"/>
            <a:cs typeface="+mn-cs"/>
          </a:endParaRPr>
        </a:p>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endParaRPr lang="en-US" sz="900" b="0" baseline="0">
            <a:effectLst/>
            <a:latin typeface="+mn-lt"/>
            <a:ea typeface="+mn-ea"/>
            <a:cs typeface="+mn-cs"/>
          </a:endParaRPr>
        </a:p>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endParaRPr lang="en-US" sz="900" b="0" baseline="0">
            <a:effectLst/>
            <a:latin typeface="+mn-lt"/>
            <a:ea typeface="+mn-ea"/>
            <a:cs typeface="+mn-cs"/>
          </a:endParaRPr>
        </a:p>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endParaRPr lang="en-US" sz="900" b="0" baseline="0">
            <a:effectLst/>
            <a:latin typeface="+mn-lt"/>
            <a:ea typeface="+mn-ea"/>
            <a:cs typeface="+mn-cs"/>
          </a:endParaRPr>
        </a:p>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endParaRPr lang="en-US" sz="900" b="0" baseline="0">
            <a:effectLst/>
            <a:latin typeface="+mn-lt"/>
            <a:ea typeface="+mn-ea"/>
            <a:cs typeface="+mn-cs"/>
          </a:endParaRPr>
        </a:p>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endParaRPr lang="en-US" sz="900" b="0" baseline="0">
            <a:effectLst/>
            <a:latin typeface="+mn-lt"/>
            <a:ea typeface="+mn-ea"/>
            <a:cs typeface="+mn-cs"/>
          </a:endParaRPr>
        </a:p>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endParaRPr lang="en-US" sz="900" b="0" baseline="0">
            <a:effectLst/>
            <a:latin typeface="+mn-lt"/>
            <a:ea typeface="+mn-ea"/>
            <a:cs typeface="+mn-cs"/>
          </a:endParaRPr>
        </a:p>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endParaRPr lang="en-US" sz="900" b="0" baseline="0">
            <a:effectLst/>
            <a:latin typeface="+mn-lt"/>
            <a:ea typeface="+mn-ea"/>
            <a:cs typeface="+mn-cs"/>
          </a:endParaRPr>
        </a:p>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endParaRPr lang="en-US" sz="900" b="0" baseline="0">
            <a:effectLst/>
            <a:latin typeface="+mn-lt"/>
            <a:ea typeface="+mn-ea"/>
            <a:cs typeface="+mn-cs"/>
          </a:endParaRPr>
        </a:p>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endParaRPr lang="en-US" sz="900" b="0" baseline="0">
            <a:effectLst/>
            <a:latin typeface="+mn-lt"/>
            <a:ea typeface="+mn-ea"/>
            <a:cs typeface="+mn-cs"/>
          </a:endParaRPr>
        </a:p>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endParaRPr lang="en-US" sz="900" b="0" baseline="0">
            <a:effectLst/>
            <a:latin typeface="+mn-lt"/>
            <a:ea typeface="+mn-ea"/>
            <a:cs typeface="+mn-cs"/>
          </a:endParaRPr>
        </a:p>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endParaRPr lang="en-US" sz="900" b="0" baseline="0">
            <a:effectLst/>
            <a:latin typeface="+mn-lt"/>
            <a:ea typeface="+mn-ea"/>
            <a:cs typeface="+mn-cs"/>
          </a:endParaRPr>
        </a:p>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endParaRPr lang="en-US" sz="900" b="0" baseline="0">
            <a:effectLst/>
            <a:latin typeface="+mn-lt"/>
            <a:ea typeface="+mn-ea"/>
            <a:cs typeface="+mn-cs"/>
          </a:endParaRPr>
        </a:p>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en-US" sz="900" b="0" baseline="0">
              <a:effectLst/>
              <a:latin typeface="+mn-lt"/>
              <a:ea typeface="+mn-ea"/>
              <a:cs typeface="+mn-cs"/>
            </a:rPr>
            <a:t>Should be able to use clothes dryer and heat pump when not Level II EV charging or cooking.</a:t>
          </a:r>
        </a:p>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endParaRPr lang="en-US" sz="900" b="0" baseline="0">
            <a:effectLst/>
            <a:latin typeface="+mn-lt"/>
            <a:ea typeface="+mn-ea"/>
            <a:cs typeface="+mn-cs"/>
          </a:endParaRPr>
        </a:p>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endParaRPr lang="en-US" sz="900" b="0" baseline="0">
            <a:effectLst/>
            <a:latin typeface="+mn-lt"/>
            <a:ea typeface="+mn-ea"/>
            <a:cs typeface="+mn-cs"/>
          </a:endParaRPr>
        </a:p>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endParaRPr lang="en-US" sz="900" b="0" baseline="0">
            <a:effectLst/>
            <a:latin typeface="+mn-lt"/>
            <a:ea typeface="+mn-ea"/>
            <a:cs typeface="+mn-cs"/>
          </a:endParaRPr>
        </a:p>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endParaRPr lang="en-US" sz="900" b="0" baseline="0">
            <a:effectLst/>
            <a:latin typeface="+mn-lt"/>
            <a:ea typeface="+mn-ea"/>
            <a:cs typeface="+mn-cs"/>
          </a:endParaRPr>
        </a:p>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endParaRPr lang="en-US" sz="900" b="0" baseline="0">
            <a:effectLst/>
            <a:latin typeface="+mn-lt"/>
            <a:ea typeface="+mn-ea"/>
            <a:cs typeface="+mn-cs"/>
          </a:endParaRPr>
        </a:p>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endParaRPr lang="en-US" sz="900" b="0" baseline="0">
            <a:effectLst/>
            <a:latin typeface="+mn-lt"/>
            <a:ea typeface="+mn-ea"/>
            <a:cs typeface="+mn-cs"/>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0.06647</cdr:x>
      <cdr:y>0.09648</cdr:y>
    </cdr:from>
    <cdr:to>
      <cdr:x>0.95371</cdr:x>
      <cdr:y>0.53966</cdr:y>
    </cdr:to>
    <cdr:sp macro="" textlink="">
      <cdr:nvSpPr>
        <cdr:cNvPr id="2" name="Freeform: Shape 1">
          <a:extLst xmlns:a="http://schemas.openxmlformats.org/drawingml/2006/main">
            <a:ext uri="{FF2B5EF4-FFF2-40B4-BE49-F238E27FC236}">
              <a16:creationId xmlns:a16="http://schemas.microsoft.com/office/drawing/2014/main" id="{EA0F44D9-7CE4-0857-CD51-E942242E0928}"/>
            </a:ext>
          </a:extLst>
        </cdr:cNvPr>
        <cdr:cNvSpPr/>
      </cdr:nvSpPr>
      <cdr:spPr>
        <a:xfrm xmlns:a="http://schemas.openxmlformats.org/drawingml/2006/main">
          <a:off x="576649" y="607541"/>
          <a:ext cx="7697229" cy="2790567"/>
        </a:xfrm>
        <a:custGeom xmlns:a="http://schemas.openxmlformats.org/drawingml/2006/main">
          <a:avLst/>
          <a:gdLst>
            <a:gd name="connsiteX0" fmla="*/ 0 w 7697229"/>
            <a:gd name="connsiteY0" fmla="*/ 2667000 h 2790567"/>
            <a:gd name="connsiteX1" fmla="*/ 51486 w 7697229"/>
            <a:gd name="connsiteY1" fmla="*/ 2656702 h 2790567"/>
            <a:gd name="connsiteX2" fmla="*/ 87527 w 7697229"/>
            <a:gd name="connsiteY2" fmla="*/ 2646405 h 2790567"/>
            <a:gd name="connsiteX3" fmla="*/ 144162 w 7697229"/>
            <a:gd name="connsiteY3" fmla="*/ 2636108 h 2790567"/>
            <a:gd name="connsiteX4" fmla="*/ 175054 w 7697229"/>
            <a:gd name="connsiteY4" fmla="*/ 2625810 h 2790567"/>
            <a:gd name="connsiteX5" fmla="*/ 241986 w 7697229"/>
            <a:gd name="connsiteY5" fmla="*/ 2589770 h 2790567"/>
            <a:gd name="connsiteX6" fmla="*/ 293473 w 7697229"/>
            <a:gd name="connsiteY6" fmla="*/ 2569175 h 2790567"/>
            <a:gd name="connsiteX7" fmla="*/ 344959 w 7697229"/>
            <a:gd name="connsiteY7" fmla="*/ 2533135 h 2790567"/>
            <a:gd name="connsiteX8" fmla="*/ 370702 w 7697229"/>
            <a:gd name="connsiteY8" fmla="*/ 2517689 h 2790567"/>
            <a:gd name="connsiteX9" fmla="*/ 422189 w 7697229"/>
            <a:gd name="connsiteY9" fmla="*/ 2471351 h 2790567"/>
            <a:gd name="connsiteX10" fmla="*/ 458229 w 7697229"/>
            <a:gd name="connsiteY10" fmla="*/ 2435310 h 2790567"/>
            <a:gd name="connsiteX11" fmla="*/ 483973 w 7697229"/>
            <a:gd name="connsiteY11" fmla="*/ 2409567 h 2790567"/>
            <a:gd name="connsiteX12" fmla="*/ 530310 w 7697229"/>
            <a:gd name="connsiteY12" fmla="*/ 2363229 h 2790567"/>
            <a:gd name="connsiteX13" fmla="*/ 545756 w 7697229"/>
            <a:gd name="connsiteY13" fmla="*/ 2337486 h 2790567"/>
            <a:gd name="connsiteX14" fmla="*/ 628135 w 7697229"/>
            <a:gd name="connsiteY14" fmla="*/ 2213918 h 2790567"/>
            <a:gd name="connsiteX15" fmla="*/ 648729 w 7697229"/>
            <a:gd name="connsiteY15" fmla="*/ 2183027 h 2790567"/>
            <a:gd name="connsiteX16" fmla="*/ 689919 w 7697229"/>
            <a:gd name="connsiteY16" fmla="*/ 2141837 h 2790567"/>
            <a:gd name="connsiteX17" fmla="*/ 705365 w 7697229"/>
            <a:gd name="connsiteY17" fmla="*/ 2116094 h 2790567"/>
            <a:gd name="connsiteX18" fmla="*/ 751702 w 7697229"/>
            <a:gd name="connsiteY18" fmla="*/ 2064608 h 2790567"/>
            <a:gd name="connsiteX19" fmla="*/ 772297 w 7697229"/>
            <a:gd name="connsiteY19" fmla="*/ 2028567 h 2790567"/>
            <a:gd name="connsiteX20" fmla="*/ 808337 w 7697229"/>
            <a:gd name="connsiteY20" fmla="*/ 1992527 h 2790567"/>
            <a:gd name="connsiteX21" fmla="*/ 849527 w 7697229"/>
            <a:gd name="connsiteY21" fmla="*/ 1935891 h 2790567"/>
            <a:gd name="connsiteX22" fmla="*/ 864973 w 7697229"/>
            <a:gd name="connsiteY22" fmla="*/ 1920445 h 2790567"/>
            <a:gd name="connsiteX23" fmla="*/ 875270 w 7697229"/>
            <a:gd name="connsiteY23" fmla="*/ 1905000 h 2790567"/>
            <a:gd name="connsiteX24" fmla="*/ 906162 w 7697229"/>
            <a:gd name="connsiteY24" fmla="*/ 1868959 h 2790567"/>
            <a:gd name="connsiteX25" fmla="*/ 921608 w 7697229"/>
            <a:gd name="connsiteY25" fmla="*/ 1838067 h 2790567"/>
            <a:gd name="connsiteX26" fmla="*/ 952500 w 7697229"/>
            <a:gd name="connsiteY26" fmla="*/ 1796878 h 2790567"/>
            <a:gd name="connsiteX27" fmla="*/ 967946 w 7697229"/>
            <a:gd name="connsiteY27" fmla="*/ 1765986 h 2790567"/>
            <a:gd name="connsiteX28" fmla="*/ 978243 w 7697229"/>
            <a:gd name="connsiteY28" fmla="*/ 1750540 h 2790567"/>
            <a:gd name="connsiteX29" fmla="*/ 1009135 w 7697229"/>
            <a:gd name="connsiteY29" fmla="*/ 1709351 h 2790567"/>
            <a:gd name="connsiteX30" fmla="*/ 1029729 w 7697229"/>
            <a:gd name="connsiteY30" fmla="*/ 1678459 h 2790567"/>
            <a:gd name="connsiteX31" fmla="*/ 1045175 w 7697229"/>
            <a:gd name="connsiteY31" fmla="*/ 1652716 h 2790567"/>
            <a:gd name="connsiteX32" fmla="*/ 1060621 w 7697229"/>
            <a:gd name="connsiteY32" fmla="*/ 1637270 h 2790567"/>
            <a:gd name="connsiteX33" fmla="*/ 1112108 w 7697229"/>
            <a:gd name="connsiteY33" fmla="*/ 1575486 h 2790567"/>
            <a:gd name="connsiteX34" fmla="*/ 1137851 w 7697229"/>
            <a:gd name="connsiteY34" fmla="*/ 1554891 h 2790567"/>
            <a:gd name="connsiteX35" fmla="*/ 1173892 w 7697229"/>
            <a:gd name="connsiteY35" fmla="*/ 1508554 h 2790567"/>
            <a:gd name="connsiteX36" fmla="*/ 1184189 w 7697229"/>
            <a:gd name="connsiteY36" fmla="*/ 1493108 h 2790567"/>
            <a:gd name="connsiteX37" fmla="*/ 1204783 w 7697229"/>
            <a:gd name="connsiteY37" fmla="*/ 1477662 h 2790567"/>
            <a:gd name="connsiteX38" fmla="*/ 1225378 w 7697229"/>
            <a:gd name="connsiteY38" fmla="*/ 1446770 h 2790567"/>
            <a:gd name="connsiteX39" fmla="*/ 1245973 w 7697229"/>
            <a:gd name="connsiteY39" fmla="*/ 1426175 h 2790567"/>
            <a:gd name="connsiteX40" fmla="*/ 1271716 w 7697229"/>
            <a:gd name="connsiteY40" fmla="*/ 1395283 h 2790567"/>
            <a:gd name="connsiteX41" fmla="*/ 1292310 w 7697229"/>
            <a:gd name="connsiteY41" fmla="*/ 1364391 h 2790567"/>
            <a:gd name="connsiteX42" fmla="*/ 1323202 w 7697229"/>
            <a:gd name="connsiteY42" fmla="*/ 1333500 h 2790567"/>
            <a:gd name="connsiteX43" fmla="*/ 1384986 w 7697229"/>
            <a:gd name="connsiteY43" fmla="*/ 1261418 h 2790567"/>
            <a:gd name="connsiteX44" fmla="*/ 1415878 w 7697229"/>
            <a:gd name="connsiteY44" fmla="*/ 1230527 h 2790567"/>
            <a:gd name="connsiteX45" fmla="*/ 1446770 w 7697229"/>
            <a:gd name="connsiteY45" fmla="*/ 1194486 h 2790567"/>
            <a:gd name="connsiteX46" fmla="*/ 1457067 w 7697229"/>
            <a:gd name="connsiteY46" fmla="*/ 1173891 h 2790567"/>
            <a:gd name="connsiteX47" fmla="*/ 1477662 w 7697229"/>
            <a:gd name="connsiteY47" fmla="*/ 1153297 h 2790567"/>
            <a:gd name="connsiteX48" fmla="*/ 1513702 w 7697229"/>
            <a:gd name="connsiteY48" fmla="*/ 1101810 h 2790567"/>
            <a:gd name="connsiteX49" fmla="*/ 1596081 w 7697229"/>
            <a:gd name="connsiteY49" fmla="*/ 998837 h 2790567"/>
            <a:gd name="connsiteX50" fmla="*/ 1688756 w 7697229"/>
            <a:gd name="connsiteY50" fmla="*/ 906162 h 2790567"/>
            <a:gd name="connsiteX51" fmla="*/ 1724797 w 7697229"/>
            <a:gd name="connsiteY51" fmla="*/ 854675 h 2790567"/>
            <a:gd name="connsiteX52" fmla="*/ 1745392 w 7697229"/>
            <a:gd name="connsiteY52" fmla="*/ 834081 h 2790567"/>
            <a:gd name="connsiteX53" fmla="*/ 1848365 w 7697229"/>
            <a:gd name="connsiteY53" fmla="*/ 715662 h 2790567"/>
            <a:gd name="connsiteX54" fmla="*/ 1899851 w 7697229"/>
            <a:gd name="connsiteY54" fmla="*/ 659027 h 2790567"/>
            <a:gd name="connsiteX55" fmla="*/ 1946189 w 7697229"/>
            <a:gd name="connsiteY55" fmla="*/ 612689 h 2790567"/>
            <a:gd name="connsiteX56" fmla="*/ 1961635 w 7697229"/>
            <a:gd name="connsiteY56" fmla="*/ 592094 h 2790567"/>
            <a:gd name="connsiteX57" fmla="*/ 2002824 w 7697229"/>
            <a:gd name="connsiteY57" fmla="*/ 566351 h 2790567"/>
            <a:gd name="connsiteX58" fmla="*/ 2018270 w 7697229"/>
            <a:gd name="connsiteY58" fmla="*/ 556054 h 2790567"/>
            <a:gd name="connsiteX59" fmla="*/ 2038865 w 7697229"/>
            <a:gd name="connsiteY59" fmla="*/ 545756 h 2790567"/>
            <a:gd name="connsiteX60" fmla="*/ 2069756 w 7697229"/>
            <a:gd name="connsiteY60" fmla="*/ 520013 h 2790567"/>
            <a:gd name="connsiteX61" fmla="*/ 2183027 w 7697229"/>
            <a:gd name="connsiteY61" fmla="*/ 458229 h 2790567"/>
            <a:gd name="connsiteX62" fmla="*/ 2255108 w 7697229"/>
            <a:gd name="connsiteY62" fmla="*/ 417040 h 2790567"/>
            <a:gd name="connsiteX63" fmla="*/ 2337486 w 7697229"/>
            <a:gd name="connsiteY63" fmla="*/ 375851 h 2790567"/>
            <a:gd name="connsiteX64" fmla="*/ 2388973 w 7697229"/>
            <a:gd name="connsiteY64" fmla="*/ 350108 h 2790567"/>
            <a:gd name="connsiteX65" fmla="*/ 2522837 w 7697229"/>
            <a:gd name="connsiteY65" fmla="*/ 278027 h 2790567"/>
            <a:gd name="connsiteX66" fmla="*/ 2589770 w 7697229"/>
            <a:gd name="connsiteY66" fmla="*/ 247135 h 2790567"/>
            <a:gd name="connsiteX67" fmla="*/ 2625810 w 7697229"/>
            <a:gd name="connsiteY67" fmla="*/ 226540 h 2790567"/>
            <a:gd name="connsiteX68" fmla="*/ 2641256 w 7697229"/>
            <a:gd name="connsiteY68" fmla="*/ 221391 h 2790567"/>
            <a:gd name="connsiteX69" fmla="*/ 2667000 w 7697229"/>
            <a:gd name="connsiteY69" fmla="*/ 211094 h 2790567"/>
            <a:gd name="connsiteX70" fmla="*/ 2708189 w 7697229"/>
            <a:gd name="connsiteY70" fmla="*/ 180202 h 2790567"/>
            <a:gd name="connsiteX71" fmla="*/ 2744229 w 7697229"/>
            <a:gd name="connsiteY71" fmla="*/ 164756 h 2790567"/>
            <a:gd name="connsiteX72" fmla="*/ 2785419 w 7697229"/>
            <a:gd name="connsiteY72" fmla="*/ 133864 h 2790567"/>
            <a:gd name="connsiteX73" fmla="*/ 2800865 w 7697229"/>
            <a:gd name="connsiteY73" fmla="*/ 113270 h 2790567"/>
            <a:gd name="connsiteX74" fmla="*/ 2826608 w 7697229"/>
            <a:gd name="connsiteY74" fmla="*/ 97824 h 2790567"/>
            <a:gd name="connsiteX75" fmla="*/ 2857500 w 7697229"/>
            <a:gd name="connsiteY75" fmla="*/ 77229 h 2790567"/>
            <a:gd name="connsiteX76" fmla="*/ 2903837 w 7697229"/>
            <a:gd name="connsiteY76" fmla="*/ 56635 h 2790567"/>
            <a:gd name="connsiteX77" fmla="*/ 2919283 w 7697229"/>
            <a:gd name="connsiteY77" fmla="*/ 46337 h 2790567"/>
            <a:gd name="connsiteX78" fmla="*/ 2965621 w 7697229"/>
            <a:gd name="connsiteY78" fmla="*/ 36040 h 2790567"/>
            <a:gd name="connsiteX79" fmla="*/ 2996513 w 7697229"/>
            <a:gd name="connsiteY79" fmla="*/ 25743 h 2790567"/>
            <a:gd name="connsiteX80" fmla="*/ 3027405 w 7697229"/>
            <a:gd name="connsiteY80" fmla="*/ 20594 h 2790567"/>
            <a:gd name="connsiteX81" fmla="*/ 3078892 w 7697229"/>
            <a:gd name="connsiteY81" fmla="*/ 5148 h 2790567"/>
            <a:gd name="connsiteX82" fmla="*/ 3140675 w 7697229"/>
            <a:gd name="connsiteY82" fmla="*/ 0 h 2790567"/>
            <a:gd name="connsiteX83" fmla="*/ 3351770 w 7697229"/>
            <a:gd name="connsiteY83" fmla="*/ 5148 h 2790567"/>
            <a:gd name="connsiteX84" fmla="*/ 3372365 w 7697229"/>
            <a:gd name="connsiteY84" fmla="*/ 10297 h 2790567"/>
            <a:gd name="connsiteX85" fmla="*/ 3413554 w 7697229"/>
            <a:gd name="connsiteY85" fmla="*/ 15445 h 2790567"/>
            <a:gd name="connsiteX86" fmla="*/ 3434148 w 7697229"/>
            <a:gd name="connsiteY86" fmla="*/ 25743 h 2790567"/>
            <a:gd name="connsiteX87" fmla="*/ 3459892 w 7697229"/>
            <a:gd name="connsiteY87" fmla="*/ 30891 h 2790567"/>
            <a:gd name="connsiteX88" fmla="*/ 3537121 w 7697229"/>
            <a:gd name="connsiteY88" fmla="*/ 51486 h 2790567"/>
            <a:gd name="connsiteX89" fmla="*/ 3562865 w 7697229"/>
            <a:gd name="connsiteY89" fmla="*/ 61783 h 2790567"/>
            <a:gd name="connsiteX90" fmla="*/ 3588608 w 7697229"/>
            <a:gd name="connsiteY90" fmla="*/ 66932 h 2790567"/>
            <a:gd name="connsiteX91" fmla="*/ 3614351 w 7697229"/>
            <a:gd name="connsiteY91" fmla="*/ 77229 h 2790567"/>
            <a:gd name="connsiteX92" fmla="*/ 3696729 w 7697229"/>
            <a:gd name="connsiteY92" fmla="*/ 87527 h 2790567"/>
            <a:gd name="connsiteX93" fmla="*/ 3727621 w 7697229"/>
            <a:gd name="connsiteY93" fmla="*/ 97824 h 2790567"/>
            <a:gd name="connsiteX94" fmla="*/ 3758513 w 7697229"/>
            <a:gd name="connsiteY94" fmla="*/ 102973 h 2790567"/>
            <a:gd name="connsiteX95" fmla="*/ 3799702 w 7697229"/>
            <a:gd name="connsiteY95" fmla="*/ 118418 h 2790567"/>
            <a:gd name="connsiteX96" fmla="*/ 3825446 w 7697229"/>
            <a:gd name="connsiteY96" fmla="*/ 123567 h 2790567"/>
            <a:gd name="connsiteX97" fmla="*/ 3912973 w 7697229"/>
            <a:gd name="connsiteY97" fmla="*/ 144162 h 2790567"/>
            <a:gd name="connsiteX98" fmla="*/ 3928419 w 7697229"/>
            <a:gd name="connsiteY98" fmla="*/ 149310 h 2790567"/>
            <a:gd name="connsiteX99" fmla="*/ 3954162 w 7697229"/>
            <a:gd name="connsiteY99" fmla="*/ 159608 h 2790567"/>
            <a:gd name="connsiteX100" fmla="*/ 3990202 w 7697229"/>
            <a:gd name="connsiteY100" fmla="*/ 164756 h 2790567"/>
            <a:gd name="connsiteX101" fmla="*/ 4046837 w 7697229"/>
            <a:gd name="connsiteY101" fmla="*/ 180202 h 2790567"/>
            <a:gd name="connsiteX102" fmla="*/ 4118919 w 7697229"/>
            <a:gd name="connsiteY102" fmla="*/ 200797 h 2790567"/>
            <a:gd name="connsiteX103" fmla="*/ 4165256 w 7697229"/>
            <a:gd name="connsiteY103" fmla="*/ 205945 h 2790567"/>
            <a:gd name="connsiteX104" fmla="*/ 4191000 w 7697229"/>
            <a:gd name="connsiteY104" fmla="*/ 211094 h 2790567"/>
            <a:gd name="connsiteX105" fmla="*/ 4252783 w 7697229"/>
            <a:gd name="connsiteY105" fmla="*/ 236837 h 2790567"/>
            <a:gd name="connsiteX106" fmla="*/ 4268229 w 7697229"/>
            <a:gd name="connsiteY106" fmla="*/ 252283 h 2790567"/>
            <a:gd name="connsiteX107" fmla="*/ 4283675 w 7697229"/>
            <a:gd name="connsiteY107" fmla="*/ 257432 h 2790567"/>
            <a:gd name="connsiteX108" fmla="*/ 4324865 w 7697229"/>
            <a:gd name="connsiteY108" fmla="*/ 278027 h 2790567"/>
            <a:gd name="connsiteX109" fmla="*/ 4350608 w 7697229"/>
            <a:gd name="connsiteY109" fmla="*/ 293473 h 2790567"/>
            <a:gd name="connsiteX110" fmla="*/ 4366054 w 7697229"/>
            <a:gd name="connsiteY110" fmla="*/ 303770 h 2790567"/>
            <a:gd name="connsiteX111" fmla="*/ 4402094 w 7697229"/>
            <a:gd name="connsiteY111" fmla="*/ 314067 h 2790567"/>
            <a:gd name="connsiteX112" fmla="*/ 4427837 w 7697229"/>
            <a:gd name="connsiteY112" fmla="*/ 329513 h 2790567"/>
            <a:gd name="connsiteX113" fmla="*/ 4469027 w 7697229"/>
            <a:gd name="connsiteY113" fmla="*/ 344959 h 2790567"/>
            <a:gd name="connsiteX114" fmla="*/ 4520513 w 7697229"/>
            <a:gd name="connsiteY114" fmla="*/ 370702 h 2790567"/>
            <a:gd name="connsiteX115" fmla="*/ 4566851 w 7697229"/>
            <a:gd name="connsiteY115" fmla="*/ 391297 h 2790567"/>
            <a:gd name="connsiteX116" fmla="*/ 4592594 w 7697229"/>
            <a:gd name="connsiteY116" fmla="*/ 401594 h 2790567"/>
            <a:gd name="connsiteX117" fmla="*/ 4613189 w 7697229"/>
            <a:gd name="connsiteY117" fmla="*/ 411891 h 2790567"/>
            <a:gd name="connsiteX118" fmla="*/ 4664675 w 7697229"/>
            <a:gd name="connsiteY118" fmla="*/ 427337 h 2790567"/>
            <a:gd name="connsiteX119" fmla="*/ 4690419 w 7697229"/>
            <a:gd name="connsiteY119" fmla="*/ 432486 h 2790567"/>
            <a:gd name="connsiteX120" fmla="*/ 4705865 w 7697229"/>
            <a:gd name="connsiteY120" fmla="*/ 442783 h 2790567"/>
            <a:gd name="connsiteX121" fmla="*/ 4747054 w 7697229"/>
            <a:gd name="connsiteY121" fmla="*/ 453081 h 2790567"/>
            <a:gd name="connsiteX122" fmla="*/ 4783094 w 7697229"/>
            <a:gd name="connsiteY122" fmla="*/ 468527 h 2790567"/>
            <a:gd name="connsiteX123" fmla="*/ 4798540 w 7697229"/>
            <a:gd name="connsiteY123" fmla="*/ 478824 h 2790567"/>
            <a:gd name="connsiteX124" fmla="*/ 4819135 w 7697229"/>
            <a:gd name="connsiteY124" fmla="*/ 489121 h 2790567"/>
            <a:gd name="connsiteX125" fmla="*/ 4865473 w 7697229"/>
            <a:gd name="connsiteY125" fmla="*/ 509716 h 2790567"/>
            <a:gd name="connsiteX126" fmla="*/ 4880919 w 7697229"/>
            <a:gd name="connsiteY126" fmla="*/ 520013 h 2790567"/>
            <a:gd name="connsiteX127" fmla="*/ 4896365 w 7697229"/>
            <a:gd name="connsiteY127" fmla="*/ 525162 h 2790567"/>
            <a:gd name="connsiteX128" fmla="*/ 4937554 w 7697229"/>
            <a:gd name="connsiteY128" fmla="*/ 545756 h 2790567"/>
            <a:gd name="connsiteX129" fmla="*/ 4968446 w 7697229"/>
            <a:gd name="connsiteY129" fmla="*/ 566351 h 2790567"/>
            <a:gd name="connsiteX130" fmla="*/ 4989040 w 7697229"/>
            <a:gd name="connsiteY130" fmla="*/ 571500 h 2790567"/>
            <a:gd name="connsiteX131" fmla="*/ 5009635 w 7697229"/>
            <a:gd name="connsiteY131" fmla="*/ 586945 h 2790567"/>
            <a:gd name="connsiteX132" fmla="*/ 5025081 w 7697229"/>
            <a:gd name="connsiteY132" fmla="*/ 597243 h 2790567"/>
            <a:gd name="connsiteX133" fmla="*/ 5071419 w 7697229"/>
            <a:gd name="connsiteY133" fmla="*/ 643581 h 2790567"/>
            <a:gd name="connsiteX134" fmla="*/ 5097162 w 7697229"/>
            <a:gd name="connsiteY134" fmla="*/ 659027 h 2790567"/>
            <a:gd name="connsiteX135" fmla="*/ 5128054 w 7697229"/>
            <a:gd name="connsiteY135" fmla="*/ 689918 h 2790567"/>
            <a:gd name="connsiteX136" fmla="*/ 5138351 w 7697229"/>
            <a:gd name="connsiteY136" fmla="*/ 700216 h 2790567"/>
            <a:gd name="connsiteX137" fmla="*/ 5189837 w 7697229"/>
            <a:gd name="connsiteY137" fmla="*/ 746554 h 2790567"/>
            <a:gd name="connsiteX138" fmla="*/ 5220729 w 7697229"/>
            <a:gd name="connsiteY138" fmla="*/ 787743 h 2790567"/>
            <a:gd name="connsiteX139" fmla="*/ 5241324 w 7697229"/>
            <a:gd name="connsiteY139" fmla="*/ 818635 h 2790567"/>
            <a:gd name="connsiteX140" fmla="*/ 5261919 w 7697229"/>
            <a:gd name="connsiteY140" fmla="*/ 828932 h 2790567"/>
            <a:gd name="connsiteX141" fmla="*/ 5323702 w 7697229"/>
            <a:gd name="connsiteY141" fmla="*/ 895864 h 2790567"/>
            <a:gd name="connsiteX142" fmla="*/ 5334000 w 7697229"/>
            <a:gd name="connsiteY142" fmla="*/ 906162 h 2790567"/>
            <a:gd name="connsiteX143" fmla="*/ 5344297 w 7697229"/>
            <a:gd name="connsiteY143" fmla="*/ 921608 h 2790567"/>
            <a:gd name="connsiteX144" fmla="*/ 5375189 w 7697229"/>
            <a:gd name="connsiteY144" fmla="*/ 962797 h 2790567"/>
            <a:gd name="connsiteX145" fmla="*/ 5400932 w 7697229"/>
            <a:gd name="connsiteY145" fmla="*/ 1003986 h 2790567"/>
            <a:gd name="connsiteX146" fmla="*/ 5447270 w 7697229"/>
            <a:gd name="connsiteY146" fmla="*/ 1055473 h 2790567"/>
            <a:gd name="connsiteX147" fmla="*/ 5529648 w 7697229"/>
            <a:gd name="connsiteY147" fmla="*/ 1163594 h 2790567"/>
            <a:gd name="connsiteX148" fmla="*/ 5545094 w 7697229"/>
            <a:gd name="connsiteY148" fmla="*/ 1184189 h 2790567"/>
            <a:gd name="connsiteX149" fmla="*/ 5555392 w 7697229"/>
            <a:gd name="connsiteY149" fmla="*/ 1194486 h 2790567"/>
            <a:gd name="connsiteX150" fmla="*/ 5581135 w 7697229"/>
            <a:gd name="connsiteY150" fmla="*/ 1230527 h 2790567"/>
            <a:gd name="connsiteX151" fmla="*/ 5606878 w 7697229"/>
            <a:gd name="connsiteY151" fmla="*/ 1271716 h 2790567"/>
            <a:gd name="connsiteX152" fmla="*/ 5658365 w 7697229"/>
            <a:gd name="connsiteY152" fmla="*/ 1333500 h 2790567"/>
            <a:gd name="connsiteX153" fmla="*/ 5704702 w 7697229"/>
            <a:gd name="connsiteY153" fmla="*/ 1400432 h 2790567"/>
            <a:gd name="connsiteX154" fmla="*/ 5745892 w 7697229"/>
            <a:gd name="connsiteY154" fmla="*/ 1467364 h 2790567"/>
            <a:gd name="connsiteX155" fmla="*/ 5776783 w 7697229"/>
            <a:gd name="connsiteY155" fmla="*/ 1508554 h 2790567"/>
            <a:gd name="connsiteX156" fmla="*/ 5792229 w 7697229"/>
            <a:gd name="connsiteY156" fmla="*/ 1534297 h 2790567"/>
            <a:gd name="connsiteX157" fmla="*/ 5828270 w 7697229"/>
            <a:gd name="connsiteY157" fmla="*/ 1570337 h 2790567"/>
            <a:gd name="connsiteX158" fmla="*/ 5854013 w 7697229"/>
            <a:gd name="connsiteY158" fmla="*/ 1596081 h 2790567"/>
            <a:gd name="connsiteX159" fmla="*/ 5946689 w 7697229"/>
            <a:gd name="connsiteY159" fmla="*/ 1673310 h 2790567"/>
            <a:gd name="connsiteX160" fmla="*/ 5967283 w 7697229"/>
            <a:gd name="connsiteY160" fmla="*/ 1688756 h 2790567"/>
            <a:gd name="connsiteX161" fmla="*/ 5987878 w 7697229"/>
            <a:gd name="connsiteY161" fmla="*/ 1699054 h 2790567"/>
            <a:gd name="connsiteX162" fmla="*/ 6008473 w 7697229"/>
            <a:gd name="connsiteY162" fmla="*/ 1729945 h 2790567"/>
            <a:gd name="connsiteX163" fmla="*/ 6018770 w 7697229"/>
            <a:gd name="connsiteY163" fmla="*/ 1740243 h 2790567"/>
            <a:gd name="connsiteX164" fmla="*/ 6054810 w 7697229"/>
            <a:gd name="connsiteY164" fmla="*/ 1781432 h 2790567"/>
            <a:gd name="connsiteX165" fmla="*/ 6116594 w 7697229"/>
            <a:gd name="connsiteY165" fmla="*/ 1843216 h 2790567"/>
            <a:gd name="connsiteX166" fmla="*/ 6152635 w 7697229"/>
            <a:gd name="connsiteY166" fmla="*/ 1884405 h 2790567"/>
            <a:gd name="connsiteX167" fmla="*/ 6173229 w 7697229"/>
            <a:gd name="connsiteY167" fmla="*/ 1905000 h 2790567"/>
            <a:gd name="connsiteX168" fmla="*/ 6183527 w 7697229"/>
            <a:gd name="connsiteY168" fmla="*/ 1930743 h 2790567"/>
            <a:gd name="connsiteX169" fmla="*/ 6204121 w 7697229"/>
            <a:gd name="connsiteY169" fmla="*/ 1951337 h 2790567"/>
            <a:gd name="connsiteX170" fmla="*/ 6224716 w 7697229"/>
            <a:gd name="connsiteY170" fmla="*/ 1977081 h 2790567"/>
            <a:gd name="connsiteX171" fmla="*/ 6240162 w 7697229"/>
            <a:gd name="connsiteY171" fmla="*/ 2002824 h 2790567"/>
            <a:gd name="connsiteX172" fmla="*/ 6260756 w 7697229"/>
            <a:gd name="connsiteY172" fmla="*/ 2023418 h 2790567"/>
            <a:gd name="connsiteX173" fmla="*/ 6281351 w 7697229"/>
            <a:gd name="connsiteY173" fmla="*/ 2054310 h 2790567"/>
            <a:gd name="connsiteX174" fmla="*/ 6322540 w 7697229"/>
            <a:gd name="connsiteY174" fmla="*/ 2105797 h 2790567"/>
            <a:gd name="connsiteX175" fmla="*/ 6332837 w 7697229"/>
            <a:gd name="connsiteY175" fmla="*/ 2121243 h 2790567"/>
            <a:gd name="connsiteX176" fmla="*/ 6358581 w 7697229"/>
            <a:gd name="connsiteY176" fmla="*/ 2146986 h 2790567"/>
            <a:gd name="connsiteX177" fmla="*/ 6368878 w 7697229"/>
            <a:gd name="connsiteY177" fmla="*/ 2162432 h 2790567"/>
            <a:gd name="connsiteX178" fmla="*/ 6399770 w 7697229"/>
            <a:gd name="connsiteY178" fmla="*/ 2193324 h 2790567"/>
            <a:gd name="connsiteX179" fmla="*/ 6435810 w 7697229"/>
            <a:gd name="connsiteY179" fmla="*/ 2229364 h 2790567"/>
            <a:gd name="connsiteX180" fmla="*/ 6451256 w 7697229"/>
            <a:gd name="connsiteY180" fmla="*/ 2244810 h 2790567"/>
            <a:gd name="connsiteX181" fmla="*/ 6471851 w 7697229"/>
            <a:gd name="connsiteY181" fmla="*/ 2255108 h 2790567"/>
            <a:gd name="connsiteX182" fmla="*/ 6497594 w 7697229"/>
            <a:gd name="connsiteY182" fmla="*/ 2270554 h 2790567"/>
            <a:gd name="connsiteX183" fmla="*/ 6543932 w 7697229"/>
            <a:gd name="connsiteY183" fmla="*/ 2296297 h 2790567"/>
            <a:gd name="connsiteX184" fmla="*/ 6590270 w 7697229"/>
            <a:gd name="connsiteY184" fmla="*/ 2327189 h 2790567"/>
            <a:gd name="connsiteX185" fmla="*/ 6605716 w 7697229"/>
            <a:gd name="connsiteY185" fmla="*/ 2337486 h 2790567"/>
            <a:gd name="connsiteX186" fmla="*/ 6626310 w 7697229"/>
            <a:gd name="connsiteY186" fmla="*/ 2358081 h 2790567"/>
            <a:gd name="connsiteX187" fmla="*/ 6662351 w 7697229"/>
            <a:gd name="connsiteY187" fmla="*/ 2383824 h 2790567"/>
            <a:gd name="connsiteX188" fmla="*/ 6682946 w 7697229"/>
            <a:gd name="connsiteY188" fmla="*/ 2394121 h 2790567"/>
            <a:gd name="connsiteX189" fmla="*/ 6718986 w 7697229"/>
            <a:gd name="connsiteY189" fmla="*/ 2414716 h 2790567"/>
            <a:gd name="connsiteX190" fmla="*/ 6734432 w 7697229"/>
            <a:gd name="connsiteY190" fmla="*/ 2430162 h 2790567"/>
            <a:gd name="connsiteX191" fmla="*/ 6775621 w 7697229"/>
            <a:gd name="connsiteY191" fmla="*/ 2450756 h 2790567"/>
            <a:gd name="connsiteX192" fmla="*/ 6801365 w 7697229"/>
            <a:gd name="connsiteY192" fmla="*/ 2476500 h 2790567"/>
            <a:gd name="connsiteX193" fmla="*/ 6837405 w 7697229"/>
            <a:gd name="connsiteY193" fmla="*/ 2497094 h 2790567"/>
            <a:gd name="connsiteX194" fmla="*/ 6858000 w 7697229"/>
            <a:gd name="connsiteY194" fmla="*/ 2517689 h 2790567"/>
            <a:gd name="connsiteX195" fmla="*/ 6919783 w 7697229"/>
            <a:gd name="connsiteY195" fmla="*/ 2558878 h 2790567"/>
            <a:gd name="connsiteX196" fmla="*/ 6940378 w 7697229"/>
            <a:gd name="connsiteY196" fmla="*/ 2584621 h 2790567"/>
            <a:gd name="connsiteX197" fmla="*/ 6955824 w 7697229"/>
            <a:gd name="connsiteY197" fmla="*/ 2600067 h 2790567"/>
            <a:gd name="connsiteX198" fmla="*/ 6986716 w 7697229"/>
            <a:gd name="connsiteY198" fmla="*/ 2630959 h 2790567"/>
            <a:gd name="connsiteX199" fmla="*/ 7007310 w 7697229"/>
            <a:gd name="connsiteY199" fmla="*/ 2636108 h 2790567"/>
            <a:gd name="connsiteX200" fmla="*/ 7017608 w 7697229"/>
            <a:gd name="connsiteY200" fmla="*/ 2651554 h 2790567"/>
            <a:gd name="connsiteX201" fmla="*/ 7038202 w 7697229"/>
            <a:gd name="connsiteY201" fmla="*/ 2661851 h 2790567"/>
            <a:gd name="connsiteX202" fmla="*/ 7058797 w 7697229"/>
            <a:gd name="connsiteY202" fmla="*/ 2677297 h 2790567"/>
            <a:gd name="connsiteX203" fmla="*/ 7074243 w 7697229"/>
            <a:gd name="connsiteY203" fmla="*/ 2687594 h 2790567"/>
            <a:gd name="connsiteX204" fmla="*/ 7110283 w 7697229"/>
            <a:gd name="connsiteY204" fmla="*/ 2713337 h 2790567"/>
            <a:gd name="connsiteX205" fmla="*/ 7141175 w 7697229"/>
            <a:gd name="connsiteY205" fmla="*/ 2733932 h 2790567"/>
            <a:gd name="connsiteX206" fmla="*/ 7156621 w 7697229"/>
            <a:gd name="connsiteY206" fmla="*/ 2744229 h 2790567"/>
            <a:gd name="connsiteX207" fmla="*/ 7192662 w 7697229"/>
            <a:gd name="connsiteY207" fmla="*/ 2759675 h 2790567"/>
            <a:gd name="connsiteX208" fmla="*/ 7213256 w 7697229"/>
            <a:gd name="connsiteY208" fmla="*/ 2769973 h 2790567"/>
            <a:gd name="connsiteX209" fmla="*/ 7239000 w 7697229"/>
            <a:gd name="connsiteY209" fmla="*/ 2775121 h 2790567"/>
            <a:gd name="connsiteX210" fmla="*/ 7254446 w 7697229"/>
            <a:gd name="connsiteY210" fmla="*/ 2780270 h 2790567"/>
            <a:gd name="connsiteX211" fmla="*/ 7295635 w 7697229"/>
            <a:gd name="connsiteY211" fmla="*/ 2790567 h 2790567"/>
            <a:gd name="connsiteX212" fmla="*/ 7419202 w 7697229"/>
            <a:gd name="connsiteY212" fmla="*/ 2785418 h 2790567"/>
            <a:gd name="connsiteX213" fmla="*/ 7439797 w 7697229"/>
            <a:gd name="connsiteY213" fmla="*/ 2780270 h 2790567"/>
            <a:gd name="connsiteX214" fmla="*/ 7496432 w 7697229"/>
            <a:gd name="connsiteY214" fmla="*/ 2769973 h 2790567"/>
            <a:gd name="connsiteX215" fmla="*/ 7511878 w 7697229"/>
            <a:gd name="connsiteY215" fmla="*/ 2764824 h 2790567"/>
            <a:gd name="connsiteX216" fmla="*/ 7537621 w 7697229"/>
            <a:gd name="connsiteY216" fmla="*/ 2759675 h 2790567"/>
            <a:gd name="connsiteX217" fmla="*/ 7553067 w 7697229"/>
            <a:gd name="connsiteY217" fmla="*/ 2754527 h 2790567"/>
            <a:gd name="connsiteX218" fmla="*/ 7671486 w 7697229"/>
            <a:gd name="connsiteY218" fmla="*/ 2744229 h 2790567"/>
            <a:gd name="connsiteX219" fmla="*/ 7697229 w 7697229"/>
            <a:gd name="connsiteY219" fmla="*/ 2739081 h 2790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Lst>
          <a:rect l="l" t="t" r="r" b="b"/>
          <a:pathLst>
            <a:path w="7697229" h="2790567">
              <a:moveTo>
                <a:pt x="0" y="2667000"/>
              </a:moveTo>
              <a:cubicBezTo>
                <a:pt x="17162" y="2663567"/>
                <a:pt x="34449" y="2660711"/>
                <a:pt x="51486" y="2656702"/>
              </a:cubicBezTo>
              <a:cubicBezTo>
                <a:pt x="63648" y="2653840"/>
                <a:pt x="75353" y="2649214"/>
                <a:pt x="87527" y="2646405"/>
              </a:cubicBezTo>
              <a:cubicBezTo>
                <a:pt x="113000" y="2640527"/>
                <a:pt x="119960" y="2642709"/>
                <a:pt x="144162" y="2636108"/>
              </a:cubicBezTo>
              <a:cubicBezTo>
                <a:pt x="154634" y="2633252"/>
                <a:pt x="166022" y="2631831"/>
                <a:pt x="175054" y="2625810"/>
              </a:cubicBezTo>
              <a:cubicBezTo>
                <a:pt x="206465" y="2604870"/>
                <a:pt x="184965" y="2618280"/>
                <a:pt x="241986" y="2589770"/>
              </a:cubicBezTo>
              <a:cubicBezTo>
                <a:pt x="279207" y="2571159"/>
                <a:pt x="261709" y="2577116"/>
                <a:pt x="293473" y="2569175"/>
              </a:cubicBezTo>
              <a:cubicBezTo>
                <a:pt x="310635" y="2557162"/>
                <a:pt x="327529" y="2544755"/>
                <a:pt x="344959" y="2533135"/>
              </a:cubicBezTo>
              <a:cubicBezTo>
                <a:pt x="353285" y="2527584"/>
                <a:pt x="363626" y="2524765"/>
                <a:pt x="370702" y="2517689"/>
              </a:cubicBezTo>
              <a:cubicBezTo>
                <a:pt x="458688" y="2429703"/>
                <a:pt x="337646" y="2548850"/>
                <a:pt x="422189" y="2471351"/>
              </a:cubicBezTo>
              <a:cubicBezTo>
                <a:pt x="434713" y="2459871"/>
                <a:pt x="446215" y="2447324"/>
                <a:pt x="458229" y="2435310"/>
              </a:cubicBezTo>
              <a:cubicBezTo>
                <a:pt x="466810" y="2426729"/>
                <a:pt x="474265" y="2416849"/>
                <a:pt x="483973" y="2409567"/>
              </a:cubicBezTo>
              <a:cubicBezTo>
                <a:pt x="509691" y="2390278"/>
                <a:pt x="507820" y="2394153"/>
                <a:pt x="530310" y="2363229"/>
              </a:cubicBezTo>
              <a:cubicBezTo>
                <a:pt x="536196" y="2355136"/>
                <a:pt x="540302" y="2345876"/>
                <a:pt x="545756" y="2337486"/>
              </a:cubicBezTo>
              <a:cubicBezTo>
                <a:pt x="572735" y="2295980"/>
                <a:pt x="600675" y="2255107"/>
                <a:pt x="628135" y="2213918"/>
              </a:cubicBezTo>
              <a:cubicBezTo>
                <a:pt x="635000" y="2203621"/>
                <a:pt x="639978" y="2191778"/>
                <a:pt x="648729" y="2183027"/>
              </a:cubicBezTo>
              <a:cubicBezTo>
                <a:pt x="662459" y="2169297"/>
                <a:pt x="679929" y="2158487"/>
                <a:pt x="689919" y="2141837"/>
              </a:cubicBezTo>
              <a:cubicBezTo>
                <a:pt x="695068" y="2133256"/>
                <a:pt x="699114" y="2123908"/>
                <a:pt x="705365" y="2116094"/>
              </a:cubicBezTo>
              <a:cubicBezTo>
                <a:pt x="741278" y="2071203"/>
                <a:pt x="721354" y="2110130"/>
                <a:pt x="751702" y="2064608"/>
              </a:cubicBezTo>
              <a:cubicBezTo>
                <a:pt x="759377" y="2053095"/>
                <a:pt x="763748" y="2039447"/>
                <a:pt x="772297" y="2028567"/>
              </a:cubicBezTo>
              <a:cubicBezTo>
                <a:pt x="782793" y="2015208"/>
                <a:pt x="796813" y="2005011"/>
                <a:pt x="808337" y="1992527"/>
              </a:cubicBezTo>
              <a:cubicBezTo>
                <a:pt x="865387" y="1930723"/>
                <a:pt x="808595" y="1990468"/>
                <a:pt x="849527" y="1935891"/>
              </a:cubicBezTo>
              <a:cubicBezTo>
                <a:pt x="853896" y="1930066"/>
                <a:pt x="860312" y="1926039"/>
                <a:pt x="864973" y="1920445"/>
              </a:cubicBezTo>
              <a:cubicBezTo>
                <a:pt x="868934" y="1915692"/>
                <a:pt x="871405" y="1909832"/>
                <a:pt x="875270" y="1905000"/>
              </a:cubicBezTo>
              <a:cubicBezTo>
                <a:pt x="885154" y="1892644"/>
                <a:pt x="897155" y="1881968"/>
                <a:pt x="906162" y="1868959"/>
              </a:cubicBezTo>
              <a:cubicBezTo>
                <a:pt x="912715" y="1859493"/>
                <a:pt x="915382" y="1847751"/>
                <a:pt x="921608" y="1838067"/>
              </a:cubicBezTo>
              <a:cubicBezTo>
                <a:pt x="930889" y="1823631"/>
                <a:pt x="943219" y="1811314"/>
                <a:pt x="952500" y="1796878"/>
              </a:cubicBezTo>
              <a:cubicBezTo>
                <a:pt x="958726" y="1787194"/>
                <a:pt x="962355" y="1776050"/>
                <a:pt x="967946" y="1765986"/>
              </a:cubicBezTo>
              <a:cubicBezTo>
                <a:pt x="970951" y="1760577"/>
                <a:pt x="974603" y="1755544"/>
                <a:pt x="978243" y="1750540"/>
              </a:cubicBezTo>
              <a:cubicBezTo>
                <a:pt x="988337" y="1736660"/>
                <a:pt x="999615" y="1723631"/>
                <a:pt x="1009135" y="1709351"/>
              </a:cubicBezTo>
              <a:cubicBezTo>
                <a:pt x="1016000" y="1699054"/>
                <a:pt x="1023085" y="1688900"/>
                <a:pt x="1029729" y="1678459"/>
              </a:cubicBezTo>
              <a:cubicBezTo>
                <a:pt x="1035102" y="1670016"/>
                <a:pt x="1039171" y="1660722"/>
                <a:pt x="1045175" y="1652716"/>
              </a:cubicBezTo>
              <a:cubicBezTo>
                <a:pt x="1049544" y="1646891"/>
                <a:pt x="1055960" y="1642864"/>
                <a:pt x="1060621" y="1637270"/>
              </a:cubicBezTo>
              <a:cubicBezTo>
                <a:pt x="1074829" y="1620220"/>
                <a:pt x="1092613" y="1591732"/>
                <a:pt x="1112108" y="1575486"/>
              </a:cubicBezTo>
              <a:cubicBezTo>
                <a:pt x="1129262" y="1561191"/>
                <a:pt x="1125007" y="1570589"/>
                <a:pt x="1137851" y="1554891"/>
              </a:cubicBezTo>
              <a:cubicBezTo>
                <a:pt x="1150242" y="1539746"/>
                <a:pt x="1163038" y="1524836"/>
                <a:pt x="1173892" y="1508554"/>
              </a:cubicBezTo>
              <a:cubicBezTo>
                <a:pt x="1177324" y="1503405"/>
                <a:pt x="1179814" y="1497484"/>
                <a:pt x="1184189" y="1493108"/>
              </a:cubicBezTo>
              <a:cubicBezTo>
                <a:pt x="1190257" y="1487040"/>
                <a:pt x="1199082" y="1484075"/>
                <a:pt x="1204783" y="1477662"/>
              </a:cubicBezTo>
              <a:cubicBezTo>
                <a:pt x="1213005" y="1468412"/>
                <a:pt x="1217647" y="1456434"/>
                <a:pt x="1225378" y="1446770"/>
              </a:cubicBezTo>
              <a:cubicBezTo>
                <a:pt x="1231443" y="1439189"/>
                <a:pt x="1239478" y="1433391"/>
                <a:pt x="1245973" y="1426175"/>
              </a:cubicBezTo>
              <a:cubicBezTo>
                <a:pt x="1254940" y="1416212"/>
                <a:pt x="1263674" y="1406006"/>
                <a:pt x="1271716" y="1395283"/>
              </a:cubicBezTo>
              <a:cubicBezTo>
                <a:pt x="1279141" y="1385382"/>
                <a:pt x="1284387" y="1373898"/>
                <a:pt x="1292310" y="1364391"/>
              </a:cubicBezTo>
              <a:cubicBezTo>
                <a:pt x="1301633" y="1353204"/>
                <a:pt x="1313460" y="1344324"/>
                <a:pt x="1323202" y="1333500"/>
              </a:cubicBezTo>
              <a:cubicBezTo>
                <a:pt x="1344372" y="1309978"/>
                <a:pt x="1362609" y="1283795"/>
                <a:pt x="1384986" y="1261418"/>
              </a:cubicBezTo>
              <a:cubicBezTo>
                <a:pt x="1395283" y="1251121"/>
                <a:pt x="1406001" y="1241227"/>
                <a:pt x="1415878" y="1230527"/>
              </a:cubicBezTo>
              <a:cubicBezTo>
                <a:pt x="1426610" y="1218900"/>
                <a:pt x="1437464" y="1207283"/>
                <a:pt x="1446770" y="1194486"/>
              </a:cubicBezTo>
              <a:cubicBezTo>
                <a:pt x="1451284" y="1188279"/>
                <a:pt x="1452462" y="1180031"/>
                <a:pt x="1457067" y="1173891"/>
              </a:cubicBezTo>
              <a:cubicBezTo>
                <a:pt x="1462892" y="1166124"/>
                <a:pt x="1470797" y="1160162"/>
                <a:pt x="1477662" y="1153297"/>
              </a:cubicBezTo>
              <a:cubicBezTo>
                <a:pt x="1496041" y="1107349"/>
                <a:pt x="1476730" y="1145824"/>
                <a:pt x="1513702" y="1101810"/>
              </a:cubicBezTo>
              <a:cubicBezTo>
                <a:pt x="1541975" y="1068152"/>
                <a:pt x="1564999" y="1029919"/>
                <a:pt x="1596081" y="998837"/>
              </a:cubicBezTo>
              <a:cubicBezTo>
                <a:pt x="1626973" y="967945"/>
                <a:pt x="1664522" y="942512"/>
                <a:pt x="1688756" y="906162"/>
              </a:cubicBezTo>
              <a:cubicBezTo>
                <a:pt x="1696515" y="894524"/>
                <a:pt x="1714126" y="866870"/>
                <a:pt x="1724797" y="854675"/>
              </a:cubicBezTo>
              <a:cubicBezTo>
                <a:pt x="1731190" y="847369"/>
                <a:pt x="1738942" y="841337"/>
                <a:pt x="1745392" y="834081"/>
              </a:cubicBezTo>
              <a:cubicBezTo>
                <a:pt x="1780145" y="794985"/>
                <a:pt x="1813756" y="754886"/>
                <a:pt x="1848365" y="715662"/>
              </a:cubicBezTo>
              <a:cubicBezTo>
                <a:pt x="1865245" y="696531"/>
                <a:pt x="1882279" y="677524"/>
                <a:pt x="1899851" y="659027"/>
              </a:cubicBezTo>
              <a:cubicBezTo>
                <a:pt x="1914896" y="643190"/>
                <a:pt x="1933083" y="630164"/>
                <a:pt x="1946189" y="612689"/>
              </a:cubicBezTo>
              <a:cubicBezTo>
                <a:pt x="1951338" y="605824"/>
                <a:pt x="1955567" y="598162"/>
                <a:pt x="1961635" y="592094"/>
              </a:cubicBezTo>
              <a:cubicBezTo>
                <a:pt x="1978043" y="575686"/>
                <a:pt x="1983790" y="577227"/>
                <a:pt x="2002824" y="566351"/>
              </a:cubicBezTo>
              <a:cubicBezTo>
                <a:pt x="2008197" y="563281"/>
                <a:pt x="2012897" y="559124"/>
                <a:pt x="2018270" y="556054"/>
              </a:cubicBezTo>
              <a:cubicBezTo>
                <a:pt x="2024934" y="552246"/>
                <a:pt x="2032577" y="550158"/>
                <a:pt x="2038865" y="545756"/>
              </a:cubicBezTo>
              <a:cubicBezTo>
                <a:pt x="2049846" y="538069"/>
                <a:pt x="2058299" y="526969"/>
                <a:pt x="2069756" y="520013"/>
              </a:cubicBezTo>
              <a:cubicBezTo>
                <a:pt x="2106519" y="497693"/>
                <a:pt x="2145431" y="479116"/>
                <a:pt x="2183027" y="458229"/>
              </a:cubicBezTo>
              <a:cubicBezTo>
                <a:pt x="2207218" y="444790"/>
                <a:pt x="2230356" y="429416"/>
                <a:pt x="2255108" y="417040"/>
              </a:cubicBezTo>
              <a:lnTo>
                <a:pt x="2337486" y="375851"/>
              </a:lnTo>
              <a:lnTo>
                <a:pt x="2388973" y="350108"/>
              </a:lnTo>
              <a:cubicBezTo>
                <a:pt x="2388993" y="350098"/>
                <a:pt x="2522817" y="278036"/>
                <a:pt x="2522837" y="278027"/>
              </a:cubicBezTo>
              <a:cubicBezTo>
                <a:pt x="2545148" y="267730"/>
                <a:pt x="2567792" y="258124"/>
                <a:pt x="2589770" y="247135"/>
              </a:cubicBezTo>
              <a:cubicBezTo>
                <a:pt x="2602146" y="240947"/>
                <a:pt x="2613434" y="232728"/>
                <a:pt x="2625810" y="226540"/>
              </a:cubicBezTo>
              <a:cubicBezTo>
                <a:pt x="2630664" y="224113"/>
                <a:pt x="2636174" y="223297"/>
                <a:pt x="2641256" y="221391"/>
              </a:cubicBezTo>
              <a:cubicBezTo>
                <a:pt x="2649910" y="218146"/>
                <a:pt x="2658419" y="214526"/>
                <a:pt x="2667000" y="211094"/>
              </a:cubicBezTo>
              <a:cubicBezTo>
                <a:pt x="2673308" y="206047"/>
                <a:pt x="2697265" y="185664"/>
                <a:pt x="2708189" y="180202"/>
              </a:cubicBezTo>
              <a:cubicBezTo>
                <a:pt x="2735659" y="166467"/>
                <a:pt x="2712074" y="186193"/>
                <a:pt x="2744229" y="164756"/>
              </a:cubicBezTo>
              <a:cubicBezTo>
                <a:pt x="2758509" y="155236"/>
                <a:pt x="2775121" y="147594"/>
                <a:pt x="2785419" y="133864"/>
              </a:cubicBezTo>
              <a:cubicBezTo>
                <a:pt x="2790568" y="126999"/>
                <a:pt x="2794407" y="118921"/>
                <a:pt x="2800865" y="113270"/>
              </a:cubicBezTo>
              <a:cubicBezTo>
                <a:pt x="2808396" y="106680"/>
                <a:pt x="2818165" y="103197"/>
                <a:pt x="2826608" y="97824"/>
              </a:cubicBezTo>
              <a:cubicBezTo>
                <a:pt x="2837049" y="91180"/>
                <a:pt x="2846009" y="81825"/>
                <a:pt x="2857500" y="77229"/>
              </a:cubicBezTo>
              <a:cubicBezTo>
                <a:pt x="2875887" y="69874"/>
                <a:pt x="2887003" y="66255"/>
                <a:pt x="2903837" y="56635"/>
              </a:cubicBezTo>
              <a:cubicBezTo>
                <a:pt x="2909210" y="53565"/>
                <a:pt x="2913595" y="48775"/>
                <a:pt x="2919283" y="46337"/>
              </a:cubicBezTo>
              <a:cubicBezTo>
                <a:pt x="2927365" y="42873"/>
                <a:pt x="2958913" y="37870"/>
                <a:pt x="2965621" y="36040"/>
              </a:cubicBezTo>
              <a:cubicBezTo>
                <a:pt x="2976093" y="33184"/>
                <a:pt x="2985983" y="28376"/>
                <a:pt x="2996513" y="25743"/>
              </a:cubicBezTo>
              <a:cubicBezTo>
                <a:pt x="3006641" y="23211"/>
                <a:pt x="3017214" y="22859"/>
                <a:pt x="3027405" y="20594"/>
              </a:cubicBezTo>
              <a:cubicBezTo>
                <a:pt x="3066246" y="11962"/>
                <a:pt x="3011062" y="15857"/>
                <a:pt x="3078892" y="5148"/>
              </a:cubicBezTo>
              <a:cubicBezTo>
                <a:pt x="3099305" y="1925"/>
                <a:pt x="3120081" y="1716"/>
                <a:pt x="3140675" y="0"/>
              </a:cubicBezTo>
              <a:cubicBezTo>
                <a:pt x="3211040" y="1716"/>
                <a:pt x="3281453" y="2023"/>
                <a:pt x="3351770" y="5148"/>
              </a:cubicBezTo>
              <a:cubicBezTo>
                <a:pt x="3358839" y="5462"/>
                <a:pt x="3365385" y="9134"/>
                <a:pt x="3372365" y="10297"/>
              </a:cubicBezTo>
              <a:cubicBezTo>
                <a:pt x="3386013" y="12572"/>
                <a:pt x="3399824" y="13729"/>
                <a:pt x="3413554" y="15445"/>
              </a:cubicBezTo>
              <a:cubicBezTo>
                <a:pt x="3420419" y="18878"/>
                <a:pt x="3426867" y="23316"/>
                <a:pt x="3434148" y="25743"/>
              </a:cubicBezTo>
              <a:cubicBezTo>
                <a:pt x="3442450" y="28510"/>
                <a:pt x="3451365" y="28923"/>
                <a:pt x="3459892" y="30891"/>
              </a:cubicBezTo>
              <a:cubicBezTo>
                <a:pt x="3477087" y="34859"/>
                <a:pt x="3519357" y="45565"/>
                <a:pt x="3537121" y="51486"/>
              </a:cubicBezTo>
              <a:cubicBezTo>
                <a:pt x="3545889" y="54409"/>
                <a:pt x="3554012" y="59127"/>
                <a:pt x="3562865" y="61783"/>
              </a:cubicBezTo>
              <a:cubicBezTo>
                <a:pt x="3571247" y="64298"/>
                <a:pt x="3580226" y="64417"/>
                <a:pt x="3588608" y="66932"/>
              </a:cubicBezTo>
              <a:cubicBezTo>
                <a:pt x="3597460" y="69588"/>
                <a:pt x="3605288" y="75416"/>
                <a:pt x="3614351" y="77229"/>
              </a:cubicBezTo>
              <a:cubicBezTo>
                <a:pt x="3668071" y="87973"/>
                <a:pt x="3653759" y="76785"/>
                <a:pt x="3696729" y="87527"/>
              </a:cubicBezTo>
              <a:cubicBezTo>
                <a:pt x="3707259" y="90160"/>
                <a:pt x="3716914" y="96039"/>
                <a:pt x="3727621" y="97824"/>
              </a:cubicBezTo>
              <a:cubicBezTo>
                <a:pt x="3737918" y="99540"/>
                <a:pt x="3748322" y="100708"/>
                <a:pt x="3758513" y="102973"/>
              </a:cubicBezTo>
              <a:cubicBezTo>
                <a:pt x="3771387" y="105834"/>
                <a:pt x="3788232" y="114977"/>
                <a:pt x="3799702" y="118418"/>
              </a:cubicBezTo>
              <a:cubicBezTo>
                <a:pt x="3808084" y="120933"/>
                <a:pt x="3816889" y="121733"/>
                <a:pt x="3825446" y="123567"/>
              </a:cubicBezTo>
              <a:cubicBezTo>
                <a:pt x="3852865" y="129443"/>
                <a:pt x="3885712" y="136727"/>
                <a:pt x="3912973" y="144162"/>
              </a:cubicBezTo>
              <a:cubicBezTo>
                <a:pt x="3918209" y="145590"/>
                <a:pt x="3923337" y="147404"/>
                <a:pt x="3928419" y="149310"/>
              </a:cubicBezTo>
              <a:cubicBezTo>
                <a:pt x="3937073" y="152555"/>
                <a:pt x="3945196" y="157366"/>
                <a:pt x="3954162" y="159608"/>
              </a:cubicBezTo>
              <a:cubicBezTo>
                <a:pt x="3965935" y="162551"/>
                <a:pt x="3978189" y="163040"/>
                <a:pt x="3990202" y="164756"/>
              </a:cubicBezTo>
              <a:cubicBezTo>
                <a:pt x="4025031" y="182172"/>
                <a:pt x="3997854" y="171296"/>
                <a:pt x="4046837" y="180202"/>
              </a:cubicBezTo>
              <a:cubicBezTo>
                <a:pt x="4071569" y="184699"/>
                <a:pt x="4094177" y="196158"/>
                <a:pt x="4118919" y="200797"/>
              </a:cubicBezTo>
              <a:cubicBezTo>
                <a:pt x="4134194" y="203661"/>
                <a:pt x="4149871" y="203747"/>
                <a:pt x="4165256" y="205945"/>
              </a:cubicBezTo>
              <a:cubicBezTo>
                <a:pt x="4173919" y="207183"/>
                <a:pt x="4182419" y="209378"/>
                <a:pt x="4191000" y="211094"/>
              </a:cubicBezTo>
              <a:cubicBezTo>
                <a:pt x="4238518" y="234853"/>
                <a:pt x="4217297" y="227966"/>
                <a:pt x="4252783" y="236837"/>
              </a:cubicBezTo>
              <a:cubicBezTo>
                <a:pt x="4257932" y="241986"/>
                <a:pt x="4262171" y="248244"/>
                <a:pt x="4268229" y="252283"/>
              </a:cubicBezTo>
              <a:cubicBezTo>
                <a:pt x="4272745" y="255294"/>
                <a:pt x="4278734" y="255186"/>
                <a:pt x="4283675" y="257432"/>
              </a:cubicBezTo>
              <a:cubicBezTo>
                <a:pt x="4297650" y="263784"/>
                <a:pt x="4311702" y="270129"/>
                <a:pt x="4324865" y="278027"/>
              </a:cubicBezTo>
              <a:cubicBezTo>
                <a:pt x="4333446" y="283176"/>
                <a:pt x="4342122" y="288169"/>
                <a:pt x="4350608" y="293473"/>
              </a:cubicBezTo>
              <a:cubicBezTo>
                <a:pt x="4355855" y="296753"/>
                <a:pt x="4360309" y="301472"/>
                <a:pt x="4366054" y="303770"/>
              </a:cubicBezTo>
              <a:cubicBezTo>
                <a:pt x="4377654" y="308410"/>
                <a:pt x="4390081" y="310635"/>
                <a:pt x="4402094" y="314067"/>
              </a:cubicBezTo>
              <a:cubicBezTo>
                <a:pt x="4410675" y="319216"/>
                <a:pt x="4418886" y="325038"/>
                <a:pt x="4427837" y="329513"/>
              </a:cubicBezTo>
              <a:cubicBezTo>
                <a:pt x="4516028" y="373607"/>
                <a:pt x="4411103" y="318224"/>
                <a:pt x="4469027" y="344959"/>
              </a:cubicBezTo>
              <a:cubicBezTo>
                <a:pt x="4486449" y="353000"/>
                <a:pt x="4502698" y="363575"/>
                <a:pt x="4520513" y="370702"/>
              </a:cubicBezTo>
              <a:cubicBezTo>
                <a:pt x="4596861" y="401244"/>
                <a:pt x="4501882" y="362423"/>
                <a:pt x="4566851" y="391297"/>
              </a:cubicBezTo>
              <a:cubicBezTo>
                <a:pt x="4575296" y="395050"/>
                <a:pt x="4584149" y="397841"/>
                <a:pt x="4592594" y="401594"/>
              </a:cubicBezTo>
              <a:cubicBezTo>
                <a:pt x="4599608" y="404711"/>
                <a:pt x="4606063" y="409040"/>
                <a:pt x="4613189" y="411891"/>
              </a:cubicBezTo>
              <a:cubicBezTo>
                <a:pt x="4629242" y="418312"/>
                <a:pt x="4647600" y="423543"/>
                <a:pt x="4664675" y="427337"/>
              </a:cubicBezTo>
              <a:cubicBezTo>
                <a:pt x="4673218" y="429235"/>
                <a:pt x="4681838" y="430770"/>
                <a:pt x="4690419" y="432486"/>
              </a:cubicBezTo>
              <a:cubicBezTo>
                <a:pt x="4695568" y="435918"/>
                <a:pt x="4700330" y="440016"/>
                <a:pt x="4705865" y="442783"/>
              </a:cubicBezTo>
              <a:cubicBezTo>
                <a:pt x="4716422" y="448062"/>
                <a:pt x="4737259" y="451122"/>
                <a:pt x="4747054" y="453081"/>
              </a:cubicBezTo>
              <a:cubicBezTo>
                <a:pt x="4785832" y="478932"/>
                <a:pt x="4736548" y="448579"/>
                <a:pt x="4783094" y="468527"/>
              </a:cubicBezTo>
              <a:cubicBezTo>
                <a:pt x="4788782" y="470965"/>
                <a:pt x="4793167" y="475754"/>
                <a:pt x="4798540" y="478824"/>
              </a:cubicBezTo>
              <a:cubicBezTo>
                <a:pt x="4805204" y="482632"/>
                <a:pt x="4812121" y="486004"/>
                <a:pt x="4819135" y="489121"/>
              </a:cubicBezTo>
              <a:cubicBezTo>
                <a:pt x="4843966" y="500157"/>
                <a:pt x="4843288" y="497039"/>
                <a:pt x="4865473" y="509716"/>
              </a:cubicBezTo>
              <a:cubicBezTo>
                <a:pt x="4870846" y="512786"/>
                <a:pt x="4875384" y="517246"/>
                <a:pt x="4880919" y="520013"/>
              </a:cubicBezTo>
              <a:cubicBezTo>
                <a:pt x="4885773" y="522440"/>
                <a:pt x="4891424" y="522916"/>
                <a:pt x="4896365" y="525162"/>
              </a:cubicBezTo>
              <a:cubicBezTo>
                <a:pt x="4910339" y="531514"/>
                <a:pt x="4924782" y="537241"/>
                <a:pt x="4937554" y="545756"/>
              </a:cubicBezTo>
              <a:cubicBezTo>
                <a:pt x="4947851" y="552621"/>
                <a:pt x="4957377" y="560816"/>
                <a:pt x="4968446" y="566351"/>
              </a:cubicBezTo>
              <a:cubicBezTo>
                <a:pt x="4974775" y="569516"/>
                <a:pt x="4982175" y="569784"/>
                <a:pt x="4989040" y="571500"/>
              </a:cubicBezTo>
              <a:cubicBezTo>
                <a:pt x="4995905" y="576648"/>
                <a:pt x="5002652" y="581957"/>
                <a:pt x="5009635" y="586945"/>
              </a:cubicBezTo>
              <a:cubicBezTo>
                <a:pt x="5014670" y="590542"/>
                <a:pt x="5020519" y="593062"/>
                <a:pt x="5025081" y="597243"/>
              </a:cubicBezTo>
              <a:cubicBezTo>
                <a:pt x="5041183" y="612004"/>
                <a:pt x="5052688" y="632342"/>
                <a:pt x="5071419" y="643581"/>
              </a:cubicBezTo>
              <a:cubicBezTo>
                <a:pt x="5080000" y="648730"/>
                <a:pt x="5089417" y="652690"/>
                <a:pt x="5097162" y="659027"/>
              </a:cubicBezTo>
              <a:cubicBezTo>
                <a:pt x="5108433" y="668248"/>
                <a:pt x="5117757" y="679621"/>
                <a:pt x="5128054" y="689918"/>
              </a:cubicBezTo>
              <a:cubicBezTo>
                <a:pt x="5131487" y="693351"/>
                <a:pt x="5134468" y="697303"/>
                <a:pt x="5138351" y="700216"/>
              </a:cubicBezTo>
              <a:cubicBezTo>
                <a:pt x="5161886" y="717867"/>
                <a:pt x="5167659" y="720680"/>
                <a:pt x="5189837" y="746554"/>
              </a:cubicBezTo>
              <a:cubicBezTo>
                <a:pt x="5201006" y="759585"/>
                <a:pt x="5210754" y="773778"/>
                <a:pt x="5220729" y="787743"/>
              </a:cubicBezTo>
              <a:cubicBezTo>
                <a:pt x="5227922" y="797814"/>
                <a:pt x="5230255" y="813101"/>
                <a:pt x="5241324" y="818635"/>
              </a:cubicBezTo>
              <a:lnTo>
                <a:pt x="5261919" y="828932"/>
              </a:lnTo>
              <a:cubicBezTo>
                <a:pt x="5308931" y="875944"/>
                <a:pt x="5267089" y="832961"/>
                <a:pt x="5323702" y="895864"/>
              </a:cubicBezTo>
              <a:cubicBezTo>
                <a:pt x="5326949" y="899472"/>
                <a:pt x="5330967" y="902371"/>
                <a:pt x="5334000" y="906162"/>
              </a:cubicBezTo>
              <a:cubicBezTo>
                <a:pt x="5337866" y="910994"/>
                <a:pt x="5340657" y="916604"/>
                <a:pt x="5344297" y="921608"/>
              </a:cubicBezTo>
              <a:cubicBezTo>
                <a:pt x="5354391" y="935488"/>
                <a:pt x="5366093" y="948244"/>
                <a:pt x="5375189" y="962797"/>
              </a:cubicBezTo>
              <a:cubicBezTo>
                <a:pt x="5383770" y="976527"/>
                <a:pt x="5390992" y="991206"/>
                <a:pt x="5400932" y="1003986"/>
              </a:cubicBezTo>
              <a:cubicBezTo>
                <a:pt x="5415108" y="1022212"/>
                <a:pt x="5432565" y="1037672"/>
                <a:pt x="5447270" y="1055473"/>
              </a:cubicBezTo>
              <a:cubicBezTo>
                <a:pt x="5464077" y="1075818"/>
                <a:pt x="5509392" y="1136586"/>
                <a:pt x="5529648" y="1163594"/>
              </a:cubicBezTo>
              <a:cubicBezTo>
                <a:pt x="5534797" y="1170459"/>
                <a:pt x="5539026" y="1178121"/>
                <a:pt x="5545094" y="1184189"/>
              </a:cubicBezTo>
              <a:cubicBezTo>
                <a:pt x="5548527" y="1187621"/>
                <a:pt x="5552412" y="1190654"/>
                <a:pt x="5555392" y="1194486"/>
              </a:cubicBezTo>
              <a:cubicBezTo>
                <a:pt x="5564456" y="1206140"/>
                <a:pt x="5572946" y="1218243"/>
                <a:pt x="5581135" y="1230527"/>
              </a:cubicBezTo>
              <a:cubicBezTo>
                <a:pt x="5590116" y="1243998"/>
                <a:pt x="5597164" y="1258763"/>
                <a:pt x="5606878" y="1271716"/>
              </a:cubicBezTo>
              <a:cubicBezTo>
                <a:pt x="5622963" y="1293163"/>
                <a:pt x="5643106" y="1311458"/>
                <a:pt x="5658365" y="1333500"/>
              </a:cubicBezTo>
              <a:cubicBezTo>
                <a:pt x="5673811" y="1355811"/>
                <a:pt x="5690419" y="1377360"/>
                <a:pt x="5704702" y="1400432"/>
              </a:cubicBezTo>
              <a:cubicBezTo>
                <a:pt x="5757058" y="1485006"/>
                <a:pt x="5696489" y="1405612"/>
                <a:pt x="5745892" y="1467364"/>
              </a:cubicBezTo>
              <a:cubicBezTo>
                <a:pt x="5761489" y="1514160"/>
                <a:pt x="5732418" y="1434614"/>
                <a:pt x="5776783" y="1508554"/>
              </a:cubicBezTo>
              <a:cubicBezTo>
                <a:pt x="5781932" y="1517135"/>
                <a:pt x="5785823" y="1526609"/>
                <a:pt x="5792229" y="1534297"/>
              </a:cubicBezTo>
              <a:cubicBezTo>
                <a:pt x="5803106" y="1547349"/>
                <a:pt x="5816256" y="1558323"/>
                <a:pt x="5828270" y="1570337"/>
              </a:cubicBezTo>
              <a:cubicBezTo>
                <a:pt x="5836851" y="1578918"/>
                <a:pt x="5844943" y="1588019"/>
                <a:pt x="5854013" y="1596081"/>
              </a:cubicBezTo>
              <a:cubicBezTo>
                <a:pt x="5910256" y="1646075"/>
                <a:pt x="5888507" y="1628555"/>
                <a:pt x="5946689" y="1673310"/>
              </a:cubicBezTo>
              <a:cubicBezTo>
                <a:pt x="5953490" y="1678542"/>
                <a:pt x="5959608" y="1684918"/>
                <a:pt x="5967283" y="1688756"/>
              </a:cubicBezTo>
              <a:lnTo>
                <a:pt x="5987878" y="1699054"/>
              </a:lnTo>
              <a:cubicBezTo>
                <a:pt x="5994743" y="1709351"/>
                <a:pt x="5999723" y="1721194"/>
                <a:pt x="6008473" y="1729945"/>
              </a:cubicBezTo>
              <a:cubicBezTo>
                <a:pt x="6011905" y="1733378"/>
                <a:pt x="6015523" y="1736635"/>
                <a:pt x="6018770" y="1740243"/>
              </a:cubicBezTo>
              <a:cubicBezTo>
                <a:pt x="6030974" y="1753803"/>
                <a:pt x="6042245" y="1768205"/>
                <a:pt x="6054810" y="1781432"/>
              </a:cubicBezTo>
              <a:cubicBezTo>
                <a:pt x="6074870" y="1802548"/>
                <a:pt x="6095999" y="1822621"/>
                <a:pt x="6116594" y="1843216"/>
              </a:cubicBezTo>
              <a:cubicBezTo>
                <a:pt x="6156463" y="1883085"/>
                <a:pt x="6102359" y="1827844"/>
                <a:pt x="6152635" y="1884405"/>
              </a:cubicBezTo>
              <a:cubicBezTo>
                <a:pt x="6159085" y="1891661"/>
                <a:pt x="6166364" y="1898135"/>
                <a:pt x="6173229" y="1905000"/>
              </a:cubicBezTo>
              <a:cubicBezTo>
                <a:pt x="6176662" y="1913581"/>
                <a:pt x="6178400" y="1923053"/>
                <a:pt x="6183527" y="1930743"/>
              </a:cubicBezTo>
              <a:cubicBezTo>
                <a:pt x="6188912" y="1938821"/>
                <a:pt x="6197671" y="1944081"/>
                <a:pt x="6204121" y="1951337"/>
              </a:cubicBezTo>
              <a:cubicBezTo>
                <a:pt x="6211422" y="1959551"/>
                <a:pt x="6218414" y="1968078"/>
                <a:pt x="6224716" y="1977081"/>
              </a:cubicBezTo>
              <a:cubicBezTo>
                <a:pt x="6230455" y="1985279"/>
                <a:pt x="6234018" y="1994925"/>
                <a:pt x="6240162" y="2002824"/>
              </a:cubicBezTo>
              <a:cubicBezTo>
                <a:pt x="6246122" y="2010487"/>
                <a:pt x="6254691" y="2015837"/>
                <a:pt x="6260756" y="2023418"/>
              </a:cubicBezTo>
              <a:cubicBezTo>
                <a:pt x="6268487" y="2033082"/>
                <a:pt x="6273620" y="2044646"/>
                <a:pt x="6281351" y="2054310"/>
              </a:cubicBezTo>
              <a:cubicBezTo>
                <a:pt x="6295081" y="2071472"/>
                <a:pt x="6310349" y="2087510"/>
                <a:pt x="6322540" y="2105797"/>
              </a:cubicBezTo>
              <a:cubicBezTo>
                <a:pt x="6325972" y="2110946"/>
                <a:pt x="6328762" y="2116586"/>
                <a:pt x="6332837" y="2121243"/>
              </a:cubicBezTo>
              <a:cubicBezTo>
                <a:pt x="6340828" y="2130376"/>
                <a:pt x="6351850" y="2136888"/>
                <a:pt x="6358581" y="2146986"/>
              </a:cubicBezTo>
              <a:cubicBezTo>
                <a:pt x="6362013" y="2152135"/>
                <a:pt x="6364767" y="2157807"/>
                <a:pt x="6368878" y="2162432"/>
              </a:cubicBezTo>
              <a:cubicBezTo>
                <a:pt x="6378553" y="2173316"/>
                <a:pt x="6391692" y="2181207"/>
                <a:pt x="6399770" y="2193324"/>
              </a:cubicBezTo>
              <a:cubicBezTo>
                <a:pt x="6423375" y="2228731"/>
                <a:pt x="6408624" y="2220303"/>
                <a:pt x="6435810" y="2229364"/>
              </a:cubicBezTo>
              <a:cubicBezTo>
                <a:pt x="6440959" y="2234513"/>
                <a:pt x="6445331" y="2240578"/>
                <a:pt x="6451256" y="2244810"/>
              </a:cubicBezTo>
              <a:cubicBezTo>
                <a:pt x="6457502" y="2249271"/>
                <a:pt x="6465142" y="2251380"/>
                <a:pt x="6471851" y="2255108"/>
              </a:cubicBezTo>
              <a:cubicBezTo>
                <a:pt x="6480599" y="2259968"/>
                <a:pt x="6489396" y="2264815"/>
                <a:pt x="6497594" y="2270554"/>
              </a:cubicBezTo>
              <a:cubicBezTo>
                <a:pt x="6535811" y="2297306"/>
                <a:pt x="6508202" y="2287364"/>
                <a:pt x="6543932" y="2296297"/>
              </a:cubicBezTo>
              <a:lnTo>
                <a:pt x="6590270" y="2327189"/>
              </a:lnTo>
              <a:cubicBezTo>
                <a:pt x="6595419" y="2330621"/>
                <a:pt x="6601341" y="2333110"/>
                <a:pt x="6605716" y="2337486"/>
              </a:cubicBezTo>
              <a:cubicBezTo>
                <a:pt x="6612581" y="2344351"/>
                <a:pt x="6619004" y="2351688"/>
                <a:pt x="6626310" y="2358081"/>
              </a:cubicBezTo>
              <a:cubicBezTo>
                <a:pt x="6631510" y="2362631"/>
                <a:pt x="6654436" y="2379301"/>
                <a:pt x="6662351" y="2383824"/>
              </a:cubicBezTo>
              <a:cubicBezTo>
                <a:pt x="6669015" y="2387632"/>
                <a:pt x="6676437" y="2390053"/>
                <a:pt x="6682946" y="2394121"/>
              </a:cubicBezTo>
              <a:cubicBezTo>
                <a:pt x="6718572" y="2416387"/>
                <a:pt x="6688638" y="2404599"/>
                <a:pt x="6718986" y="2414716"/>
              </a:cubicBezTo>
              <a:cubicBezTo>
                <a:pt x="6724135" y="2419865"/>
                <a:pt x="6728257" y="2426303"/>
                <a:pt x="6734432" y="2430162"/>
              </a:cubicBezTo>
              <a:cubicBezTo>
                <a:pt x="6765462" y="2449556"/>
                <a:pt x="6752792" y="2430781"/>
                <a:pt x="6775621" y="2450756"/>
              </a:cubicBezTo>
              <a:cubicBezTo>
                <a:pt x="6784754" y="2458747"/>
                <a:pt x="6790510" y="2471073"/>
                <a:pt x="6801365" y="2476500"/>
              </a:cubicBezTo>
              <a:cubicBezTo>
                <a:pt x="6813050" y="2482343"/>
                <a:pt x="6827218" y="2488362"/>
                <a:pt x="6837405" y="2497094"/>
              </a:cubicBezTo>
              <a:cubicBezTo>
                <a:pt x="6844776" y="2503412"/>
                <a:pt x="6850233" y="2511864"/>
                <a:pt x="6858000" y="2517689"/>
              </a:cubicBezTo>
              <a:cubicBezTo>
                <a:pt x="6915898" y="2561112"/>
                <a:pt x="6881238" y="2526757"/>
                <a:pt x="6919783" y="2558878"/>
              </a:cubicBezTo>
              <a:cubicBezTo>
                <a:pt x="6936128" y="2572499"/>
                <a:pt x="6925257" y="2566476"/>
                <a:pt x="6940378" y="2584621"/>
              </a:cubicBezTo>
              <a:cubicBezTo>
                <a:pt x="6945039" y="2590215"/>
                <a:pt x="6951163" y="2594473"/>
                <a:pt x="6955824" y="2600067"/>
              </a:cubicBezTo>
              <a:cubicBezTo>
                <a:pt x="6970756" y="2617986"/>
                <a:pt x="6961343" y="2618272"/>
                <a:pt x="6986716" y="2630959"/>
              </a:cubicBezTo>
              <a:cubicBezTo>
                <a:pt x="6993045" y="2634124"/>
                <a:pt x="7000445" y="2634392"/>
                <a:pt x="7007310" y="2636108"/>
              </a:cubicBezTo>
              <a:cubicBezTo>
                <a:pt x="7010743" y="2641257"/>
                <a:pt x="7012854" y="2647593"/>
                <a:pt x="7017608" y="2651554"/>
              </a:cubicBezTo>
              <a:cubicBezTo>
                <a:pt x="7023504" y="2656467"/>
                <a:pt x="7031694" y="2657783"/>
                <a:pt x="7038202" y="2661851"/>
              </a:cubicBezTo>
              <a:cubicBezTo>
                <a:pt x="7045479" y="2666399"/>
                <a:pt x="7051814" y="2672309"/>
                <a:pt x="7058797" y="2677297"/>
              </a:cubicBezTo>
              <a:cubicBezTo>
                <a:pt x="7063832" y="2680894"/>
                <a:pt x="7069545" y="2683567"/>
                <a:pt x="7074243" y="2687594"/>
              </a:cubicBezTo>
              <a:cubicBezTo>
                <a:pt x="7105338" y="2714248"/>
                <a:pt x="7081902" y="2703878"/>
                <a:pt x="7110283" y="2713337"/>
              </a:cubicBezTo>
              <a:lnTo>
                <a:pt x="7141175" y="2733932"/>
              </a:lnTo>
              <a:cubicBezTo>
                <a:pt x="7146324" y="2737364"/>
                <a:pt x="7151086" y="2741462"/>
                <a:pt x="7156621" y="2744229"/>
              </a:cubicBezTo>
              <a:cubicBezTo>
                <a:pt x="7224941" y="2778390"/>
                <a:pt x="7139622" y="2736943"/>
                <a:pt x="7192662" y="2759675"/>
              </a:cubicBezTo>
              <a:cubicBezTo>
                <a:pt x="7199716" y="2762698"/>
                <a:pt x="7205975" y="2767546"/>
                <a:pt x="7213256" y="2769973"/>
              </a:cubicBezTo>
              <a:cubicBezTo>
                <a:pt x="7221558" y="2772740"/>
                <a:pt x="7230510" y="2772999"/>
                <a:pt x="7239000" y="2775121"/>
              </a:cubicBezTo>
              <a:cubicBezTo>
                <a:pt x="7244265" y="2776437"/>
                <a:pt x="7249210" y="2778842"/>
                <a:pt x="7254446" y="2780270"/>
              </a:cubicBezTo>
              <a:cubicBezTo>
                <a:pt x="7268100" y="2783994"/>
                <a:pt x="7295635" y="2790567"/>
                <a:pt x="7295635" y="2790567"/>
              </a:cubicBezTo>
              <a:cubicBezTo>
                <a:pt x="7336824" y="2788851"/>
                <a:pt x="7378082" y="2788355"/>
                <a:pt x="7419202" y="2785418"/>
              </a:cubicBezTo>
              <a:cubicBezTo>
                <a:pt x="7426260" y="2784914"/>
                <a:pt x="7432858" y="2781658"/>
                <a:pt x="7439797" y="2780270"/>
              </a:cubicBezTo>
              <a:cubicBezTo>
                <a:pt x="7462719" y="2775686"/>
                <a:pt x="7474369" y="2775489"/>
                <a:pt x="7496432" y="2769973"/>
              </a:cubicBezTo>
              <a:cubicBezTo>
                <a:pt x="7501697" y="2768657"/>
                <a:pt x="7506613" y="2766140"/>
                <a:pt x="7511878" y="2764824"/>
              </a:cubicBezTo>
              <a:cubicBezTo>
                <a:pt x="7520368" y="2762701"/>
                <a:pt x="7529131" y="2761797"/>
                <a:pt x="7537621" y="2759675"/>
              </a:cubicBezTo>
              <a:cubicBezTo>
                <a:pt x="7542886" y="2758359"/>
                <a:pt x="7547745" y="2755591"/>
                <a:pt x="7553067" y="2754527"/>
              </a:cubicBezTo>
              <a:cubicBezTo>
                <a:pt x="7590052" y="2747130"/>
                <a:pt x="7636603" y="2746409"/>
                <a:pt x="7671486" y="2744229"/>
              </a:cubicBezTo>
              <a:lnTo>
                <a:pt x="7697229" y="2739081"/>
              </a:lnTo>
            </a:path>
          </a:pathLst>
        </a:custGeom>
        <a:noFill xmlns:a="http://schemas.openxmlformats.org/drawingml/2006/main"/>
        <a:ln xmlns:a="http://schemas.openxmlformats.org/drawingml/2006/main" w="19050">
          <a:prstDash val="sysDash"/>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0.89725</cdr:x>
      <cdr:y>0.51584</cdr:y>
    </cdr:from>
    <cdr:to>
      <cdr:x>0.93344</cdr:x>
      <cdr:y>0.56326</cdr:y>
    </cdr:to>
    <cdr:sp macro="" textlink="">
      <cdr:nvSpPr>
        <cdr:cNvPr id="3" name="Oval 2">
          <a:extLst xmlns:a="http://schemas.openxmlformats.org/drawingml/2006/main">
            <a:ext uri="{FF2B5EF4-FFF2-40B4-BE49-F238E27FC236}">
              <a16:creationId xmlns:a16="http://schemas.microsoft.com/office/drawing/2014/main" id="{57082615-9D68-1F4A-CEFE-77B91FFD2506}"/>
            </a:ext>
          </a:extLst>
        </cdr:cNvPr>
        <cdr:cNvSpPr/>
      </cdr:nvSpPr>
      <cdr:spPr>
        <a:xfrm xmlns:a="http://schemas.openxmlformats.org/drawingml/2006/main">
          <a:off x="7784071" y="3248111"/>
          <a:ext cx="313953" cy="298594"/>
        </a:xfrm>
        <a:prstGeom xmlns:a="http://schemas.openxmlformats.org/drawingml/2006/main" prst="ellipse">
          <a:avLst/>
        </a:prstGeom>
        <a:noFill xmlns:a="http://schemas.openxmlformats.org/drawingml/2006/main"/>
        <a:ln xmlns:a="http://schemas.openxmlformats.org/drawingml/2006/main" w="25400">
          <a:solidFill>
            <a:srgbClr val="FF0000"/>
          </a:solidFill>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0.46944</cdr:x>
      <cdr:y>0.06868</cdr:y>
    </cdr:from>
    <cdr:to>
      <cdr:x>0.7092</cdr:x>
      <cdr:y>0.1112</cdr:y>
    </cdr:to>
    <cdr:sp macro="" textlink="">
      <cdr:nvSpPr>
        <cdr:cNvPr id="4" name="TextBox 3">
          <a:extLst xmlns:a="http://schemas.openxmlformats.org/drawingml/2006/main">
            <a:ext uri="{FF2B5EF4-FFF2-40B4-BE49-F238E27FC236}">
              <a16:creationId xmlns:a16="http://schemas.microsoft.com/office/drawing/2014/main" id="{525FC646-1ACC-76CA-18C3-B33954069E9D}"/>
            </a:ext>
          </a:extLst>
        </cdr:cNvPr>
        <cdr:cNvSpPr txBox="1"/>
      </cdr:nvSpPr>
      <cdr:spPr>
        <a:xfrm xmlns:a="http://schemas.openxmlformats.org/drawingml/2006/main">
          <a:off x="4072580" y="432486"/>
          <a:ext cx="2080055" cy="26773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a:solidFill>
                <a:srgbClr val="FF0000"/>
              </a:solidFill>
            </a:rPr>
            <a:t>max  day 158 June 7 58.2 kWh</a:t>
          </a:r>
        </a:p>
      </cdr:txBody>
    </cdr:sp>
  </cdr:relSizeAnchor>
  <cdr:relSizeAnchor xmlns:cdr="http://schemas.openxmlformats.org/drawingml/2006/chartDrawing">
    <cdr:from>
      <cdr:x>0.43494</cdr:x>
      <cdr:y>0.07593</cdr:y>
    </cdr:from>
    <cdr:to>
      <cdr:x>0.47112</cdr:x>
      <cdr:y>0.12335</cdr:y>
    </cdr:to>
    <cdr:sp macro="" textlink="">
      <cdr:nvSpPr>
        <cdr:cNvPr id="5" name="Oval 4">
          <a:extLst xmlns:a="http://schemas.openxmlformats.org/drawingml/2006/main">
            <a:ext uri="{FF2B5EF4-FFF2-40B4-BE49-F238E27FC236}">
              <a16:creationId xmlns:a16="http://schemas.microsoft.com/office/drawing/2014/main" id="{D9EF2737-7D17-2042-A0FB-EF35408B6F5A}"/>
            </a:ext>
          </a:extLst>
        </cdr:cNvPr>
        <cdr:cNvSpPr/>
      </cdr:nvSpPr>
      <cdr:spPr>
        <a:xfrm xmlns:a="http://schemas.openxmlformats.org/drawingml/2006/main">
          <a:off x="3773273" y="478138"/>
          <a:ext cx="313953" cy="298594"/>
        </a:xfrm>
        <a:prstGeom xmlns:a="http://schemas.openxmlformats.org/drawingml/2006/main" prst="ellipse">
          <a:avLst/>
        </a:prstGeom>
        <a:noFill xmlns:a="http://schemas.openxmlformats.org/drawingml/2006/main"/>
        <a:ln xmlns:a="http://schemas.openxmlformats.org/drawingml/2006/main" w="25400">
          <a:solidFill>
            <a:srgbClr val="FF0000"/>
          </a:solidFill>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0.8635</cdr:x>
      <cdr:y>0.36304</cdr:y>
    </cdr:from>
    <cdr:to>
      <cdr:x>0.97635</cdr:x>
      <cdr:y>0.51513</cdr:y>
    </cdr:to>
    <cdr:sp macro="" textlink="">
      <cdr:nvSpPr>
        <cdr:cNvPr id="6" name="TextBox 1">
          <a:extLst xmlns:a="http://schemas.openxmlformats.org/drawingml/2006/main">
            <a:ext uri="{FF2B5EF4-FFF2-40B4-BE49-F238E27FC236}">
              <a16:creationId xmlns:a16="http://schemas.microsoft.com/office/drawing/2014/main" id="{9AEDFDEA-0E56-97BA-300D-E04ED63BB0AE}"/>
            </a:ext>
          </a:extLst>
        </cdr:cNvPr>
        <cdr:cNvSpPr txBox="1"/>
      </cdr:nvSpPr>
      <cdr:spPr>
        <a:xfrm xmlns:a="http://schemas.openxmlformats.org/drawingml/2006/main">
          <a:off x="6919763" y="2173647"/>
          <a:ext cx="904337" cy="91061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100" dirty="0">
              <a:solidFill>
                <a:srgbClr val="FF0000"/>
              </a:solidFill>
            </a:rPr>
            <a:t>min sunny</a:t>
          </a:r>
        </a:p>
        <a:p xmlns:a="http://schemas.openxmlformats.org/drawingml/2006/main">
          <a:pPr algn="ctr"/>
          <a:r>
            <a:rPr lang="en-US" sz="1100" dirty="0">
              <a:solidFill>
                <a:srgbClr val="FF0000"/>
              </a:solidFill>
            </a:rPr>
            <a:t>day 346</a:t>
          </a:r>
        </a:p>
        <a:p xmlns:a="http://schemas.openxmlformats.org/drawingml/2006/main">
          <a:pPr algn="ctr"/>
          <a:r>
            <a:rPr lang="en-US" sz="1100" dirty="0">
              <a:solidFill>
                <a:srgbClr val="FF0000"/>
              </a:solidFill>
            </a:rPr>
            <a:t>Dec 12</a:t>
          </a:r>
        </a:p>
        <a:p xmlns:a="http://schemas.openxmlformats.org/drawingml/2006/main">
          <a:pPr algn="ctr"/>
          <a:r>
            <a:rPr lang="en-US" sz="1100" dirty="0">
              <a:solidFill>
                <a:srgbClr val="FF0000"/>
              </a:solidFill>
            </a:rPr>
            <a:t>26.4 kWh</a:t>
          </a:r>
        </a:p>
        <a:p xmlns:a="http://schemas.openxmlformats.org/drawingml/2006/main">
          <a:pPr algn="ctr"/>
          <a:r>
            <a:rPr lang="en-US" sz="1100" dirty="0">
              <a:solidFill>
                <a:srgbClr val="FF0000"/>
              </a:solidFill>
            </a:rPr>
            <a:t>45% of peak</a:t>
          </a:r>
        </a:p>
      </cdr:txBody>
    </cdr:sp>
  </cdr:relSizeAnchor>
  <cdr:relSizeAnchor xmlns:cdr="http://schemas.openxmlformats.org/drawingml/2006/chartDrawing">
    <cdr:from>
      <cdr:x>0.68597</cdr:x>
      <cdr:y>0.26563</cdr:y>
    </cdr:from>
    <cdr:to>
      <cdr:x>0.72216</cdr:x>
      <cdr:y>0.31305</cdr:y>
    </cdr:to>
    <cdr:sp macro="" textlink="">
      <cdr:nvSpPr>
        <cdr:cNvPr id="7" name="Oval 6">
          <a:extLst xmlns:a="http://schemas.openxmlformats.org/drawingml/2006/main">
            <a:ext uri="{FF2B5EF4-FFF2-40B4-BE49-F238E27FC236}">
              <a16:creationId xmlns:a16="http://schemas.microsoft.com/office/drawing/2014/main" id="{B5BCDAFC-743E-9B25-1B44-0CCDF6BBA937}"/>
            </a:ext>
          </a:extLst>
        </cdr:cNvPr>
        <cdr:cNvSpPr/>
      </cdr:nvSpPr>
      <cdr:spPr>
        <a:xfrm xmlns:a="http://schemas.openxmlformats.org/drawingml/2006/main">
          <a:off x="5951152" y="1672626"/>
          <a:ext cx="313953" cy="298594"/>
        </a:xfrm>
        <a:prstGeom xmlns:a="http://schemas.openxmlformats.org/drawingml/2006/main" prst="ellipse">
          <a:avLst/>
        </a:prstGeom>
        <a:noFill xmlns:a="http://schemas.openxmlformats.org/drawingml/2006/main"/>
        <a:ln xmlns:a="http://schemas.openxmlformats.org/drawingml/2006/main" w="25400">
          <a:solidFill>
            <a:srgbClr val="FF0000"/>
          </a:solidFill>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0.69784</cdr:x>
      <cdr:y>0.11273</cdr:y>
    </cdr:from>
    <cdr:to>
      <cdr:x>0.84095</cdr:x>
      <cdr:y>0.26329</cdr:y>
    </cdr:to>
    <cdr:sp macro="" textlink="">
      <cdr:nvSpPr>
        <cdr:cNvPr id="8" name="TextBox 1">
          <a:extLst xmlns:a="http://schemas.openxmlformats.org/drawingml/2006/main">
            <a:ext uri="{FF2B5EF4-FFF2-40B4-BE49-F238E27FC236}">
              <a16:creationId xmlns:a16="http://schemas.microsoft.com/office/drawing/2014/main" id="{208EF3A9-5F5B-46D3-BF0F-93EF5626EA66}"/>
            </a:ext>
          </a:extLst>
        </cdr:cNvPr>
        <cdr:cNvSpPr txBox="1"/>
      </cdr:nvSpPr>
      <cdr:spPr>
        <a:xfrm xmlns:a="http://schemas.openxmlformats.org/drawingml/2006/main">
          <a:off x="6054124" y="709827"/>
          <a:ext cx="1241511" cy="94803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a:solidFill>
                <a:srgbClr val="FF0000"/>
              </a:solidFill>
            </a:rPr>
            <a:t>mid way</a:t>
          </a:r>
        </a:p>
        <a:p xmlns:a="http://schemas.openxmlformats.org/drawingml/2006/main">
          <a:r>
            <a:rPr lang="en-US" sz="1100">
              <a:solidFill>
                <a:srgbClr val="FF0000"/>
              </a:solidFill>
            </a:rPr>
            <a:t>fall sunny</a:t>
          </a:r>
        </a:p>
        <a:p xmlns:a="http://schemas.openxmlformats.org/drawingml/2006/main">
          <a:r>
            <a:rPr lang="en-US" sz="1100">
              <a:solidFill>
                <a:srgbClr val="FF0000"/>
              </a:solidFill>
            </a:rPr>
            <a:t>day 260 Sept</a:t>
          </a:r>
          <a:r>
            <a:rPr lang="en-US" sz="1100" baseline="0">
              <a:solidFill>
                <a:srgbClr val="FF0000"/>
              </a:solidFill>
            </a:rPr>
            <a:t> 17</a:t>
          </a:r>
        </a:p>
        <a:p xmlns:a="http://schemas.openxmlformats.org/drawingml/2006/main">
          <a:r>
            <a:rPr lang="en-US" sz="1100" baseline="0">
              <a:solidFill>
                <a:srgbClr val="FF0000"/>
              </a:solidFill>
            </a:rPr>
            <a:t>44.6 kWh</a:t>
          </a:r>
        </a:p>
        <a:p xmlns:a="http://schemas.openxmlformats.org/drawingml/2006/main">
          <a:r>
            <a:rPr lang="en-US" sz="1100" baseline="0">
              <a:solidFill>
                <a:srgbClr val="FF0000"/>
              </a:solidFill>
            </a:rPr>
            <a:t>77% of peak</a:t>
          </a:r>
          <a:endParaRPr lang="en-US" sz="1100">
            <a:solidFill>
              <a:srgbClr val="FF0000"/>
            </a:solidFill>
          </a:endParaRPr>
        </a:p>
      </cdr:txBody>
    </cdr:sp>
  </cdr:relSizeAnchor>
  <cdr:relSizeAnchor xmlns:cdr="http://schemas.openxmlformats.org/drawingml/2006/chartDrawing">
    <cdr:from>
      <cdr:x>0.21357</cdr:x>
      <cdr:y>0.26808</cdr:y>
    </cdr:from>
    <cdr:to>
      <cdr:x>0.24976</cdr:x>
      <cdr:y>0.3155</cdr:y>
    </cdr:to>
    <cdr:sp macro="" textlink="">
      <cdr:nvSpPr>
        <cdr:cNvPr id="9" name="Oval 8">
          <a:extLst xmlns:a="http://schemas.openxmlformats.org/drawingml/2006/main">
            <a:ext uri="{FF2B5EF4-FFF2-40B4-BE49-F238E27FC236}">
              <a16:creationId xmlns:a16="http://schemas.microsoft.com/office/drawing/2014/main" id="{AC888930-2983-89D2-36EB-49D5A08EB16A}"/>
            </a:ext>
          </a:extLst>
        </cdr:cNvPr>
        <cdr:cNvSpPr/>
      </cdr:nvSpPr>
      <cdr:spPr>
        <a:xfrm xmlns:a="http://schemas.openxmlformats.org/drawingml/2006/main">
          <a:off x="1852827" y="1688070"/>
          <a:ext cx="313953" cy="298594"/>
        </a:xfrm>
        <a:prstGeom xmlns:a="http://schemas.openxmlformats.org/drawingml/2006/main" prst="ellipse">
          <a:avLst/>
        </a:prstGeom>
        <a:noFill xmlns:a="http://schemas.openxmlformats.org/drawingml/2006/main"/>
        <a:ln xmlns:a="http://schemas.openxmlformats.org/drawingml/2006/main" w="25400">
          <a:solidFill>
            <a:srgbClr val="FF0000"/>
          </a:solidFill>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0.11921</cdr:x>
      <cdr:y>0.14135</cdr:y>
    </cdr:from>
    <cdr:to>
      <cdr:x>0.26231</cdr:x>
      <cdr:y>0.29599</cdr:y>
    </cdr:to>
    <cdr:sp macro="" textlink="">
      <cdr:nvSpPr>
        <cdr:cNvPr id="10" name="TextBox 1">
          <a:extLst xmlns:a="http://schemas.openxmlformats.org/drawingml/2006/main">
            <a:ext uri="{FF2B5EF4-FFF2-40B4-BE49-F238E27FC236}">
              <a16:creationId xmlns:a16="http://schemas.microsoft.com/office/drawing/2014/main" id="{BEC10D2F-DB69-D1BB-EECF-1ED39C4D03B8}"/>
            </a:ext>
          </a:extLst>
        </cdr:cNvPr>
        <cdr:cNvSpPr txBox="1"/>
      </cdr:nvSpPr>
      <cdr:spPr>
        <a:xfrm xmlns:a="http://schemas.openxmlformats.org/drawingml/2006/main">
          <a:off x="1034192" y="890029"/>
          <a:ext cx="1241511" cy="97378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a:solidFill>
                <a:srgbClr val="FF0000"/>
              </a:solidFill>
            </a:rPr>
            <a:t>mid way</a:t>
          </a:r>
        </a:p>
        <a:p xmlns:a="http://schemas.openxmlformats.org/drawingml/2006/main">
          <a:r>
            <a:rPr lang="en-US" sz="1100">
              <a:solidFill>
                <a:srgbClr val="FF0000"/>
              </a:solidFill>
            </a:rPr>
            <a:t>spring sunny</a:t>
          </a:r>
        </a:p>
        <a:p xmlns:a="http://schemas.openxmlformats.org/drawingml/2006/main">
          <a:r>
            <a:rPr lang="en-US" sz="1100">
              <a:solidFill>
                <a:srgbClr val="FF0000"/>
              </a:solidFill>
            </a:rPr>
            <a:t>day 68 Mar 9</a:t>
          </a:r>
          <a:endParaRPr lang="en-US" sz="1100" baseline="0">
            <a:solidFill>
              <a:srgbClr val="FF0000"/>
            </a:solidFill>
          </a:endParaRPr>
        </a:p>
        <a:p xmlns:a="http://schemas.openxmlformats.org/drawingml/2006/main">
          <a:r>
            <a:rPr lang="en-US" sz="1100" baseline="0">
              <a:solidFill>
                <a:srgbClr val="FF0000"/>
              </a:solidFill>
            </a:rPr>
            <a:t>44.1 kWh</a:t>
          </a:r>
        </a:p>
        <a:p xmlns:a="http://schemas.openxmlformats.org/drawingml/2006/main">
          <a:r>
            <a:rPr lang="en-US" sz="1100" baseline="0">
              <a:solidFill>
                <a:srgbClr val="FF0000"/>
              </a:solidFill>
            </a:rPr>
            <a:t>76% of peak</a:t>
          </a:r>
          <a:endParaRPr lang="en-US" sz="1100">
            <a:solidFill>
              <a:srgbClr val="FF0000"/>
            </a:solidFill>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0.10267</cdr:x>
      <cdr:y>0.3009</cdr:y>
    </cdr:from>
    <cdr:to>
      <cdr:x>0.96261</cdr:x>
      <cdr:y>0.66966</cdr:y>
    </cdr:to>
    <cdr:sp macro="" textlink="">
      <cdr:nvSpPr>
        <cdr:cNvPr id="2" name="Freeform: Shape 1">
          <a:extLst xmlns:a="http://schemas.openxmlformats.org/drawingml/2006/main">
            <a:ext uri="{FF2B5EF4-FFF2-40B4-BE49-F238E27FC236}">
              <a16:creationId xmlns:a16="http://schemas.microsoft.com/office/drawing/2014/main" id="{1C59950D-8012-E30F-8AB7-2C9DF22D8E47}"/>
            </a:ext>
          </a:extLst>
        </cdr:cNvPr>
        <cdr:cNvSpPr/>
      </cdr:nvSpPr>
      <cdr:spPr>
        <a:xfrm xmlns:a="http://schemas.openxmlformats.org/drawingml/2006/main">
          <a:off x="890716" y="1894703"/>
          <a:ext cx="7460392" cy="2322040"/>
        </a:xfrm>
        <a:custGeom xmlns:a="http://schemas.openxmlformats.org/drawingml/2006/main">
          <a:avLst/>
          <a:gdLst>
            <a:gd name="connsiteX0" fmla="*/ 0 w 7460392"/>
            <a:gd name="connsiteY0" fmla="*/ 2322040 h 2322040"/>
            <a:gd name="connsiteX1" fmla="*/ 82379 w 7460392"/>
            <a:gd name="connsiteY1" fmla="*/ 2316892 h 2322040"/>
            <a:gd name="connsiteX2" fmla="*/ 108122 w 7460392"/>
            <a:gd name="connsiteY2" fmla="*/ 2311743 h 2322040"/>
            <a:gd name="connsiteX3" fmla="*/ 144162 w 7460392"/>
            <a:gd name="connsiteY3" fmla="*/ 2296297 h 2322040"/>
            <a:gd name="connsiteX4" fmla="*/ 180203 w 7460392"/>
            <a:gd name="connsiteY4" fmla="*/ 2291148 h 2322040"/>
            <a:gd name="connsiteX5" fmla="*/ 247135 w 7460392"/>
            <a:gd name="connsiteY5" fmla="*/ 2280851 h 2322040"/>
            <a:gd name="connsiteX6" fmla="*/ 298622 w 7460392"/>
            <a:gd name="connsiteY6" fmla="*/ 2275702 h 2322040"/>
            <a:gd name="connsiteX7" fmla="*/ 344960 w 7460392"/>
            <a:gd name="connsiteY7" fmla="*/ 2270554 h 2322040"/>
            <a:gd name="connsiteX8" fmla="*/ 571500 w 7460392"/>
            <a:gd name="connsiteY8" fmla="*/ 2260256 h 2322040"/>
            <a:gd name="connsiteX9" fmla="*/ 648730 w 7460392"/>
            <a:gd name="connsiteY9" fmla="*/ 2255108 h 2322040"/>
            <a:gd name="connsiteX10" fmla="*/ 746554 w 7460392"/>
            <a:gd name="connsiteY10" fmla="*/ 2249959 h 2322040"/>
            <a:gd name="connsiteX11" fmla="*/ 875270 w 7460392"/>
            <a:gd name="connsiteY11" fmla="*/ 2239662 h 2322040"/>
            <a:gd name="connsiteX12" fmla="*/ 1029730 w 7460392"/>
            <a:gd name="connsiteY12" fmla="*/ 2224216 h 2322040"/>
            <a:gd name="connsiteX13" fmla="*/ 1256270 w 7460392"/>
            <a:gd name="connsiteY13" fmla="*/ 2219067 h 2322040"/>
            <a:gd name="connsiteX14" fmla="*/ 1276865 w 7460392"/>
            <a:gd name="connsiteY14" fmla="*/ 2213919 h 2322040"/>
            <a:gd name="connsiteX15" fmla="*/ 1704203 w 7460392"/>
            <a:gd name="connsiteY15" fmla="*/ 2198473 h 2322040"/>
            <a:gd name="connsiteX16" fmla="*/ 1750541 w 7460392"/>
            <a:gd name="connsiteY16" fmla="*/ 2193324 h 2322040"/>
            <a:gd name="connsiteX17" fmla="*/ 1786581 w 7460392"/>
            <a:gd name="connsiteY17" fmla="*/ 2188175 h 2322040"/>
            <a:gd name="connsiteX18" fmla="*/ 1966784 w 7460392"/>
            <a:gd name="connsiteY18" fmla="*/ 2172729 h 2322040"/>
            <a:gd name="connsiteX19" fmla="*/ 2023419 w 7460392"/>
            <a:gd name="connsiteY19" fmla="*/ 2167581 h 2322040"/>
            <a:gd name="connsiteX20" fmla="*/ 2100649 w 7460392"/>
            <a:gd name="connsiteY20" fmla="*/ 2162432 h 2322040"/>
            <a:gd name="connsiteX21" fmla="*/ 2188176 w 7460392"/>
            <a:gd name="connsiteY21" fmla="*/ 2152135 h 2322040"/>
            <a:gd name="connsiteX22" fmla="*/ 2244811 w 7460392"/>
            <a:gd name="connsiteY22" fmla="*/ 2146986 h 2322040"/>
            <a:gd name="connsiteX23" fmla="*/ 2301446 w 7460392"/>
            <a:gd name="connsiteY23" fmla="*/ 2136689 h 2322040"/>
            <a:gd name="connsiteX24" fmla="*/ 2414716 w 7460392"/>
            <a:gd name="connsiteY24" fmla="*/ 2126392 h 2322040"/>
            <a:gd name="connsiteX25" fmla="*/ 2450757 w 7460392"/>
            <a:gd name="connsiteY25" fmla="*/ 2121243 h 2322040"/>
            <a:gd name="connsiteX26" fmla="*/ 2481649 w 7460392"/>
            <a:gd name="connsiteY26" fmla="*/ 2116094 h 2322040"/>
            <a:gd name="connsiteX27" fmla="*/ 2527987 w 7460392"/>
            <a:gd name="connsiteY27" fmla="*/ 2110946 h 2322040"/>
            <a:gd name="connsiteX28" fmla="*/ 2723635 w 7460392"/>
            <a:gd name="connsiteY28" fmla="*/ 2100648 h 2322040"/>
            <a:gd name="connsiteX29" fmla="*/ 2842054 w 7460392"/>
            <a:gd name="connsiteY29" fmla="*/ 2090351 h 2322040"/>
            <a:gd name="connsiteX30" fmla="*/ 2888392 w 7460392"/>
            <a:gd name="connsiteY30" fmla="*/ 2085202 h 2322040"/>
            <a:gd name="connsiteX31" fmla="*/ 2996514 w 7460392"/>
            <a:gd name="connsiteY31" fmla="*/ 2074905 h 2322040"/>
            <a:gd name="connsiteX32" fmla="*/ 3063446 w 7460392"/>
            <a:gd name="connsiteY32" fmla="*/ 2064608 h 2322040"/>
            <a:gd name="connsiteX33" fmla="*/ 3135527 w 7460392"/>
            <a:gd name="connsiteY33" fmla="*/ 2054311 h 2322040"/>
            <a:gd name="connsiteX34" fmla="*/ 3171568 w 7460392"/>
            <a:gd name="connsiteY34" fmla="*/ 2049162 h 2322040"/>
            <a:gd name="connsiteX35" fmla="*/ 3202460 w 7460392"/>
            <a:gd name="connsiteY35" fmla="*/ 2044013 h 2322040"/>
            <a:gd name="connsiteX36" fmla="*/ 3284838 w 7460392"/>
            <a:gd name="connsiteY36" fmla="*/ 2038865 h 2322040"/>
            <a:gd name="connsiteX37" fmla="*/ 3454743 w 7460392"/>
            <a:gd name="connsiteY37" fmla="*/ 2028567 h 2322040"/>
            <a:gd name="connsiteX38" fmla="*/ 3475338 w 7460392"/>
            <a:gd name="connsiteY38" fmla="*/ 2023419 h 2322040"/>
            <a:gd name="connsiteX39" fmla="*/ 3552568 w 7460392"/>
            <a:gd name="connsiteY39" fmla="*/ 2018270 h 2322040"/>
            <a:gd name="connsiteX40" fmla="*/ 3634946 w 7460392"/>
            <a:gd name="connsiteY40" fmla="*/ 2007973 h 2322040"/>
            <a:gd name="connsiteX41" fmla="*/ 3799703 w 7460392"/>
            <a:gd name="connsiteY41" fmla="*/ 1997675 h 2322040"/>
            <a:gd name="connsiteX42" fmla="*/ 3918122 w 7460392"/>
            <a:gd name="connsiteY42" fmla="*/ 1992527 h 2322040"/>
            <a:gd name="connsiteX43" fmla="*/ 4154960 w 7460392"/>
            <a:gd name="connsiteY43" fmla="*/ 1961635 h 2322040"/>
            <a:gd name="connsiteX44" fmla="*/ 4185852 w 7460392"/>
            <a:gd name="connsiteY44" fmla="*/ 1951338 h 2322040"/>
            <a:gd name="connsiteX45" fmla="*/ 4288825 w 7460392"/>
            <a:gd name="connsiteY45" fmla="*/ 1941040 h 2322040"/>
            <a:gd name="connsiteX46" fmla="*/ 4371203 w 7460392"/>
            <a:gd name="connsiteY46" fmla="*/ 1925594 h 2322040"/>
            <a:gd name="connsiteX47" fmla="*/ 4417541 w 7460392"/>
            <a:gd name="connsiteY47" fmla="*/ 1920446 h 2322040"/>
            <a:gd name="connsiteX48" fmla="*/ 4499919 w 7460392"/>
            <a:gd name="connsiteY48" fmla="*/ 1910148 h 2322040"/>
            <a:gd name="connsiteX49" fmla="*/ 4530811 w 7460392"/>
            <a:gd name="connsiteY49" fmla="*/ 1899851 h 2322040"/>
            <a:gd name="connsiteX50" fmla="*/ 4618338 w 7460392"/>
            <a:gd name="connsiteY50" fmla="*/ 1879256 h 2322040"/>
            <a:gd name="connsiteX51" fmla="*/ 4654379 w 7460392"/>
            <a:gd name="connsiteY51" fmla="*/ 1863811 h 2322040"/>
            <a:gd name="connsiteX52" fmla="*/ 4680122 w 7460392"/>
            <a:gd name="connsiteY52" fmla="*/ 1858662 h 2322040"/>
            <a:gd name="connsiteX53" fmla="*/ 4731608 w 7460392"/>
            <a:gd name="connsiteY53" fmla="*/ 1848365 h 2322040"/>
            <a:gd name="connsiteX54" fmla="*/ 4813987 w 7460392"/>
            <a:gd name="connsiteY54" fmla="*/ 1822621 h 2322040"/>
            <a:gd name="connsiteX55" fmla="*/ 4870622 w 7460392"/>
            <a:gd name="connsiteY55" fmla="*/ 1812324 h 2322040"/>
            <a:gd name="connsiteX56" fmla="*/ 4911811 w 7460392"/>
            <a:gd name="connsiteY56" fmla="*/ 1802027 h 2322040"/>
            <a:gd name="connsiteX57" fmla="*/ 5025081 w 7460392"/>
            <a:gd name="connsiteY57" fmla="*/ 1765986 h 2322040"/>
            <a:gd name="connsiteX58" fmla="*/ 5055973 w 7460392"/>
            <a:gd name="connsiteY58" fmla="*/ 1755689 h 2322040"/>
            <a:gd name="connsiteX59" fmla="*/ 5102311 w 7460392"/>
            <a:gd name="connsiteY59" fmla="*/ 1745392 h 2322040"/>
            <a:gd name="connsiteX60" fmla="*/ 5210433 w 7460392"/>
            <a:gd name="connsiteY60" fmla="*/ 1714500 h 2322040"/>
            <a:gd name="connsiteX61" fmla="*/ 5287662 w 7460392"/>
            <a:gd name="connsiteY61" fmla="*/ 1704202 h 2322040"/>
            <a:gd name="connsiteX62" fmla="*/ 5349446 w 7460392"/>
            <a:gd name="connsiteY62" fmla="*/ 1688756 h 2322040"/>
            <a:gd name="connsiteX63" fmla="*/ 5380338 w 7460392"/>
            <a:gd name="connsiteY63" fmla="*/ 1683608 h 2322040"/>
            <a:gd name="connsiteX64" fmla="*/ 5421527 w 7460392"/>
            <a:gd name="connsiteY64" fmla="*/ 1668162 h 2322040"/>
            <a:gd name="connsiteX65" fmla="*/ 5442122 w 7460392"/>
            <a:gd name="connsiteY65" fmla="*/ 1663013 h 2322040"/>
            <a:gd name="connsiteX66" fmla="*/ 5503906 w 7460392"/>
            <a:gd name="connsiteY66" fmla="*/ 1647567 h 2322040"/>
            <a:gd name="connsiteX67" fmla="*/ 5591433 w 7460392"/>
            <a:gd name="connsiteY67" fmla="*/ 1611527 h 2322040"/>
            <a:gd name="connsiteX68" fmla="*/ 5637770 w 7460392"/>
            <a:gd name="connsiteY68" fmla="*/ 1596081 h 2322040"/>
            <a:gd name="connsiteX69" fmla="*/ 5658365 w 7460392"/>
            <a:gd name="connsiteY69" fmla="*/ 1585783 h 2322040"/>
            <a:gd name="connsiteX70" fmla="*/ 5678960 w 7460392"/>
            <a:gd name="connsiteY70" fmla="*/ 1580635 h 2322040"/>
            <a:gd name="connsiteX71" fmla="*/ 5720149 w 7460392"/>
            <a:gd name="connsiteY71" fmla="*/ 1565189 h 2322040"/>
            <a:gd name="connsiteX72" fmla="*/ 5761338 w 7460392"/>
            <a:gd name="connsiteY72" fmla="*/ 1554892 h 2322040"/>
            <a:gd name="connsiteX73" fmla="*/ 5787081 w 7460392"/>
            <a:gd name="connsiteY73" fmla="*/ 1544594 h 2322040"/>
            <a:gd name="connsiteX74" fmla="*/ 5817973 w 7460392"/>
            <a:gd name="connsiteY74" fmla="*/ 1529148 h 2322040"/>
            <a:gd name="connsiteX75" fmla="*/ 5884906 w 7460392"/>
            <a:gd name="connsiteY75" fmla="*/ 1513702 h 2322040"/>
            <a:gd name="connsiteX76" fmla="*/ 5910649 w 7460392"/>
            <a:gd name="connsiteY76" fmla="*/ 1503405 h 2322040"/>
            <a:gd name="connsiteX77" fmla="*/ 5972433 w 7460392"/>
            <a:gd name="connsiteY77" fmla="*/ 1482811 h 2322040"/>
            <a:gd name="connsiteX78" fmla="*/ 6059960 w 7460392"/>
            <a:gd name="connsiteY78" fmla="*/ 1446770 h 2322040"/>
            <a:gd name="connsiteX79" fmla="*/ 6085703 w 7460392"/>
            <a:gd name="connsiteY79" fmla="*/ 1436473 h 2322040"/>
            <a:gd name="connsiteX80" fmla="*/ 6106298 w 7460392"/>
            <a:gd name="connsiteY80" fmla="*/ 1431324 h 2322040"/>
            <a:gd name="connsiteX81" fmla="*/ 6132041 w 7460392"/>
            <a:gd name="connsiteY81" fmla="*/ 1421027 h 2322040"/>
            <a:gd name="connsiteX82" fmla="*/ 6168081 w 7460392"/>
            <a:gd name="connsiteY82" fmla="*/ 1400432 h 2322040"/>
            <a:gd name="connsiteX83" fmla="*/ 6178379 w 7460392"/>
            <a:gd name="connsiteY83" fmla="*/ 1390135 h 2322040"/>
            <a:gd name="connsiteX84" fmla="*/ 6255608 w 7460392"/>
            <a:gd name="connsiteY84" fmla="*/ 1348946 h 2322040"/>
            <a:gd name="connsiteX85" fmla="*/ 6286500 w 7460392"/>
            <a:gd name="connsiteY85" fmla="*/ 1328351 h 2322040"/>
            <a:gd name="connsiteX86" fmla="*/ 6301946 w 7460392"/>
            <a:gd name="connsiteY86" fmla="*/ 1323202 h 2322040"/>
            <a:gd name="connsiteX87" fmla="*/ 6322541 w 7460392"/>
            <a:gd name="connsiteY87" fmla="*/ 1312905 h 2322040"/>
            <a:gd name="connsiteX88" fmla="*/ 6343135 w 7460392"/>
            <a:gd name="connsiteY88" fmla="*/ 1307756 h 2322040"/>
            <a:gd name="connsiteX89" fmla="*/ 6358581 w 7460392"/>
            <a:gd name="connsiteY89" fmla="*/ 1297459 h 2322040"/>
            <a:gd name="connsiteX90" fmla="*/ 6374027 w 7460392"/>
            <a:gd name="connsiteY90" fmla="*/ 1292311 h 2322040"/>
            <a:gd name="connsiteX91" fmla="*/ 6384325 w 7460392"/>
            <a:gd name="connsiteY91" fmla="*/ 1282013 h 2322040"/>
            <a:gd name="connsiteX92" fmla="*/ 6425514 w 7460392"/>
            <a:gd name="connsiteY92" fmla="*/ 1261419 h 2322040"/>
            <a:gd name="connsiteX93" fmla="*/ 6435811 w 7460392"/>
            <a:gd name="connsiteY93" fmla="*/ 1251121 h 2322040"/>
            <a:gd name="connsiteX94" fmla="*/ 6466703 w 7460392"/>
            <a:gd name="connsiteY94" fmla="*/ 1230527 h 2322040"/>
            <a:gd name="connsiteX95" fmla="*/ 6513041 w 7460392"/>
            <a:gd name="connsiteY95" fmla="*/ 1204783 h 2322040"/>
            <a:gd name="connsiteX96" fmla="*/ 6564527 w 7460392"/>
            <a:gd name="connsiteY96" fmla="*/ 1168743 h 2322040"/>
            <a:gd name="connsiteX97" fmla="*/ 6585122 w 7460392"/>
            <a:gd name="connsiteY97" fmla="*/ 1158446 h 2322040"/>
            <a:gd name="connsiteX98" fmla="*/ 6621162 w 7460392"/>
            <a:gd name="connsiteY98" fmla="*/ 1137851 h 2322040"/>
            <a:gd name="connsiteX99" fmla="*/ 6631460 w 7460392"/>
            <a:gd name="connsiteY99" fmla="*/ 1127554 h 2322040"/>
            <a:gd name="connsiteX100" fmla="*/ 6652054 w 7460392"/>
            <a:gd name="connsiteY100" fmla="*/ 1112108 h 2322040"/>
            <a:gd name="connsiteX101" fmla="*/ 6682946 w 7460392"/>
            <a:gd name="connsiteY101" fmla="*/ 1091513 h 2322040"/>
            <a:gd name="connsiteX102" fmla="*/ 6729284 w 7460392"/>
            <a:gd name="connsiteY102" fmla="*/ 1055473 h 2322040"/>
            <a:gd name="connsiteX103" fmla="*/ 6749879 w 7460392"/>
            <a:gd name="connsiteY103" fmla="*/ 1029729 h 2322040"/>
            <a:gd name="connsiteX104" fmla="*/ 6785919 w 7460392"/>
            <a:gd name="connsiteY104" fmla="*/ 998838 h 2322040"/>
            <a:gd name="connsiteX105" fmla="*/ 6811662 w 7460392"/>
            <a:gd name="connsiteY105" fmla="*/ 967946 h 2322040"/>
            <a:gd name="connsiteX106" fmla="*/ 6827108 w 7460392"/>
            <a:gd name="connsiteY106" fmla="*/ 947351 h 2322040"/>
            <a:gd name="connsiteX107" fmla="*/ 6873446 w 7460392"/>
            <a:gd name="connsiteY107" fmla="*/ 901013 h 2322040"/>
            <a:gd name="connsiteX108" fmla="*/ 6888892 w 7460392"/>
            <a:gd name="connsiteY108" fmla="*/ 880419 h 2322040"/>
            <a:gd name="connsiteX109" fmla="*/ 6904338 w 7460392"/>
            <a:gd name="connsiteY109" fmla="*/ 854675 h 2322040"/>
            <a:gd name="connsiteX110" fmla="*/ 6930081 w 7460392"/>
            <a:gd name="connsiteY110" fmla="*/ 823783 h 2322040"/>
            <a:gd name="connsiteX111" fmla="*/ 6960973 w 7460392"/>
            <a:gd name="connsiteY111" fmla="*/ 777446 h 2322040"/>
            <a:gd name="connsiteX112" fmla="*/ 6976419 w 7460392"/>
            <a:gd name="connsiteY112" fmla="*/ 767148 h 2322040"/>
            <a:gd name="connsiteX113" fmla="*/ 6986716 w 7460392"/>
            <a:gd name="connsiteY113" fmla="*/ 746554 h 2322040"/>
            <a:gd name="connsiteX114" fmla="*/ 6997014 w 7460392"/>
            <a:gd name="connsiteY114" fmla="*/ 736256 h 2322040"/>
            <a:gd name="connsiteX115" fmla="*/ 7033054 w 7460392"/>
            <a:gd name="connsiteY115" fmla="*/ 674473 h 2322040"/>
            <a:gd name="connsiteX116" fmla="*/ 7053649 w 7460392"/>
            <a:gd name="connsiteY116" fmla="*/ 643581 h 2322040"/>
            <a:gd name="connsiteX117" fmla="*/ 7063946 w 7460392"/>
            <a:gd name="connsiteY117" fmla="*/ 628135 h 2322040"/>
            <a:gd name="connsiteX118" fmla="*/ 7074243 w 7460392"/>
            <a:gd name="connsiteY118" fmla="*/ 607540 h 2322040"/>
            <a:gd name="connsiteX119" fmla="*/ 7089689 w 7460392"/>
            <a:gd name="connsiteY119" fmla="*/ 597243 h 2322040"/>
            <a:gd name="connsiteX120" fmla="*/ 7110284 w 7460392"/>
            <a:gd name="connsiteY120" fmla="*/ 550905 h 2322040"/>
            <a:gd name="connsiteX121" fmla="*/ 7130879 w 7460392"/>
            <a:gd name="connsiteY121" fmla="*/ 525162 h 2322040"/>
            <a:gd name="connsiteX122" fmla="*/ 7151473 w 7460392"/>
            <a:gd name="connsiteY122" fmla="*/ 489121 h 2322040"/>
            <a:gd name="connsiteX123" fmla="*/ 7172068 w 7460392"/>
            <a:gd name="connsiteY123" fmla="*/ 458229 h 2322040"/>
            <a:gd name="connsiteX124" fmla="*/ 7182365 w 7460392"/>
            <a:gd name="connsiteY124" fmla="*/ 442783 h 2322040"/>
            <a:gd name="connsiteX125" fmla="*/ 7197811 w 7460392"/>
            <a:gd name="connsiteY125" fmla="*/ 422189 h 2322040"/>
            <a:gd name="connsiteX126" fmla="*/ 7218406 w 7460392"/>
            <a:gd name="connsiteY126" fmla="*/ 381000 h 2322040"/>
            <a:gd name="connsiteX127" fmla="*/ 7239000 w 7460392"/>
            <a:gd name="connsiteY127" fmla="*/ 355256 h 2322040"/>
            <a:gd name="connsiteX128" fmla="*/ 7249298 w 7460392"/>
            <a:gd name="connsiteY128" fmla="*/ 344959 h 2322040"/>
            <a:gd name="connsiteX129" fmla="*/ 7275041 w 7460392"/>
            <a:gd name="connsiteY129" fmla="*/ 308919 h 2322040"/>
            <a:gd name="connsiteX130" fmla="*/ 7300784 w 7460392"/>
            <a:gd name="connsiteY130" fmla="*/ 262581 h 2322040"/>
            <a:gd name="connsiteX131" fmla="*/ 7305933 w 7460392"/>
            <a:gd name="connsiteY131" fmla="*/ 247135 h 2322040"/>
            <a:gd name="connsiteX132" fmla="*/ 7331676 w 7460392"/>
            <a:gd name="connsiteY132" fmla="*/ 211094 h 2322040"/>
            <a:gd name="connsiteX133" fmla="*/ 7336825 w 7460392"/>
            <a:gd name="connsiteY133" fmla="*/ 190500 h 2322040"/>
            <a:gd name="connsiteX134" fmla="*/ 7372865 w 7460392"/>
            <a:gd name="connsiteY134" fmla="*/ 128716 h 2322040"/>
            <a:gd name="connsiteX135" fmla="*/ 7403757 w 7460392"/>
            <a:gd name="connsiteY135" fmla="*/ 77229 h 2322040"/>
            <a:gd name="connsiteX136" fmla="*/ 7434649 w 7460392"/>
            <a:gd name="connsiteY136" fmla="*/ 41189 h 2322040"/>
            <a:gd name="connsiteX137" fmla="*/ 7450095 w 7460392"/>
            <a:gd name="connsiteY137" fmla="*/ 15446 h 2322040"/>
            <a:gd name="connsiteX138" fmla="*/ 7460392 w 7460392"/>
            <a:gd name="connsiteY138" fmla="*/ 0 h 232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7460392" h="2322040">
              <a:moveTo>
                <a:pt x="0" y="2322040"/>
              </a:moveTo>
              <a:cubicBezTo>
                <a:pt x="27460" y="2320324"/>
                <a:pt x="54990" y="2319500"/>
                <a:pt x="82379" y="2316892"/>
              </a:cubicBezTo>
              <a:cubicBezTo>
                <a:pt x="91091" y="2316062"/>
                <a:pt x="99820" y="2314510"/>
                <a:pt x="108122" y="2311743"/>
              </a:cubicBezTo>
              <a:cubicBezTo>
                <a:pt x="133237" y="2303371"/>
                <a:pt x="121671" y="2300796"/>
                <a:pt x="144162" y="2296297"/>
              </a:cubicBezTo>
              <a:cubicBezTo>
                <a:pt x="156062" y="2293917"/>
                <a:pt x="168208" y="2292993"/>
                <a:pt x="180203" y="2291148"/>
              </a:cubicBezTo>
              <a:cubicBezTo>
                <a:pt x="210435" y="2286497"/>
                <a:pt x="215443" y="2284580"/>
                <a:pt x="247135" y="2280851"/>
              </a:cubicBezTo>
              <a:cubicBezTo>
                <a:pt x="264265" y="2278836"/>
                <a:pt x="281469" y="2277508"/>
                <a:pt x="298622" y="2275702"/>
              </a:cubicBezTo>
              <a:cubicBezTo>
                <a:pt x="314078" y="2274075"/>
                <a:pt x="329461" y="2271702"/>
                <a:pt x="344960" y="2270554"/>
              </a:cubicBezTo>
              <a:cubicBezTo>
                <a:pt x="428318" y="2264380"/>
                <a:pt x="484517" y="2264499"/>
                <a:pt x="571500" y="2260256"/>
              </a:cubicBezTo>
              <a:cubicBezTo>
                <a:pt x="597270" y="2258999"/>
                <a:pt x="622974" y="2256623"/>
                <a:pt x="648730" y="2255108"/>
              </a:cubicBezTo>
              <a:lnTo>
                <a:pt x="746554" y="2249959"/>
              </a:lnTo>
              <a:cubicBezTo>
                <a:pt x="832409" y="2237696"/>
                <a:pt x="721565" y="2252471"/>
                <a:pt x="875270" y="2239662"/>
              </a:cubicBezTo>
              <a:cubicBezTo>
                <a:pt x="914996" y="2236351"/>
                <a:pt x="985833" y="2225784"/>
                <a:pt x="1029730" y="2224216"/>
              </a:cubicBezTo>
              <a:cubicBezTo>
                <a:pt x="1105215" y="2221520"/>
                <a:pt x="1180757" y="2220783"/>
                <a:pt x="1256270" y="2219067"/>
              </a:cubicBezTo>
              <a:cubicBezTo>
                <a:pt x="1263135" y="2217351"/>
                <a:pt x="1269802" y="2214351"/>
                <a:pt x="1276865" y="2213919"/>
              </a:cubicBezTo>
              <a:cubicBezTo>
                <a:pt x="1431070" y="2204478"/>
                <a:pt x="1551665" y="2202487"/>
                <a:pt x="1704203" y="2198473"/>
              </a:cubicBezTo>
              <a:lnTo>
                <a:pt x="1750541" y="2193324"/>
              </a:lnTo>
              <a:cubicBezTo>
                <a:pt x="1762583" y="2191819"/>
                <a:pt x="1774500" y="2189326"/>
                <a:pt x="1786581" y="2188175"/>
              </a:cubicBezTo>
              <a:lnTo>
                <a:pt x="1966784" y="2172729"/>
              </a:lnTo>
              <a:cubicBezTo>
                <a:pt x="1985669" y="2171087"/>
                <a:pt x="2004505" y="2168842"/>
                <a:pt x="2023419" y="2167581"/>
              </a:cubicBezTo>
              <a:lnTo>
                <a:pt x="2100649" y="2162432"/>
              </a:lnTo>
              <a:cubicBezTo>
                <a:pt x="2141803" y="2159002"/>
                <a:pt x="2148425" y="2156319"/>
                <a:pt x="2188176" y="2152135"/>
              </a:cubicBezTo>
              <a:cubicBezTo>
                <a:pt x="2207028" y="2150151"/>
                <a:pt x="2226029" y="2149547"/>
                <a:pt x="2244811" y="2146986"/>
              </a:cubicBezTo>
              <a:cubicBezTo>
                <a:pt x="2263823" y="2144393"/>
                <a:pt x="2282398" y="2138998"/>
                <a:pt x="2301446" y="2136689"/>
              </a:cubicBezTo>
              <a:cubicBezTo>
                <a:pt x="2339083" y="2132127"/>
                <a:pt x="2377185" y="2131754"/>
                <a:pt x="2414716" y="2126392"/>
              </a:cubicBezTo>
              <a:lnTo>
                <a:pt x="2450757" y="2121243"/>
              </a:lnTo>
              <a:cubicBezTo>
                <a:pt x="2461075" y="2119656"/>
                <a:pt x="2471301" y="2117474"/>
                <a:pt x="2481649" y="2116094"/>
              </a:cubicBezTo>
              <a:cubicBezTo>
                <a:pt x="2497054" y="2114040"/>
                <a:pt x="2512510" y="2112353"/>
                <a:pt x="2527987" y="2110946"/>
              </a:cubicBezTo>
              <a:cubicBezTo>
                <a:pt x="2607597" y="2103709"/>
                <a:pt x="2630389" y="2104378"/>
                <a:pt x="2723635" y="2100648"/>
              </a:cubicBezTo>
              <a:cubicBezTo>
                <a:pt x="2830272" y="2088801"/>
                <a:pt x="2698118" y="2102868"/>
                <a:pt x="2842054" y="2090351"/>
              </a:cubicBezTo>
              <a:cubicBezTo>
                <a:pt x="2857537" y="2089005"/>
                <a:pt x="2872928" y="2086748"/>
                <a:pt x="2888392" y="2085202"/>
              </a:cubicBezTo>
              <a:lnTo>
                <a:pt x="2996514" y="2074905"/>
              </a:lnTo>
              <a:cubicBezTo>
                <a:pt x="3023589" y="2072004"/>
                <a:pt x="3037186" y="2068547"/>
                <a:pt x="3063446" y="2064608"/>
              </a:cubicBezTo>
              <a:lnTo>
                <a:pt x="3135527" y="2054311"/>
              </a:lnTo>
              <a:cubicBezTo>
                <a:pt x="3147541" y="2052595"/>
                <a:pt x="3159597" y="2051157"/>
                <a:pt x="3171568" y="2049162"/>
              </a:cubicBezTo>
              <a:cubicBezTo>
                <a:pt x="3181865" y="2047446"/>
                <a:pt x="3192063" y="2044958"/>
                <a:pt x="3202460" y="2044013"/>
              </a:cubicBezTo>
              <a:cubicBezTo>
                <a:pt x="3229860" y="2041522"/>
                <a:pt x="3257379" y="2040581"/>
                <a:pt x="3284838" y="2038865"/>
              </a:cubicBezTo>
              <a:cubicBezTo>
                <a:pt x="3392369" y="2025423"/>
                <a:pt x="3238546" y="2043477"/>
                <a:pt x="3454743" y="2028567"/>
              </a:cubicBezTo>
              <a:cubicBezTo>
                <a:pt x="3461802" y="2028080"/>
                <a:pt x="3468301" y="2024160"/>
                <a:pt x="3475338" y="2023419"/>
              </a:cubicBezTo>
              <a:cubicBezTo>
                <a:pt x="3500997" y="2020718"/>
                <a:pt x="3526857" y="2020413"/>
                <a:pt x="3552568" y="2018270"/>
              </a:cubicBezTo>
              <a:cubicBezTo>
                <a:pt x="3649863" y="2010162"/>
                <a:pt x="3553149" y="2016583"/>
                <a:pt x="3634946" y="2007973"/>
              </a:cubicBezTo>
              <a:cubicBezTo>
                <a:pt x="3690726" y="2002102"/>
                <a:pt x="3743029" y="2000311"/>
                <a:pt x="3799703" y="1997675"/>
              </a:cubicBezTo>
              <a:lnTo>
                <a:pt x="3918122" y="1992527"/>
              </a:lnTo>
              <a:cubicBezTo>
                <a:pt x="4226958" y="1936374"/>
                <a:pt x="3826315" y="2005453"/>
                <a:pt x="4154960" y="1961635"/>
              </a:cubicBezTo>
              <a:cubicBezTo>
                <a:pt x="4165719" y="1960201"/>
                <a:pt x="4175124" y="1952989"/>
                <a:pt x="4185852" y="1951338"/>
              </a:cubicBezTo>
              <a:cubicBezTo>
                <a:pt x="4219946" y="1946093"/>
                <a:pt x="4254557" y="1944994"/>
                <a:pt x="4288825" y="1941040"/>
              </a:cubicBezTo>
              <a:cubicBezTo>
                <a:pt x="4315381" y="1937976"/>
                <a:pt x="4345693" y="1929622"/>
                <a:pt x="4371203" y="1925594"/>
              </a:cubicBezTo>
              <a:cubicBezTo>
                <a:pt x="4386554" y="1923170"/>
                <a:pt x="4402120" y="1922374"/>
                <a:pt x="4417541" y="1920446"/>
              </a:cubicBezTo>
              <a:cubicBezTo>
                <a:pt x="4535188" y="1905741"/>
                <a:pt x="4356713" y="1926061"/>
                <a:pt x="4499919" y="1910148"/>
              </a:cubicBezTo>
              <a:cubicBezTo>
                <a:pt x="4510216" y="1906716"/>
                <a:pt x="4520353" y="1902756"/>
                <a:pt x="4530811" y="1899851"/>
              </a:cubicBezTo>
              <a:cubicBezTo>
                <a:pt x="4575984" y="1887303"/>
                <a:pt x="4582126" y="1886499"/>
                <a:pt x="4618338" y="1879256"/>
              </a:cubicBezTo>
              <a:cubicBezTo>
                <a:pt x="4630352" y="1874108"/>
                <a:pt x="4641979" y="1867944"/>
                <a:pt x="4654379" y="1863811"/>
              </a:cubicBezTo>
              <a:cubicBezTo>
                <a:pt x="4662681" y="1861044"/>
                <a:pt x="4671579" y="1860561"/>
                <a:pt x="4680122" y="1858662"/>
              </a:cubicBezTo>
              <a:cubicBezTo>
                <a:pt x="4726196" y="1848422"/>
                <a:pt x="4671087" y="1858451"/>
                <a:pt x="4731608" y="1848365"/>
              </a:cubicBezTo>
              <a:cubicBezTo>
                <a:pt x="4778387" y="1830823"/>
                <a:pt x="4765967" y="1833703"/>
                <a:pt x="4813987" y="1822621"/>
              </a:cubicBezTo>
              <a:cubicBezTo>
                <a:pt x="4878439" y="1807747"/>
                <a:pt x="4797132" y="1828072"/>
                <a:pt x="4870622" y="1812324"/>
              </a:cubicBezTo>
              <a:cubicBezTo>
                <a:pt x="4884460" y="1809359"/>
                <a:pt x="4898560" y="1806996"/>
                <a:pt x="4911811" y="1802027"/>
              </a:cubicBezTo>
              <a:cubicBezTo>
                <a:pt x="5034153" y="1756148"/>
                <a:pt x="4840477" y="1827519"/>
                <a:pt x="5025081" y="1765986"/>
              </a:cubicBezTo>
              <a:cubicBezTo>
                <a:pt x="5035378" y="1762554"/>
                <a:pt x="5045485" y="1758486"/>
                <a:pt x="5055973" y="1755689"/>
              </a:cubicBezTo>
              <a:cubicBezTo>
                <a:pt x="5071262" y="1751612"/>
                <a:pt x="5087022" y="1749469"/>
                <a:pt x="5102311" y="1745392"/>
              </a:cubicBezTo>
              <a:cubicBezTo>
                <a:pt x="5138528" y="1735734"/>
                <a:pt x="5173279" y="1719454"/>
                <a:pt x="5210433" y="1714500"/>
              </a:cubicBezTo>
              <a:cubicBezTo>
                <a:pt x="5236176" y="1711067"/>
                <a:pt x="5262125" y="1708931"/>
                <a:pt x="5287662" y="1704202"/>
              </a:cubicBezTo>
              <a:cubicBezTo>
                <a:pt x="5308536" y="1700336"/>
                <a:pt x="5328506" y="1692246"/>
                <a:pt x="5349446" y="1688756"/>
              </a:cubicBezTo>
              <a:cubicBezTo>
                <a:pt x="5359743" y="1687040"/>
                <a:pt x="5370101" y="1685655"/>
                <a:pt x="5380338" y="1683608"/>
              </a:cubicBezTo>
              <a:cubicBezTo>
                <a:pt x="5418094" y="1676057"/>
                <a:pt x="5384067" y="1682210"/>
                <a:pt x="5421527" y="1668162"/>
              </a:cubicBezTo>
              <a:cubicBezTo>
                <a:pt x="5428153" y="1665677"/>
                <a:pt x="5435214" y="1664548"/>
                <a:pt x="5442122" y="1663013"/>
              </a:cubicBezTo>
              <a:cubicBezTo>
                <a:pt x="5464857" y="1657961"/>
                <a:pt x="5481239" y="1656634"/>
                <a:pt x="5503906" y="1647567"/>
              </a:cubicBezTo>
              <a:cubicBezTo>
                <a:pt x="5607348" y="1606190"/>
                <a:pt x="5538335" y="1624799"/>
                <a:pt x="5591433" y="1611527"/>
              </a:cubicBezTo>
              <a:cubicBezTo>
                <a:pt x="5643194" y="1585644"/>
                <a:pt x="5577889" y="1616041"/>
                <a:pt x="5637770" y="1596081"/>
              </a:cubicBezTo>
              <a:cubicBezTo>
                <a:pt x="5645052" y="1593654"/>
                <a:pt x="5651178" y="1588478"/>
                <a:pt x="5658365" y="1585783"/>
              </a:cubicBezTo>
              <a:cubicBezTo>
                <a:pt x="5664991" y="1583298"/>
                <a:pt x="5672247" y="1582873"/>
                <a:pt x="5678960" y="1580635"/>
              </a:cubicBezTo>
              <a:cubicBezTo>
                <a:pt x="5692871" y="1575998"/>
                <a:pt x="5706134" y="1569501"/>
                <a:pt x="5720149" y="1565189"/>
              </a:cubicBezTo>
              <a:cubicBezTo>
                <a:pt x="5777184" y="1547639"/>
                <a:pt x="5721484" y="1569837"/>
                <a:pt x="5761338" y="1554892"/>
              </a:cubicBezTo>
              <a:cubicBezTo>
                <a:pt x="5769992" y="1551647"/>
                <a:pt x="5778667" y="1548419"/>
                <a:pt x="5787081" y="1544594"/>
              </a:cubicBezTo>
              <a:cubicBezTo>
                <a:pt x="5797562" y="1539830"/>
                <a:pt x="5807051" y="1532789"/>
                <a:pt x="5817973" y="1529148"/>
              </a:cubicBezTo>
              <a:cubicBezTo>
                <a:pt x="5839695" y="1521907"/>
                <a:pt x="5863184" y="1520943"/>
                <a:pt x="5884906" y="1513702"/>
              </a:cubicBezTo>
              <a:cubicBezTo>
                <a:pt x="5893674" y="1510779"/>
                <a:pt x="5901934" y="1506481"/>
                <a:pt x="5910649" y="1503405"/>
              </a:cubicBezTo>
              <a:cubicBezTo>
                <a:pt x="5931120" y="1496180"/>
                <a:pt x="5952394" y="1491161"/>
                <a:pt x="5972433" y="1482811"/>
              </a:cubicBezTo>
              <a:cubicBezTo>
                <a:pt x="6042799" y="1453490"/>
                <a:pt x="6013479" y="1465362"/>
                <a:pt x="6059960" y="1446770"/>
              </a:cubicBezTo>
              <a:cubicBezTo>
                <a:pt x="6068541" y="1443338"/>
                <a:pt x="6076737" y="1438715"/>
                <a:pt x="6085703" y="1436473"/>
              </a:cubicBezTo>
              <a:cubicBezTo>
                <a:pt x="6092568" y="1434757"/>
                <a:pt x="6099585" y="1433562"/>
                <a:pt x="6106298" y="1431324"/>
              </a:cubicBezTo>
              <a:cubicBezTo>
                <a:pt x="6115066" y="1428401"/>
                <a:pt x="6123596" y="1424781"/>
                <a:pt x="6132041" y="1421027"/>
              </a:cubicBezTo>
              <a:cubicBezTo>
                <a:pt x="6143929" y="1415743"/>
                <a:pt x="6157730" y="1408712"/>
                <a:pt x="6168081" y="1400432"/>
              </a:cubicBezTo>
              <a:cubicBezTo>
                <a:pt x="6171872" y="1397400"/>
                <a:pt x="6174429" y="1392956"/>
                <a:pt x="6178379" y="1390135"/>
              </a:cubicBezTo>
              <a:cubicBezTo>
                <a:pt x="6229657" y="1353508"/>
                <a:pt x="6177757" y="1400847"/>
                <a:pt x="6255608" y="1348946"/>
              </a:cubicBezTo>
              <a:cubicBezTo>
                <a:pt x="6265905" y="1342081"/>
                <a:pt x="6274759" y="1332265"/>
                <a:pt x="6286500" y="1328351"/>
              </a:cubicBezTo>
              <a:cubicBezTo>
                <a:pt x="6291649" y="1326635"/>
                <a:pt x="6296958" y="1325340"/>
                <a:pt x="6301946" y="1323202"/>
              </a:cubicBezTo>
              <a:cubicBezTo>
                <a:pt x="6309001" y="1320179"/>
                <a:pt x="6315354" y="1315600"/>
                <a:pt x="6322541" y="1312905"/>
              </a:cubicBezTo>
              <a:cubicBezTo>
                <a:pt x="6329166" y="1310420"/>
                <a:pt x="6336270" y="1309472"/>
                <a:pt x="6343135" y="1307756"/>
              </a:cubicBezTo>
              <a:cubicBezTo>
                <a:pt x="6348284" y="1304324"/>
                <a:pt x="6353046" y="1300226"/>
                <a:pt x="6358581" y="1297459"/>
              </a:cubicBezTo>
              <a:cubicBezTo>
                <a:pt x="6363435" y="1295032"/>
                <a:pt x="6369373" y="1295103"/>
                <a:pt x="6374027" y="1292311"/>
              </a:cubicBezTo>
              <a:cubicBezTo>
                <a:pt x="6378190" y="1289813"/>
                <a:pt x="6380162" y="1284511"/>
                <a:pt x="6384325" y="1282013"/>
              </a:cubicBezTo>
              <a:cubicBezTo>
                <a:pt x="6397488" y="1274115"/>
                <a:pt x="6425514" y="1261419"/>
                <a:pt x="6425514" y="1261419"/>
              </a:cubicBezTo>
              <a:cubicBezTo>
                <a:pt x="6428946" y="1257986"/>
                <a:pt x="6431928" y="1254034"/>
                <a:pt x="6435811" y="1251121"/>
              </a:cubicBezTo>
              <a:cubicBezTo>
                <a:pt x="6445712" y="1243696"/>
                <a:pt x="6455634" y="1236062"/>
                <a:pt x="6466703" y="1230527"/>
              </a:cubicBezTo>
              <a:cubicBezTo>
                <a:pt x="6486332" y="1220712"/>
                <a:pt x="6493646" y="1217713"/>
                <a:pt x="6513041" y="1204783"/>
              </a:cubicBezTo>
              <a:cubicBezTo>
                <a:pt x="6532407" y="1191873"/>
                <a:pt x="6542547" y="1179733"/>
                <a:pt x="6564527" y="1168743"/>
              </a:cubicBezTo>
              <a:lnTo>
                <a:pt x="6585122" y="1158446"/>
              </a:lnTo>
              <a:cubicBezTo>
                <a:pt x="6608307" y="1135259"/>
                <a:pt x="6578816" y="1162047"/>
                <a:pt x="6621162" y="1137851"/>
              </a:cubicBezTo>
              <a:cubicBezTo>
                <a:pt x="6625377" y="1135443"/>
                <a:pt x="6627731" y="1130662"/>
                <a:pt x="6631460" y="1127554"/>
              </a:cubicBezTo>
              <a:cubicBezTo>
                <a:pt x="6638052" y="1122061"/>
                <a:pt x="6645024" y="1117029"/>
                <a:pt x="6652054" y="1112108"/>
              </a:cubicBezTo>
              <a:cubicBezTo>
                <a:pt x="6662193" y="1105011"/>
                <a:pt x="6674195" y="1100264"/>
                <a:pt x="6682946" y="1091513"/>
              </a:cubicBezTo>
              <a:cubicBezTo>
                <a:pt x="6717676" y="1056783"/>
                <a:pt x="6700022" y="1065226"/>
                <a:pt x="6729284" y="1055473"/>
              </a:cubicBezTo>
              <a:cubicBezTo>
                <a:pt x="6736930" y="1044004"/>
                <a:pt x="6739398" y="1038114"/>
                <a:pt x="6749879" y="1029729"/>
              </a:cubicBezTo>
              <a:cubicBezTo>
                <a:pt x="6777801" y="1007392"/>
                <a:pt x="6754050" y="1034249"/>
                <a:pt x="6785919" y="998838"/>
              </a:cubicBezTo>
              <a:cubicBezTo>
                <a:pt x="6794886" y="988875"/>
                <a:pt x="6803289" y="978413"/>
                <a:pt x="6811662" y="967946"/>
              </a:cubicBezTo>
              <a:cubicBezTo>
                <a:pt x="6817023" y="961245"/>
                <a:pt x="6821288" y="953657"/>
                <a:pt x="6827108" y="947351"/>
              </a:cubicBezTo>
              <a:cubicBezTo>
                <a:pt x="6841924" y="931300"/>
                <a:pt x="6860339" y="918488"/>
                <a:pt x="6873446" y="901013"/>
              </a:cubicBezTo>
              <a:cubicBezTo>
                <a:pt x="6878595" y="894148"/>
                <a:pt x="6884132" y="887559"/>
                <a:pt x="6888892" y="880419"/>
              </a:cubicBezTo>
              <a:cubicBezTo>
                <a:pt x="6894443" y="872092"/>
                <a:pt x="6898452" y="862768"/>
                <a:pt x="6904338" y="854675"/>
              </a:cubicBezTo>
              <a:cubicBezTo>
                <a:pt x="6912222" y="843835"/>
                <a:pt x="6922197" y="834623"/>
                <a:pt x="6930081" y="823783"/>
              </a:cubicBezTo>
              <a:cubicBezTo>
                <a:pt x="6943155" y="805806"/>
                <a:pt x="6945342" y="793077"/>
                <a:pt x="6960973" y="777446"/>
              </a:cubicBezTo>
              <a:cubicBezTo>
                <a:pt x="6965349" y="773070"/>
                <a:pt x="6971270" y="770581"/>
                <a:pt x="6976419" y="767148"/>
              </a:cubicBezTo>
              <a:cubicBezTo>
                <a:pt x="6979851" y="760283"/>
                <a:pt x="6982459" y="752940"/>
                <a:pt x="6986716" y="746554"/>
              </a:cubicBezTo>
              <a:cubicBezTo>
                <a:pt x="6989409" y="742515"/>
                <a:pt x="6994516" y="740419"/>
                <a:pt x="6997014" y="736256"/>
              </a:cubicBezTo>
              <a:cubicBezTo>
                <a:pt x="7045876" y="654819"/>
                <a:pt x="6994741" y="725555"/>
                <a:pt x="7033054" y="674473"/>
              </a:cubicBezTo>
              <a:cubicBezTo>
                <a:pt x="7042103" y="647328"/>
                <a:pt x="7032222" y="669293"/>
                <a:pt x="7053649" y="643581"/>
              </a:cubicBezTo>
              <a:cubicBezTo>
                <a:pt x="7057610" y="638827"/>
                <a:pt x="7060876" y="633508"/>
                <a:pt x="7063946" y="628135"/>
              </a:cubicBezTo>
              <a:cubicBezTo>
                <a:pt x="7067754" y="621471"/>
                <a:pt x="7069329" y="613436"/>
                <a:pt x="7074243" y="607540"/>
              </a:cubicBezTo>
              <a:cubicBezTo>
                <a:pt x="7078204" y="602786"/>
                <a:pt x="7084540" y="600675"/>
                <a:pt x="7089689" y="597243"/>
              </a:cubicBezTo>
              <a:cubicBezTo>
                <a:pt x="7095951" y="578459"/>
                <a:pt x="7097774" y="570564"/>
                <a:pt x="7110284" y="550905"/>
              </a:cubicBezTo>
              <a:cubicBezTo>
                <a:pt x="7116184" y="541634"/>
                <a:pt x="7124285" y="533953"/>
                <a:pt x="7130879" y="525162"/>
              </a:cubicBezTo>
              <a:cubicBezTo>
                <a:pt x="7148689" y="501416"/>
                <a:pt x="7134371" y="517624"/>
                <a:pt x="7151473" y="489121"/>
              </a:cubicBezTo>
              <a:cubicBezTo>
                <a:pt x="7157840" y="478509"/>
                <a:pt x="7165203" y="468526"/>
                <a:pt x="7172068" y="458229"/>
              </a:cubicBezTo>
              <a:cubicBezTo>
                <a:pt x="7175500" y="453080"/>
                <a:pt x="7178652" y="447733"/>
                <a:pt x="7182365" y="442783"/>
              </a:cubicBezTo>
              <a:cubicBezTo>
                <a:pt x="7187514" y="435918"/>
                <a:pt x="7193487" y="429601"/>
                <a:pt x="7197811" y="422189"/>
              </a:cubicBezTo>
              <a:cubicBezTo>
                <a:pt x="7205546" y="408930"/>
                <a:pt x="7207552" y="391855"/>
                <a:pt x="7218406" y="381000"/>
              </a:cubicBezTo>
              <a:cubicBezTo>
                <a:pt x="7243277" y="356126"/>
                <a:pt x="7213009" y="387743"/>
                <a:pt x="7239000" y="355256"/>
              </a:cubicBezTo>
              <a:cubicBezTo>
                <a:pt x="7242033" y="351465"/>
                <a:pt x="7246318" y="348791"/>
                <a:pt x="7249298" y="344959"/>
              </a:cubicBezTo>
              <a:cubicBezTo>
                <a:pt x="7258362" y="333306"/>
                <a:pt x="7266852" y="321203"/>
                <a:pt x="7275041" y="308919"/>
              </a:cubicBezTo>
              <a:cubicBezTo>
                <a:pt x="7282851" y="297203"/>
                <a:pt x="7294896" y="276320"/>
                <a:pt x="7300784" y="262581"/>
              </a:cubicBezTo>
              <a:cubicBezTo>
                <a:pt x="7302922" y="257593"/>
                <a:pt x="7303506" y="251989"/>
                <a:pt x="7305933" y="247135"/>
              </a:cubicBezTo>
              <a:cubicBezTo>
                <a:pt x="7309698" y="239605"/>
                <a:pt x="7328177" y="215760"/>
                <a:pt x="7331676" y="211094"/>
              </a:cubicBezTo>
              <a:cubicBezTo>
                <a:pt x="7333392" y="204229"/>
                <a:pt x="7334340" y="197125"/>
                <a:pt x="7336825" y="190500"/>
              </a:cubicBezTo>
              <a:cubicBezTo>
                <a:pt x="7345308" y="167880"/>
                <a:pt x="7362155" y="150137"/>
                <a:pt x="7372865" y="128716"/>
              </a:cubicBezTo>
              <a:cubicBezTo>
                <a:pt x="7384074" y="106298"/>
                <a:pt x="7386359" y="99598"/>
                <a:pt x="7403757" y="77229"/>
              </a:cubicBezTo>
              <a:cubicBezTo>
                <a:pt x="7440878" y="29503"/>
                <a:pt x="7396442" y="98499"/>
                <a:pt x="7434649" y="41189"/>
              </a:cubicBezTo>
              <a:cubicBezTo>
                <a:pt x="7440200" y="32863"/>
                <a:pt x="7444791" y="23932"/>
                <a:pt x="7450095" y="15446"/>
              </a:cubicBezTo>
              <a:cubicBezTo>
                <a:pt x="7453375" y="10199"/>
                <a:pt x="7456960" y="5149"/>
                <a:pt x="7460392" y="0"/>
              </a:cubicBezTo>
            </a:path>
          </a:pathLst>
        </a:custGeom>
        <a:noFill xmlns:a="http://schemas.openxmlformats.org/drawingml/2006/main"/>
        <a:ln xmlns:a="http://schemas.openxmlformats.org/drawingml/2006/main" w="25400">
          <a:solidFill>
            <a:schemeClr val="tx1"/>
          </a:solidFill>
          <a:prstDash val="sysDash"/>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4.xml><?xml version="1.0" encoding="utf-8"?>
<c:userShapes xmlns:c="http://schemas.openxmlformats.org/drawingml/2006/chart">
  <cdr:relSizeAnchor xmlns:cdr="http://schemas.openxmlformats.org/drawingml/2006/chartDrawing">
    <cdr:from>
      <cdr:x>0.85058</cdr:x>
      <cdr:y>0.26727</cdr:y>
    </cdr:from>
    <cdr:to>
      <cdr:x>0.88678</cdr:x>
      <cdr:y>0.43908</cdr:y>
    </cdr:to>
    <cdr:sp macro="" textlink="">
      <cdr:nvSpPr>
        <cdr:cNvPr id="2" name="Oval 1">
          <a:extLst xmlns:a="http://schemas.openxmlformats.org/drawingml/2006/main">
            <a:ext uri="{FF2B5EF4-FFF2-40B4-BE49-F238E27FC236}">
              <a16:creationId xmlns:a16="http://schemas.microsoft.com/office/drawing/2014/main" id="{7FD2B9F3-E644-7C05-FBBA-30344EA4AAA5}"/>
            </a:ext>
          </a:extLst>
        </cdr:cNvPr>
        <cdr:cNvSpPr/>
      </cdr:nvSpPr>
      <cdr:spPr>
        <a:xfrm xmlns:a="http://schemas.openxmlformats.org/drawingml/2006/main">
          <a:off x="7374823" y="1682945"/>
          <a:ext cx="313865" cy="1081853"/>
        </a:xfrm>
        <a:prstGeom xmlns:a="http://schemas.openxmlformats.org/drawingml/2006/main" prst="ellipse">
          <a:avLst/>
        </a:prstGeom>
        <a:noFill xmlns:a="http://schemas.openxmlformats.org/drawingml/2006/main"/>
        <a:ln xmlns:a="http://schemas.openxmlformats.org/drawingml/2006/main" w="25400">
          <a:solidFill>
            <a:srgbClr val="FF0000"/>
          </a:solidFill>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userShapes>
</file>

<file path=ppt/drawings/drawing5.xml><?xml version="1.0" encoding="utf-8"?>
<c:userShapes xmlns:c="http://schemas.openxmlformats.org/drawingml/2006/chart">
  <cdr:relSizeAnchor xmlns:cdr="http://schemas.openxmlformats.org/drawingml/2006/chartDrawing">
    <cdr:from>
      <cdr:x>0.85028</cdr:x>
      <cdr:y>0.40463</cdr:y>
    </cdr:from>
    <cdr:to>
      <cdr:x>0.88649</cdr:x>
      <cdr:y>0.45205</cdr:y>
    </cdr:to>
    <cdr:sp macro="" textlink="">
      <cdr:nvSpPr>
        <cdr:cNvPr id="3" name="Oval 2">
          <a:extLst xmlns:a="http://schemas.openxmlformats.org/drawingml/2006/main">
            <a:ext uri="{FF2B5EF4-FFF2-40B4-BE49-F238E27FC236}">
              <a16:creationId xmlns:a16="http://schemas.microsoft.com/office/drawing/2014/main" id="{BB54B623-BC60-1DF4-D173-0A43F65ADB2B}"/>
            </a:ext>
          </a:extLst>
        </cdr:cNvPr>
        <cdr:cNvSpPr/>
      </cdr:nvSpPr>
      <cdr:spPr>
        <a:xfrm xmlns:a="http://schemas.openxmlformats.org/drawingml/2006/main">
          <a:off x="7372179" y="2547894"/>
          <a:ext cx="313953" cy="298594"/>
        </a:xfrm>
        <a:prstGeom xmlns:a="http://schemas.openxmlformats.org/drawingml/2006/main" prst="ellipse">
          <a:avLst/>
        </a:prstGeom>
        <a:noFill xmlns:a="http://schemas.openxmlformats.org/drawingml/2006/main"/>
        <a:ln xmlns:a="http://schemas.openxmlformats.org/drawingml/2006/main" w="25400">
          <a:solidFill>
            <a:srgbClr val="FF0000"/>
          </a:solidFill>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userShapes>
</file>

<file path=ppt/drawings/drawing6.xml><?xml version="1.0" encoding="utf-8"?>
<c:userShapes xmlns:c="http://schemas.openxmlformats.org/drawingml/2006/chart">
  <cdr:relSizeAnchor xmlns:cdr="http://schemas.openxmlformats.org/drawingml/2006/chartDrawing">
    <cdr:from>
      <cdr:x>0.85206</cdr:x>
      <cdr:y>0.30079</cdr:y>
    </cdr:from>
    <cdr:to>
      <cdr:x>0.88827</cdr:x>
      <cdr:y>0.34821</cdr:y>
    </cdr:to>
    <cdr:sp macro="" textlink="">
      <cdr:nvSpPr>
        <cdr:cNvPr id="3" name="Oval 2">
          <a:extLst xmlns:a="http://schemas.openxmlformats.org/drawingml/2006/main">
            <a:ext uri="{FF2B5EF4-FFF2-40B4-BE49-F238E27FC236}">
              <a16:creationId xmlns:a16="http://schemas.microsoft.com/office/drawing/2014/main" id="{BB54B623-BC60-1DF4-D173-0A43F65ADB2B}"/>
            </a:ext>
          </a:extLst>
        </cdr:cNvPr>
        <cdr:cNvSpPr/>
      </cdr:nvSpPr>
      <cdr:spPr>
        <a:xfrm xmlns:a="http://schemas.openxmlformats.org/drawingml/2006/main">
          <a:off x="7387649" y="1893995"/>
          <a:ext cx="313953" cy="298594"/>
        </a:xfrm>
        <a:prstGeom xmlns:a="http://schemas.openxmlformats.org/drawingml/2006/main" prst="ellipse">
          <a:avLst/>
        </a:prstGeom>
        <a:noFill xmlns:a="http://schemas.openxmlformats.org/drawingml/2006/main"/>
        <a:ln xmlns:a="http://schemas.openxmlformats.org/drawingml/2006/main" w="25400">
          <a:solidFill>
            <a:srgbClr val="FF0000"/>
          </a:solidFill>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userShapes>
</file>

<file path=ppt/drawings/drawing7.xml><?xml version="1.0" encoding="utf-8"?>
<c:userShapes xmlns:c="http://schemas.openxmlformats.org/drawingml/2006/chart">
  <cdr:relSizeAnchor xmlns:cdr="http://schemas.openxmlformats.org/drawingml/2006/chartDrawing">
    <cdr:from>
      <cdr:x>0.4931</cdr:x>
      <cdr:y>0.26727</cdr:y>
    </cdr:from>
    <cdr:to>
      <cdr:x>0.5293</cdr:x>
      <cdr:y>0.43908</cdr:y>
    </cdr:to>
    <cdr:sp macro="" textlink="">
      <cdr:nvSpPr>
        <cdr:cNvPr id="2" name="Oval 1">
          <a:extLst xmlns:a="http://schemas.openxmlformats.org/drawingml/2006/main">
            <a:ext uri="{FF2B5EF4-FFF2-40B4-BE49-F238E27FC236}">
              <a16:creationId xmlns:a16="http://schemas.microsoft.com/office/drawing/2014/main" id="{7FD2B9F3-E644-7C05-FBBA-30344EA4AAA5}"/>
            </a:ext>
          </a:extLst>
        </cdr:cNvPr>
        <cdr:cNvSpPr/>
      </cdr:nvSpPr>
      <cdr:spPr>
        <a:xfrm xmlns:a="http://schemas.openxmlformats.org/drawingml/2006/main">
          <a:off x="4277840" y="1682922"/>
          <a:ext cx="314068" cy="1081902"/>
        </a:xfrm>
        <a:prstGeom xmlns:a="http://schemas.openxmlformats.org/drawingml/2006/main" prst="ellipse">
          <a:avLst/>
        </a:prstGeom>
        <a:noFill xmlns:a="http://schemas.openxmlformats.org/drawingml/2006/main"/>
        <a:ln xmlns:a="http://schemas.openxmlformats.org/drawingml/2006/main" w="25400">
          <a:solidFill>
            <a:srgbClr val="FF0000"/>
          </a:solidFill>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userShapes>
</file>

<file path=ppt/drawings/drawing8.xml><?xml version="1.0" encoding="utf-8"?>
<c:userShapes xmlns:c="http://schemas.openxmlformats.org/drawingml/2006/chart">
  <cdr:relSizeAnchor xmlns:cdr="http://schemas.openxmlformats.org/drawingml/2006/chartDrawing">
    <cdr:from>
      <cdr:x>0.4836</cdr:x>
      <cdr:y>0.40382</cdr:y>
    </cdr:from>
    <cdr:to>
      <cdr:x>0.51981</cdr:x>
      <cdr:y>0.45124</cdr:y>
    </cdr:to>
    <cdr:sp macro="" textlink="">
      <cdr:nvSpPr>
        <cdr:cNvPr id="2" name="Oval 1">
          <a:extLst xmlns:a="http://schemas.openxmlformats.org/drawingml/2006/main">
            <a:ext uri="{FF2B5EF4-FFF2-40B4-BE49-F238E27FC236}">
              <a16:creationId xmlns:a16="http://schemas.microsoft.com/office/drawing/2014/main" id="{7FD2B9F3-E644-7C05-FBBA-30344EA4AAA5}"/>
            </a:ext>
          </a:extLst>
        </cdr:cNvPr>
        <cdr:cNvSpPr/>
      </cdr:nvSpPr>
      <cdr:spPr>
        <a:xfrm xmlns:a="http://schemas.openxmlformats.org/drawingml/2006/main">
          <a:off x="4192935" y="2542763"/>
          <a:ext cx="313953" cy="298594"/>
        </a:xfrm>
        <a:prstGeom xmlns:a="http://schemas.openxmlformats.org/drawingml/2006/main" prst="ellipse">
          <a:avLst/>
        </a:prstGeom>
        <a:noFill xmlns:a="http://schemas.openxmlformats.org/drawingml/2006/main"/>
        <a:ln xmlns:a="http://schemas.openxmlformats.org/drawingml/2006/main" w="25400">
          <a:solidFill>
            <a:srgbClr val="FF0000"/>
          </a:solidFill>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userShapes>
</file>

<file path=ppt/drawings/drawing9.xml><?xml version="1.0" encoding="utf-8"?>
<c:userShapes xmlns:c="http://schemas.openxmlformats.org/drawingml/2006/chart">
  <cdr:relSizeAnchor xmlns:cdr="http://schemas.openxmlformats.org/drawingml/2006/chartDrawing">
    <cdr:from>
      <cdr:x>0.4997</cdr:x>
      <cdr:y>0.30172</cdr:y>
    </cdr:from>
    <cdr:to>
      <cdr:x>0.5359</cdr:x>
      <cdr:y>0.34914</cdr:y>
    </cdr:to>
    <cdr:sp macro="" textlink="">
      <cdr:nvSpPr>
        <cdr:cNvPr id="2" name="Oval 1">
          <a:extLst xmlns:a="http://schemas.openxmlformats.org/drawingml/2006/main">
            <a:ext uri="{FF2B5EF4-FFF2-40B4-BE49-F238E27FC236}">
              <a16:creationId xmlns:a16="http://schemas.microsoft.com/office/drawing/2014/main" id="{9C822ECC-FBE9-7F79-A77C-5E4CF4F68B96}"/>
            </a:ext>
          </a:extLst>
        </cdr:cNvPr>
        <cdr:cNvSpPr/>
      </cdr:nvSpPr>
      <cdr:spPr>
        <a:xfrm xmlns:a="http://schemas.openxmlformats.org/drawingml/2006/main">
          <a:off x="4332582" y="1899862"/>
          <a:ext cx="313865" cy="298594"/>
        </a:xfrm>
        <a:prstGeom xmlns:a="http://schemas.openxmlformats.org/drawingml/2006/main" prst="ellipse">
          <a:avLst/>
        </a:prstGeom>
        <a:noFill xmlns:a="http://schemas.openxmlformats.org/drawingml/2006/main"/>
        <a:ln xmlns:a="http://schemas.openxmlformats.org/drawingml/2006/main" w="25400">
          <a:solidFill>
            <a:srgbClr val="FF0000"/>
          </a:solidFill>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F87B0B-4CAA-4BAE-9ECB-E13130EB9905}" type="datetimeFigureOut">
              <a:rPr lang="en-US" smtClean="0"/>
              <a:t>3/11/2024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77E165-63A5-4F61-8FEE-BE009153BBF4}" type="slidenum">
              <a:rPr lang="en-US" smtClean="0"/>
              <a:t>‹#›</a:t>
            </a:fld>
            <a:endParaRPr lang="en-US"/>
          </a:p>
        </p:txBody>
      </p:sp>
    </p:spTree>
    <p:extLst>
      <p:ext uri="{BB962C8B-B14F-4D97-AF65-F5344CB8AC3E}">
        <p14:creationId xmlns:p14="http://schemas.microsoft.com/office/powerpoint/2010/main" val="4623034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834A4-BD76-8FC8-6184-A044F8664B4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3D5E8D6-6316-526C-06C2-903A23BF780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80334C8-D003-9728-1EA4-ECB2A64F49D3}"/>
              </a:ext>
            </a:extLst>
          </p:cNvPr>
          <p:cNvSpPr>
            <a:spLocks noGrp="1"/>
          </p:cNvSpPr>
          <p:nvPr>
            <p:ph type="dt" sz="half" idx="10"/>
          </p:nvPr>
        </p:nvSpPr>
        <p:spPr/>
        <p:txBody>
          <a:bodyPr/>
          <a:lstStyle/>
          <a:p>
            <a:fld id="{E7963EF5-D65C-492B-A294-69D00EE5B00C}" type="datetime1">
              <a:rPr lang="en-US" smtClean="0"/>
              <a:t>3/11/2024</a:t>
            </a:fld>
            <a:endParaRPr lang="en-US"/>
          </a:p>
        </p:txBody>
      </p:sp>
      <p:sp>
        <p:nvSpPr>
          <p:cNvPr id="5" name="Footer Placeholder 4">
            <a:extLst>
              <a:ext uri="{FF2B5EF4-FFF2-40B4-BE49-F238E27FC236}">
                <a16:creationId xmlns:a16="http://schemas.microsoft.com/office/drawing/2014/main" id="{97FDBA63-E755-049A-BCA9-B2867D72B6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521C96-2237-A53F-EB69-7BA025D0C82E}"/>
              </a:ext>
            </a:extLst>
          </p:cNvPr>
          <p:cNvSpPr>
            <a:spLocks noGrp="1"/>
          </p:cNvSpPr>
          <p:nvPr>
            <p:ph type="sldNum" sz="quarter" idx="12"/>
          </p:nvPr>
        </p:nvSpPr>
        <p:spPr/>
        <p:txBody>
          <a:bodyPr/>
          <a:lstStyle/>
          <a:p>
            <a:fld id="{5070B2F5-216D-4BD7-A4F7-AC63DEC554D4}" type="slidenum">
              <a:rPr lang="en-US" smtClean="0"/>
              <a:t>‹#›</a:t>
            </a:fld>
            <a:endParaRPr lang="en-US"/>
          </a:p>
        </p:txBody>
      </p:sp>
    </p:spTree>
    <p:extLst>
      <p:ext uri="{BB962C8B-B14F-4D97-AF65-F5344CB8AC3E}">
        <p14:creationId xmlns:p14="http://schemas.microsoft.com/office/powerpoint/2010/main" val="3758576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F8535-910E-7C77-3731-B1050796036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16F27D3-8FBB-315F-F825-B27A030DA28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DC924D-A545-4BF8-F4B2-1C85DF36F6B8}"/>
              </a:ext>
            </a:extLst>
          </p:cNvPr>
          <p:cNvSpPr>
            <a:spLocks noGrp="1"/>
          </p:cNvSpPr>
          <p:nvPr>
            <p:ph type="dt" sz="half" idx="10"/>
          </p:nvPr>
        </p:nvSpPr>
        <p:spPr/>
        <p:txBody>
          <a:bodyPr/>
          <a:lstStyle/>
          <a:p>
            <a:fld id="{7B9AFC1B-6D74-4359-8312-297D55CDFC46}" type="datetime1">
              <a:rPr lang="en-US" smtClean="0"/>
              <a:t>3/11/2024</a:t>
            </a:fld>
            <a:endParaRPr lang="en-US"/>
          </a:p>
        </p:txBody>
      </p:sp>
      <p:sp>
        <p:nvSpPr>
          <p:cNvPr id="5" name="Footer Placeholder 4">
            <a:extLst>
              <a:ext uri="{FF2B5EF4-FFF2-40B4-BE49-F238E27FC236}">
                <a16:creationId xmlns:a16="http://schemas.microsoft.com/office/drawing/2014/main" id="{BD57222B-A3F6-7B23-7685-E0101E18EF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6A5F08-F9E2-B382-6398-AB543E35B540}"/>
              </a:ext>
            </a:extLst>
          </p:cNvPr>
          <p:cNvSpPr>
            <a:spLocks noGrp="1"/>
          </p:cNvSpPr>
          <p:nvPr>
            <p:ph type="sldNum" sz="quarter" idx="12"/>
          </p:nvPr>
        </p:nvSpPr>
        <p:spPr/>
        <p:txBody>
          <a:bodyPr/>
          <a:lstStyle/>
          <a:p>
            <a:fld id="{5070B2F5-216D-4BD7-A4F7-AC63DEC554D4}" type="slidenum">
              <a:rPr lang="en-US" smtClean="0"/>
              <a:t>‹#›</a:t>
            </a:fld>
            <a:endParaRPr lang="en-US"/>
          </a:p>
        </p:txBody>
      </p:sp>
    </p:spTree>
    <p:extLst>
      <p:ext uri="{BB962C8B-B14F-4D97-AF65-F5344CB8AC3E}">
        <p14:creationId xmlns:p14="http://schemas.microsoft.com/office/powerpoint/2010/main" val="479100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4096ECE-9C5D-1664-5937-AA05CB9DFE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04F3BD2-56C1-2B90-011B-8C29C4793B4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3EC39D-3C52-13FB-0143-9C2033D17882}"/>
              </a:ext>
            </a:extLst>
          </p:cNvPr>
          <p:cNvSpPr>
            <a:spLocks noGrp="1"/>
          </p:cNvSpPr>
          <p:nvPr>
            <p:ph type="dt" sz="half" idx="10"/>
          </p:nvPr>
        </p:nvSpPr>
        <p:spPr/>
        <p:txBody>
          <a:bodyPr/>
          <a:lstStyle/>
          <a:p>
            <a:fld id="{54D972E9-8004-4AAF-97BE-2E9758018A5E}" type="datetime1">
              <a:rPr lang="en-US" smtClean="0"/>
              <a:t>3/11/2024</a:t>
            </a:fld>
            <a:endParaRPr lang="en-US"/>
          </a:p>
        </p:txBody>
      </p:sp>
      <p:sp>
        <p:nvSpPr>
          <p:cNvPr id="5" name="Footer Placeholder 4">
            <a:extLst>
              <a:ext uri="{FF2B5EF4-FFF2-40B4-BE49-F238E27FC236}">
                <a16:creationId xmlns:a16="http://schemas.microsoft.com/office/drawing/2014/main" id="{A7520868-82A7-07CA-7385-9354CA387F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862233-64B8-7ABC-706A-3E9CA68BCE95}"/>
              </a:ext>
            </a:extLst>
          </p:cNvPr>
          <p:cNvSpPr>
            <a:spLocks noGrp="1"/>
          </p:cNvSpPr>
          <p:nvPr>
            <p:ph type="sldNum" sz="quarter" idx="12"/>
          </p:nvPr>
        </p:nvSpPr>
        <p:spPr/>
        <p:txBody>
          <a:bodyPr/>
          <a:lstStyle/>
          <a:p>
            <a:fld id="{5070B2F5-216D-4BD7-A4F7-AC63DEC554D4}" type="slidenum">
              <a:rPr lang="en-US" smtClean="0"/>
              <a:t>‹#›</a:t>
            </a:fld>
            <a:endParaRPr lang="en-US"/>
          </a:p>
        </p:txBody>
      </p:sp>
    </p:spTree>
    <p:extLst>
      <p:ext uri="{BB962C8B-B14F-4D97-AF65-F5344CB8AC3E}">
        <p14:creationId xmlns:p14="http://schemas.microsoft.com/office/powerpoint/2010/main" val="3694803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A4672-14B2-1E9B-6456-09122D356A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3E1A2A4-0F14-75CD-865A-1370D7FA64F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7CC4BF-59AA-AF71-1B0D-0A9E47BF6086}"/>
              </a:ext>
            </a:extLst>
          </p:cNvPr>
          <p:cNvSpPr>
            <a:spLocks noGrp="1"/>
          </p:cNvSpPr>
          <p:nvPr>
            <p:ph type="dt" sz="half" idx="10"/>
          </p:nvPr>
        </p:nvSpPr>
        <p:spPr/>
        <p:txBody>
          <a:bodyPr/>
          <a:lstStyle/>
          <a:p>
            <a:fld id="{F71E7EFC-3DD4-46FB-B62D-2225EF0A30BB}" type="datetime1">
              <a:rPr lang="en-US" smtClean="0"/>
              <a:t>3/11/2024</a:t>
            </a:fld>
            <a:endParaRPr lang="en-US"/>
          </a:p>
        </p:txBody>
      </p:sp>
      <p:sp>
        <p:nvSpPr>
          <p:cNvPr id="5" name="Footer Placeholder 4">
            <a:extLst>
              <a:ext uri="{FF2B5EF4-FFF2-40B4-BE49-F238E27FC236}">
                <a16:creationId xmlns:a16="http://schemas.microsoft.com/office/drawing/2014/main" id="{818B9E94-0306-FDF9-9FFF-3E3D4F0ADA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3C4B19-75AC-EFFC-BAF8-A2EAABC097E9}"/>
              </a:ext>
            </a:extLst>
          </p:cNvPr>
          <p:cNvSpPr>
            <a:spLocks noGrp="1"/>
          </p:cNvSpPr>
          <p:nvPr>
            <p:ph type="sldNum" sz="quarter" idx="12"/>
          </p:nvPr>
        </p:nvSpPr>
        <p:spPr/>
        <p:txBody>
          <a:bodyPr/>
          <a:lstStyle/>
          <a:p>
            <a:fld id="{5070B2F5-216D-4BD7-A4F7-AC63DEC554D4}" type="slidenum">
              <a:rPr lang="en-US" smtClean="0"/>
              <a:t>‹#›</a:t>
            </a:fld>
            <a:endParaRPr lang="en-US"/>
          </a:p>
        </p:txBody>
      </p:sp>
    </p:spTree>
    <p:extLst>
      <p:ext uri="{BB962C8B-B14F-4D97-AF65-F5344CB8AC3E}">
        <p14:creationId xmlns:p14="http://schemas.microsoft.com/office/powerpoint/2010/main" val="3987776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97AFB-4CA0-FB44-4F4D-6278A390FCF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2226BA4-FF34-ADDC-5266-C26522A41E5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119F5B0-4C2B-0F0D-23E4-F257576BCFDB}"/>
              </a:ext>
            </a:extLst>
          </p:cNvPr>
          <p:cNvSpPr>
            <a:spLocks noGrp="1"/>
          </p:cNvSpPr>
          <p:nvPr>
            <p:ph type="dt" sz="half" idx="10"/>
          </p:nvPr>
        </p:nvSpPr>
        <p:spPr/>
        <p:txBody>
          <a:bodyPr/>
          <a:lstStyle/>
          <a:p>
            <a:fld id="{0B086C8D-D1B2-47A1-B07A-D4C44A93EEE1}" type="datetime1">
              <a:rPr lang="en-US" smtClean="0"/>
              <a:t>3/11/2024</a:t>
            </a:fld>
            <a:endParaRPr lang="en-US"/>
          </a:p>
        </p:txBody>
      </p:sp>
      <p:sp>
        <p:nvSpPr>
          <p:cNvPr id="5" name="Footer Placeholder 4">
            <a:extLst>
              <a:ext uri="{FF2B5EF4-FFF2-40B4-BE49-F238E27FC236}">
                <a16:creationId xmlns:a16="http://schemas.microsoft.com/office/drawing/2014/main" id="{8897F407-C04D-E3EB-0966-B50CD2EF1B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A7A2FA-4013-1341-5C90-F440D4A2B306}"/>
              </a:ext>
            </a:extLst>
          </p:cNvPr>
          <p:cNvSpPr>
            <a:spLocks noGrp="1"/>
          </p:cNvSpPr>
          <p:nvPr>
            <p:ph type="sldNum" sz="quarter" idx="12"/>
          </p:nvPr>
        </p:nvSpPr>
        <p:spPr/>
        <p:txBody>
          <a:bodyPr/>
          <a:lstStyle/>
          <a:p>
            <a:fld id="{5070B2F5-216D-4BD7-A4F7-AC63DEC554D4}" type="slidenum">
              <a:rPr lang="en-US" smtClean="0"/>
              <a:t>‹#›</a:t>
            </a:fld>
            <a:endParaRPr lang="en-US"/>
          </a:p>
        </p:txBody>
      </p:sp>
    </p:spTree>
    <p:extLst>
      <p:ext uri="{BB962C8B-B14F-4D97-AF65-F5344CB8AC3E}">
        <p14:creationId xmlns:p14="http://schemas.microsoft.com/office/powerpoint/2010/main" val="1731973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291B5-43BC-3635-7AEA-C428EB88C41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97883B7-DBD8-4EFE-925C-DC0487479CC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0F9B759-B671-8DAC-20AD-90BD7A54C2C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1F3CABC-EF33-7601-051E-39DFCF55A5B4}"/>
              </a:ext>
            </a:extLst>
          </p:cNvPr>
          <p:cNvSpPr>
            <a:spLocks noGrp="1"/>
          </p:cNvSpPr>
          <p:nvPr>
            <p:ph type="dt" sz="half" idx="10"/>
          </p:nvPr>
        </p:nvSpPr>
        <p:spPr/>
        <p:txBody>
          <a:bodyPr/>
          <a:lstStyle/>
          <a:p>
            <a:fld id="{4EBD2823-AB43-466E-9BB2-58995B61B796}" type="datetime1">
              <a:rPr lang="en-US" smtClean="0"/>
              <a:t>3/11/2024</a:t>
            </a:fld>
            <a:endParaRPr lang="en-US"/>
          </a:p>
        </p:txBody>
      </p:sp>
      <p:sp>
        <p:nvSpPr>
          <p:cNvPr id="6" name="Footer Placeholder 5">
            <a:extLst>
              <a:ext uri="{FF2B5EF4-FFF2-40B4-BE49-F238E27FC236}">
                <a16:creationId xmlns:a16="http://schemas.microsoft.com/office/drawing/2014/main" id="{D2887C72-9DA7-980B-5199-074B954D8A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2BD215-44EB-EB9E-9492-B4A0BE8D0AB7}"/>
              </a:ext>
            </a:extLst>
          </p:cNvPr>
          <p:cNvSpPr>
            <a:spLocks noGrp="1"/>
          </p:cNvSpPr>
          <p:nvPr>
            <p:ph type="sldNum" sz="quarter" idx="12"/>
          </p:nvPr>
        </p:nvSpPr>
        <p:spPr/>
        <p:txBody>
          <a:bodyPr/>
          <a:lstStyle/>
          <a:p>
            <a:fld id="{5070B2F5-216D-4BD7-A4F7-AC63DEC554D4}" type="slidenum">
              <a:rPr lang="en-US" smtClean="0"/>
              <a:t>‹#›</a:t>
            </a:fld>
            <a:endParaRPr lang="en-US"/>
          </a:p>
        </p:txBody>
      </p:sp>
    </p:spTree>
    <p:extLst>
      <p:ext uri="{BB962C8B-B14F-4D97-AF65-F5344CB8AC3E}">
        <p14:creationId xmlns:p14="http://schemas.microsoft.com/office/powerpoint/2010/main" val="3321577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D2D007-8734-6296-5FE5-0B3CDA36BD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5332F-1383-71B6-70A4-F0751C5827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1723645-08D1-51FF-7B7E-53F6FC02CB3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77BA09D-CD01-A25A-6AA4-56EB717024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F0D8F1B-7E28-11DE-7BE0-42B11F855F2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97D052C-885F-C686-C144-EE608ADB1877}"/>
              </a:ext>
            </a:extLst>
          </p:cNvPr>
          <p:cNvSpPr>
            <a:spLocks noGrp="1"/>
          </p:cNvSpPr>
          <p:nvPr>
            <p:ph type="dt" sz="half" idx="10"/>
          </p:nvPr>
        </p:nvSpPr>
        <p:spPr/>
        <p:txBody>
          <a:bodyPr/>
          <a:lstStyle/>
          <a:p>
            <a:fld id="{F8CAAD12-E147-4360-9597-9B02CFCAC943}" type="datetime1">
              <a:rPr lang="en-US" smtClean="0"/>
              <a:t>3/11/2024</a:t>
            </a:fld>
            <a:endParaRPr lang="en-US"/>
          </a:p>
        </p:txBody>
      </p:sp>
      <p:sp>
        <p:nvSpPr>
          <p:cNvPr id="8" name="Footer Placeholder 7">
            <a:extLst>
              <a:ext uri="{FF2B5EF4-FFF2-40B4-BE49-F238E27FC236}">
                <a16:creationId xmlns:a16="http://schemas.microsoft.com/office/drawing/2014/main" id="{D61F302D-45D0-8F68-BD69-33F9BF5412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A4475C5-9CC5-5AA9-42FF-FDA29F90D362}"/>
              </a:ext>
            </a:extLst>
          </p:cNvPr>
          <p:cNvSpPr>
            <a:spLocks noGrp="1"/>
          </p:cNvSpPr>
          <p:nvPr>
            <p:ph type="sldNum" sz="quarter" idx="12"/>
          </p:nvPr>
        </p:nvSpPr>
        <p:spPr/>
        <p:txBody>
          <a:bodyPr/>
          <a:lstStyle/>
          <a:p>
            <a:fld id="{5070B2F5-216D-4BD7-A4F7-AC63DEC554D4}" type="slidenum">
              <a:rPr lang="en-US" smtClean="0"/>
              <a:t>‹#›</a:t>
            </a:fld>
            <a:endParaRPr lang="en-US"/>
          </a:p>
        </p:txBody>
      </p:sp>
    </p:spTree>
    <p:extLst>
      <p:ext uri="{BB962C8B-B14F-4D97-AF65-F5344CB8AC3E}">
        <p14:creationId xmlns:p14="http://schemas.microsoft.com/office/powerpoint/2010/main" val="2506011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8261A-EB26-06FF-B2E1-A2413C48749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4F38C21-0912-2BD1-F41A-E0F89FD1186E}"/>
              </a:ext>
            </a:extLst>
          </p:cNvPr>
          <p:cNvSpPr>
            <a:spLocks noGrp="1"/>
          </p:cNvSpPr>
          <p:nvPr>
            <p:ph type="dt" sz="half" idx="10"/>
          </p:nvPr>
        </p:nvSpPr>
        <p:spPr/>
        <p:txBody>
          <a:bodyPr/>
          <a:lstStyle/>
          <a:p>
            <a:fld id="{EBE66CB2-EC90-4229-9DE6-704A5D5594A8}" type="datetime1">
              <a:rPr lang="en-US" smtClean="0"/>
              <a:t>3/11/2024</a:t>
            </a:fld>
            <a:endParaRPr lang="en-US"/>
          </a:p>
        </p:txBody>
      </p:sp>
      <p:sp>
        <p:nvSpPr>
          <p:cNvPr id="4" name="Footer Placeholder 3">
            <a:extLst>
              <a:ext uri="{FF2B5EF4-FFF2-40B4-BE49-F238E27FC236}">
                <a16:creationId xmlns:a16="http://schemas.microsoft.com/office/drawing/2014/main" id="{4008AAC8-B12D-4E84-67E8-70EA7030DC3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E9CF788-A36D-E520-16CB-77E7BE34CCFF}"/>
              </a:ext>
            </a:extLst>
          </p:cNvPr>
          <p:cNvSpPr>
            <a:spLocks noGrp="1"/>
          </p:cNvSpPr>
          <p:nvPr>
            <p:ph type="sldNum" sz="quarter" idx="12"/>
          </p:nvPr>
        </p:nvSpPr>
        <p:spPr/>
        <p:txBody>
          <a:bodyPr/>
          <a:lstStyle/>
          <a:p>
            <a:fld id="{5070B2F5-216D-4BD7-A4F7-AC63DEC554D4}" type="slidenum">
              <a:rPr lang="en-US" smtClean="0"/>
              <a:t>‹#›</a:t>
            </a:fld>
            <a:endParaRPr lang="en-US"/>
          </a:p>
        </p:txBody>
      </p:sp>
    </p:spTree>
    <p:extLst>
      <p:ext uri="{BB962C8B-B14F-4D97-AF65-F5344CB8AC3E}">
        <p14:creationId xmlns:p14="http://schemas.microsoft.com/office/powerpoint/2010/main" val="1123094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EC7405-4199-C9DB-A3C9-2665A4B686DD}"/>
              </a:ext>
            </a:extLst>
          </p:cNvPr>
          <p:cNvSpPr>
            <a:spLocks noGrp="1"/>
          </p:cNvSpPr>
          <p:nvPr>
            <p:ph type="dt" sz="half" idx="10"/>
          </p:nvPr>
        </p:nvSpPr>
        <p:spPr/>
        <p:txBody>
          <a:bodyPr/>
          <a:lstStyle/>
          <a:p>
            <a:fld id="{F7AE4AE0-3596-4B44-B945-FC42D75BFB59}" type="datetime1">
              <a:rPr lang="en-US" smtClean="0"/>
              <a:t>3/11/2024</a:t>
            </a:fld>
            <a:endParaRPr lang="en-US"/>
          </a:p>
        </p:txBody>
      </p:sp>
      <p:sp>
        <p:nvSpPr>
          <p:cNvPr id="3" name="Footer Placeholder 2">
            <a:extLst>
              <a:ext uri="{FF2B5EF4-FFF2-40B4-BE49-F238E27FC236}">
                <a16:creationId xmlns:a16="http://schemas.microsoft.com/office/drawing/2014/main" id="{5365321D-205C-4D32-73E9-BE46A51BFBD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3A90979-11B2-ECA8-DAC4-A47CD92E2DF9}"/>
              </a:ext>
            </a:extLst>
          </p:cNvPr>
          <p:cNvSpPr>
            <a:spLocks noGrp="1"/>
          </p:cNvSpPr>
          <p:nvPr>
            <p:ph type="sldNum" sz="quarter" idx="12"/>
          </p:nvPr>
        </p:nvSpPr>
        <p:spPr/>
        <p:txBody>
          <a:bodyPr/>
          <a:lstStyle/>
          <a:p>
            <a:fld id="{5070B2F5-216D-4BD7-A4F7-AC63DEC554D4}" type="slidenum">
              <a:rPr lang="en-US" smtClean="0"/>
              <a:t>‹#›</a:t>
            </a:fld>
            <a:endParaRPr lang="en-US"/>
          </a:p>
        </p:txBody>
      </p:sp>
    </p:spTree>
    <p:extLst>
      <p:ext uri="{BB962C8B-B14F-4D97-AF65-F5344CB8AC3E}">
        <p14:creationId xmlns:p14="http://schemas.microsoft.com/office/powerpoint/2010/main" val="18000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CB62F-6A57-9F7D-ED17-472D142A2D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3BEF1D4-5B69-9D75-B964-AB86D6CB3C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DB787F3-C71B-3832-0897-3FB49FAFC8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F17F9C-E739-1D95-BCC4-6C85F78A7A05}"/>
              </a:ext>
            </a:extLst>
          </p:cNvPr>
          <p:cNvSpPr>
            <a:spLocks noGrp="1"/>
          </p:cNvSpPr>
          <p:nvPr>
            <p:ph type="dt" sz="half" idx="10"/>
          </p:nvPr>
        </p:nvSpPr>
        <p:spPr/>
        <p:txBody>
          <a:bodyPr/>
          <a:lstStyle/>
          <a:p>
            <a:fld id="{98016D5D-D190-414E-97B4-5235600227B3}" type="datetime1">
              <a:rPr lang="en-US" smtClean="0"/>
              <a:t>3/11/2024</a:t>
            </a:fld>
            <a:endParaRPr lang="en-US"/>
          </a:p>
        </p:txBody>
      </p:sp>
      <p:sp>
        <p:nvSpPr>
          <p:cNvPr id="6" name="Footer Placeholder 5">
            <a:extLst>
              <a:ext uri="{FF2B5EF4-FFF2-40B4-BE49-F238E27FC236}">
                <a16:creationId xmlns:a16="http://schemas.microsoft.com/office/drawing/2014/main" id="{572ED97D-58AD-4079-B985-3DA198F2E8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2CE0E7-85BB-6FF9-2703-415D6060B8CD}"/>
              </a:ext>
            </a:extLst>
          </p:cNvPr>
          <p:cNvSpPr>
            <a:spLocks noGrp="1"/>
          </p:cNvSpPr>
          <p:nvPr>
            <p:ph type="sldNum" sz="quarter" idx="12"/>
          </p:nvPr>
        </p:nvSpPr>
        <p:spPr/>
        <p:txBody>
          <a:bodyPr/>
          <a:lstStyle/>
          <a:p>
            <a:fld id="{5070B2F5-216D-4BD7-A4F7-AC63DEC554D4}" type="slidenum">
              <a:rPr lang="en-US" smtClean="0"/>
              <a:t>‹#›</a:t>
            </a:fld>
            <a:endParaRPr lang="en-US"/>
          </a:p>
        </p:txBody>
      </p:sp>
    </p:spTree>
    <p:extLst>
      <p:ext uri="{BB962C8B-B14F-4D97-AF65-F5344CB8AC3E}">
        <p14:creationId xmlns:p14="http://schemas.microsoft.com/office/powerpoint/2010/main" val="1658112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86537-6F09-6B28-D1D5-EB50258336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5F0F0AC-7ABF-78F3-AD59-17E5FA6106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0A2227F-889F-1F6B-3F3D-02890CC241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7C267A-660D-E022-FDBC-5B3C46B99CCA}"/>
              </a:ext>
            </a:extLst>
          </p:cNvPr>
          <p:cNvSpPr>
            <a:spLocks noGrp="1"/>
          </p:cNvSpPr>
          <p:nvPr>
            <p:ph type="dt" sz="half" idx="10"/>
          </p:nvPr>
        </p:nvSpPr>
        <p:spPr/>
        <p:txBody>
          <a:bodyPr/>
          <a:lstStyle/>
          <a:p>
            <a:fld id="{CCA813BD-BC06-4AC2-8083-7C9E06CDDF8E}" type="datetime1">
              <a:rPr lang="en-US" smtClean="0"/>
              <a:t>3/11/2024</a:t>
            </a:fld>
            <a:endParaRPr lang="en-US"/>
          </a:p>
        </p:txBody>
      </p:sp>
      <p:sp>
        <p:nvSpPr>
          <p:cNvPr id="6" name="Footer Placeholder 5">
            <a:extLst>
              <a:ext uri="{FF2B5EF4-FFF2-40B4-BE49-F238E27FC236}">
                <a16:creationId xmlns:a16="http://schemas.microsoft.com/office/drawing/2014/main" id="{ED8C371C-7A89-4FD5-17B3-3F1D056B80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EAFC15-3E55-31D1-314A-F54F1CB62018}"/>
              </a:ext>
            </a:extLst>
          </p:cNvPr>
          <p:cNvSpPr>
            <a:spLocks noGrp="1"/>
          </p:cNvSpPr>
          <p:nvPr>
            <p:ph type="sldNum" sz="quarter" idx="12"/>
          </p:nvPr>
        </p:nvSpPr>
        <p:spPr/>
        <p:txBody>
          <a:bodyPr/>
          <a:lstStyle/>
          <a:p>
            <a:fld id="{5070B2F5-216D-4BD7-A4F7-AC63DEC554D4}" type="slidenum">
              <a:rPr lang="en-US" smtClean="0"/>
              <a:t>‹#›</a:t>
            </a:fld>
            <a:endParaRPr lang="en-US"/>
          </a:p>
        </p:txBody>
      </p:sp>
    </p:spTree>
    <p:extLst>
      <p:ext uri="{BB962C8B-B14F-4D97-AF65-F5344CB8AC3E}">
        <p14:creationId xmlns:p14="http://schemas.microsoft.com/office/powerpoint/2010/main" val="816674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ACBDE5A-537C-E51A-569A-A2ECB4DC5F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37997B5-7861-CDC8-5B8A-1BA528C950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584666-E22E-C228-DF92-188F18E06E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3E853A-55A8-4FFE-AC7E-8DFD27179739}" type="datetime1">
              <a:rPr lang="en-US" smtClean="0"/>
              <a:t>3/11/2024</a:t>
            </a:fld>
            <a:endParaRPr lang="en-US"/>
          </a:p>
        </p:txBody>
      </p:sp>
      <p:sp>
        <p:nvSpPr>
          <p:cNvPr id="5" name="Footer Placeholder 4">
            <a:extLst>
              <a:ext uri="{FF2B5EF4-FFF2-40B4-BE49-F238E27FC236}">
                <a16:creationId xmlns:a16="http://schemas.microsoft.com/office/drawing/2014/main" id="{131CBBAE-BE5C-3C23-FE37-D412D30990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1291A83-47FB-D7D8-75E7-7AF61FC53C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70B2F5-216D-4BD7-A4F7-AC63DEC554D4}" type="slidenum">
              <a:rPr lang="en-US" smtClean="0"/>
              <a:t>‹#›</a:t>
            </a:fld>
            <a:endParaRPr lang="en-US"/>
          </a:p>
        </p:txBody>
      </p:sp>
    </p:spTree>
    <p:extLst>
      <p:ext uri="{BB962C8B-B14F-4D97-AF65-F5344CB8AC3E}">
        <p14:creationId xmlns:p14="http://schemas.microsoft.com/office/powerpoint/2010/main" val="40391229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pvwatts.nrel.gov/pvwatts.php"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pge.com/tariffs/electric.shtml" TargetMode="Externa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thjmedia.net/blog/posts/Solar/solar%20payback%20v1%20b2.xls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missionsolar.com/wp-content/uploads/2022/09/M6-9BB-Data-Sheets-SX9R-1.pdf" TargetMode="External"/><Relationship Id="rId2" Type="http://schemas.openxmlformats.org/officeDocument/2006/relationships/hyperlink" Target="https://www.sol-ark.com/sol-ark-15k-all-in-one/" TargetMode="External"/><Relationship Id="rId1" Type="http://schemas.openxmlformats.org/officeDocument/2006/relationships/slideLayout" Target="../slideLayouts/slideLayout2.xml"/><Relationship Id="rId5" Type="http://schemas.openxmlformats.org/officeDocument/2006/relationships/hyperlink" Target="https://www.s-5.com/products/s-5-u-clamps/" TargetMode="External"/><Relationship Id="rId4" Type="http://schemas.openxmlformats.org/officeDocument/2006/relationships/hyperlink" Target="https://www.homegridenergy.com/stackd-serie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5F0353C5-1A20-4CCD-5C15-EF34955BD8AD}"/>
              </a:ext>
            </a:extLst>
          </p:cNvPr>
          <p:cNvGraphicFramePr>
            <a:graphicFrameLocks noGrp="1"/>
          </p:cNvGraphicFramePr>
          <p:nvPr>
            <p:extLst>
              <p:ext uri="{D42A27DB-BD31-4B8C-83A1-F6EECF244321}">
                <p14:modId xmlns:p14="http://schemas.microsoft.com/office/powerpoint/2010/main" val="47346248"/>
              </p:ext>
            </p:extLst>
          </p:nvPr>
        </p:nvGraphicFramePr>
        <p:xfrm>
          <a:off x="2659888" y="1488440"/>
          <a:ext cx="5418666" cy="4450080"/>
        </p:xfrm>
        <a:graphic>
          <a:graphicData uri="http://schemas.openxmlformats.org/drawingml/2006/table">
            <a:tbl>
              <a:tblPr firstRow="1" bandRow="1">
                <a:tableStyleId>{5C22544A-7EE6-4342-B048-85BDC9FD1C3A}</a:tableStyleId>
              </a:tblPr>
              <a:tblGrid>
                <a:gridCol w="820928">
                  <a:extLst>
                    <a:ext uri="{9D8B030D-6E8A-4147-A177-3AD203B41FA5}">
                      <a16:colId xmlns:a16="http://schemas.microsoft.com/office/drawing/2014/main" val="1490469122"/>
                    </a:ext>
                  </a:extLst>
                </a:gridCol>
                <a:gridCol w="4597738">
                  <a:extLst>
                    <a:ext uri="{9D8B030D-6E8A-4147-A177-3AD203B41FA5}">
                      <a16:colId xmlns:a16="http://schemas.microsoft.com/office/drawing/2014/main" val="1880900227"/>
                    </a:ext>
                  </a:extLst>
                </a:gridCol>
              </a:tblGrid>
              <a:tr h="370840">
                <a:tc>
                  <a:txBody>
                    <a:bodyPr/>
                    <a:lstStyle/>
                    <a:p>
                      <a:pPr algn="ctr"/>
                      <a:r>
                        <a:rPr lang="en-US" dirty="0"/>
                        <a:t>Page</a:t>
                      </a:r>
                    </a:p>
                  </a:txBody>
                  <a:tcPr/>
                </a:tc>
                <a:tc>
                  <a:txBody>
                    <a:bodyPr/>
                    <a:lstStyle/>
                    <a:p>
                      <a:r>
                        <a:rPr lang="en-US" dirty="0"/>
                        <a:t>Topic</a:t>
                      </a:r>
                    </a:p>
                  </a:txBody>
                  <a:tcPr/>
                </a:tc>
                <a:extLst>
                  <a:ext uri="{0D108BD9-81ED-4DB2-BD59-A6C34878D82A}">
                    <a16:rowId xmlns:a16="http://schemas.microsoft.com/office/drawing/2014/main" val="4113393092"/>
                  </a:ext>
                </a:extLst>
              </a:tr>
              <a:tr h="370840">
                <a:tc>
                  <a:txBody>
                    <a:bodyPr/>
                    <a:lstStyle/>
                    <a:p>
                      <a:pPr algn="ctr"/>
                      <a:r>
                        <a:rPr lang="en-US" dirty="0"/>
                        <a:t>2</a:t>
                      </a:r>
                    </a:p>
                  </a:txBody>
                  <a:tcPr/>
                </a:tc>
                <a:tc>
                  <a:txBody>
                    <a:bodyPr/>
                    <a:lstStyle/>
                    <a:p>
                      <a:r>
                        <a:rPr lang="en-US" dirty="0"/>
                        <a:t>Goals</a:t>
                      </a:r>
                    </a:p>
                  </a:txBody>
                  <a:tcPr/>
                </a:tc>
                <a:extLst>
                  <a:ext uri="{0D108BD9-81ED-4DB2-BD59-A6C34878D82A}">
                    <a16:rowId xmlns:a16="http://schemas.microsoft.com/office/drawing/2014/main" val="2237392707"/>
                  </a:ext>
                </a:extLst>
              </a:tr>
              <a:tr h="370840">
                <a:tc>
                  <a:txBody>
                    <a:bodyPr/>
                    <a:lstStyle/>
                    <a:p>
                      <a:pPr algn="ctr"/>
                      <a:r>
                        <a:rPr lang="en-US" dirty="0"/>
                        <a:t>4</a:t>
                      </a:r>
                    </a:p>
                  </a:txBody>
                  <a:tcPr/>
                </a:tc>
                <a:tc>
                  <a:txBody>
                    <a:bodyPr/>
                    <a:lstStyle/>
                    <a:p>
                      <a:r>
                        <a:rPr lang="en-US" dirty="0"/>
                        <a:t>Questions and Answers</a:t>
                      </a:r>
                    </a:p>
                  </a:txBody>
                  <a:tcPr/>
                </a:tc>
                <a:extLst>
                  <a:ext uri="{0D108BD9-81ED-4DB2-BD59-A6C34878D82A}">
                    <a16:rowId xmlns:a16="http://schemas.microsoft.com/office/drawing/2014/main" val="475272993"/>
                  </a:ext>
                </a:extLst>
              </a:tr>
              <a:tr h="370840">
                <a:tc>
                  <a:txBody>
                    <a:bodyPr/>
                    <a:lstStyle/>
                    <a:p>
                      <a:pPr algn="ctr"/>
                      <a:r>
                        <a:rPr lang="en-US" dirty="0"/>
                        <a:t>5</a:t>
                      </a:r>
                    </a:p>
                  </a:txBody>
                  <a:tcPr/>
                </a:tc>
                <a:tc>
                  <a:txBody>
                    <a:bodyPr/>
                    <a:lstStyle/>
                    <a:p>
                      <a:r>
                        <a:rPr lang="en-US" dirty="0"/>
                        <a:t>Equipment Selection</a:t>
                      </a:r>
                    </a:p>
                  </a:txBody>
                  <a:tcPr/>
                </a:tc>
                <a:extLst>
                  <a:ext uri="{0D108BD9-81ED-4DB2-BD59-A6C34878D82A}">
                    <a16:rowId xmlns:a16="http://schemas.microsoft.com/office/drawing/2014/main" val="4072822482"/>
                  </a:ext>
                </a:extLst>
              </a:tr>
              <a:tr h="370840">
                <a:tc>
                  <a:txBody>
                    <a:bodyPr/>
                    <a:lstStyle/>
                    <a:p>
                      <a:pPr algn="ctr"/>
                      <a:r>
                        <a:rPr lang="en-US" dirty="0"/>
                        <a:t>6</a:t>
                      </a:r>
                    </a:p>
                  </a:txBody>
                  <a:tcPr/>
                </a:tc>
                <a:tc>
                  <a:txBody>
                    <a:bodyPr/>
                    <a:lstStyle/>
                    <a:p>
                      <a:r>
                        <a:rPr lang="en-US" dirty="0"/>
                        <a:t>Sizing the System</a:t>
                      </a:r>
                    </a:p>
                  </a:txBody>
                  <a:tcPr/>
                </a:tc>
                <a:extLst>
                  <a:ext uri="{0D108BD9-81ED-4DB2-BD59-A6C34878D82A}">
                    <a16:rowId xmlns:a16="http://schemas.microsoft.com/office/drawing/2014/main" val="2434368835"/>
                  </a:ext>
                </a:extLst>
              </a:tr>
              <a:tr h="370840">
                <a:tc>
                  <a:txBody>
                    <a:bodyPr/>
                    <a:lstStyle/>
                    <a:p>
                      <a:pPr algn="ctr"/>
                      <a:r>
                        <a:rPr lang="en-US" dirty="0"/>
                        <a:t>11</a:t>
                      </a:r>
                    </a:p>
                  </a:txBody>
                  <a:tcPr/>
                </a:tc>
                <a:tc>
                  <a:txBody>
                    <a:bodyPr/>
                    <a:lstStyle/>
                    <a:p>
                      <a:r>
                        <a:rPr lang="en-US" dirty="0"/>
                        <a:t>Obtaining Bids</a:t>
                      </a:r>
                    </a:p>
                  </a:txBody>
                  <a:tcPr/>
                </a:tc>
                <a:extLst>
                  <a:ext uri="{0D108BD9-81ED-4DB2-BD59-A6C34878D82A}">
                    <a16:rowId xmlns:a16="http://schemas.microsoft.com/office/drawing/2014/main" val="2202916025"/>
                  </a:ext>
                </a:extLst>
              </a:tr>
              <a:tr h="370840">
                <a:tc>
                  <a:txBody>
                    <a:bodyPr/>
                    <a:lstStyle/>
                    <a:p>
                      <a:pPr algn="ctr"/>
                      <a:r>
                        <a:rPr lang="en-US" dirty="0"/>
                        <a:t>12</a:t>
                      </a:r>
                    </a:p>
                  </a:txBody>
                  <a:tcPr/>
                </a:tc>
                <a:tc>
                  <a:txBody>
                    <a:bodyPr/>
                    <a:lstStyle/>
                    <a:p>
                      <a:r>
                        <a:rPr lang="en-US" dirty="0"/>
                        <a:t>Estimating Solar Production</a:t>
                      </a:r>
                    </a:p>
                  </a:txBody>
                  <a:tcPr/>
                </a:tc>
                <a:extLst>
                  <a:ext uri="{0D108BD9-81ED-4DB2-BD59-A6C34878D82A}">
                    <a16:rowId xmlns:a16="http://schemas.microsoft.com/office/drawing/2014/main" val="723258485"/>
                  </a:ext>
                </a:extLst>
              </a:tr>
              <a:tr h="370840">
                <a:tc>
                  <a:txBody>
                    <a:bodyPr/>
                    <a:lstStyle/>
                    <a:p>
                      <a:pPr algn="ctr"/>
                      <a:r>
                        <a:rPr lang="en-US" dirty="0"/>
                        <a:t>15</a:t>
                      </a:r>
                    </a:p>
                  </a:txBody>
                  <a:tcPr/>
                </a:tc>
                <a:tc>
                  <a:txBody>
                    <a:bodyPr/>
                    <a:lstStyle/>
                    <a:p>
                      <a:r>
                        <a:rPr lang="en-US" dirty="0"/>
                        <a:t>Estimating Loads</a:t>
                      </a:r>
                    </a:p>
                  </a:txBody>
                  <a:tcPr/>
                </a:tc>
                <a:extLst>
                  <a:ext uri="{0D108BD9-81ED-4DB2-BD59-A6C34878D82A}">
                    <a16:rowId xmlns:a16="http://schemas.microsoft.com/office/drawing/2014/main" val="2007584074"/>
                  </a:ext>
                </a:extLst>
              </a:tr>
              <a:tr h="370840">
                <a:tc>
                  <a:txBody>
                    <a:bodyPr/>
                    <a:lstStyle/>
                    <a:p>
                      <a:pPr algn="ctr"/>
                      <a:r>
                        <a:rPr lang="en-US" dirty="0"/>
                        <a:t>16</a:t>
                      </a:r>
                    </a:p>
                  </a:txBody>
                  <a:tcPr/>
                </a:tc>
                <a:tc>
                  <a:txBody>
                    <a:bodyPr/>
                    <a:lstStyle/>
                    <a:p>
                      <a:r>
                        <a:rPr lang="en-US" dirty="0"/>
                        <a:t>PG&amp;E Electric Rate History</a:t>
                      </a:r>
                    </a:p>
                  </a:txBody>
                  <a:tcPr/>
                </a:tc>
                <a:extLst>
                  <a:ext uri="{0D108BD9-81ED-4DB2-BD59-A6C34878D82A}">
                    <a16:rowId xmlns:a16="http://schemas.microsoft.com/office/drawing/2014/main" val="955536038"/>
                  </a:ext>
                </a:extLst>
              </a:tr>
              <a:tr h="370840">
                <a:tc>
                  <a:txBody>
                    <a:bodyPr/>
                    <a:lstStyle/>
                    <a:p>
                      <a:pPr algn="ctr"/>
                      <a:r>
                        <a:rPr lang="en-US" dirty="0"/>
                        <a:t>18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Estimating System Performance and Payback</a:t>
                      </a:r>
                    </a:p>
                  </a:txBody>
                  <a:tcPr/>
                </a:tc>
                <a:extLst>
                  <a:ext uri="{0D108BD9-81ED-4DB2-BD59-A6C34878D82A}">
                    <a16:rowId xmlns:a16="http://schemas.microsoft.com/office/drawing/2014/main" val="213749991"/>
                  </a:ext>
                </a:extLst>
              </a:tr>
              <a:tr h="370840">
                <a:tc>
                  <a:txBody>
                    <a:bodyPr/>
                    <a:lstStyle/>
                    <a:p>
                      <a:pPr algn="ctr"/>
                      <a:r>
                        <a:rPr lang="en-US" dirty="0"/>
                        <a:t>28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Equipment Size Optimization </a:t>
                      </a:r>
                    </a:p>
                  </a:txBody>
                  <a:tcPr/>
                </a:tc>
                <a:extLst>
                  <a:ext uri="{0D108BD9-81ED-4DB2-BD59-A6C34878D82A}">
                    <a16:rowId xmlns:a16="http://schemas.microsoft.com/office/drawing/2014/main" val="1058081127"/>
                  </a:ext>
                </a:extLst>
              </a:tr>
              <a:tr h="370840">
                <a:tc>
                  <a:txBody>
                    <a:bodyPr/>
                    <a:lstStyle/>
                    <a:p>
                      <a:pPr algn="ctr"/>
                      <a:r>
                        <a:rPr lang="en-US" dirty="0"/>
                        <a:t>35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Power Backup Estimate</a:t>
                      </a:r>
                    </a:p>
                  </a:txBody>
                  <a:tcPr/>
                </a:tc>
                <a:extLst>
                  <a:ext uri="{0D108BD9-81ED-4DB2-BD59-A6C34878D82A}">
                    <a16:rowId xmlns:a16="http://schemas.microsoft.com/office/drawing/2014/main" val="2665498903"/>
                  </a:ext>
                </a:extLst>
              </a:tr>
            </a:tbl>
          </a:graphicData>
        </a:graphic>
      </p:graphicFrame>
      <p:sp>
        <p:nvSpPr>
          <p:cNvPr id="3" name="TextBox 2">
            <a:extLst>
              <a:ext uri="{FF2B5EF4-FFF2-40B4-BE49-F238E27FC236}">
                <a16:creationId xmlns:a16="http://schemas.microsoft.com/office/drawing/2014/main" id="{F93FFBF8-699E-A263-C4B6-ECE4A32CE28E}"/>
              </a:ext>
            </a:extLst>
          </p:cNvPr>
          <p:cNvSpPr txBox="1"/>
          <p:nvPr/>
        </p:nvSpPr>
        <p:spPr>
          <a:xfrm>
            <a:off x="524256" y="316992"/>
            <a:ext cx="6284976" cy="646331"/>
          </a:xfrm>
          <a:prstGeom prst="rect">
            <a:avLst/>
          </a:prstGeom>
          <a:noFill/>
        </p:spPr>
        <p:txBody>
          <a:bodyPr wrap="square" rtlCol="0">
            <a:spAutoFit/>
          </a:bodyPr>
          <a:lstStyle/>
          <a:p>
            <a:r>
              <a:rPr lang="en-US" dirty="0"/>
              <a:t>Solar Battery Investment Payback Calculation</a:t>
            </a:r>
          </a:p>
          <a:p>
            <a:r>
              <a:rPr lang="en-US" dirty="0"/>
              <a:t>Chris Jones  3/11/2024</a:t>
            </a:r>
          </a:p>
        </p:txBody>
      </p:sp>
      <p:sp>
        <p:nvSpPr>
          <p:cNvPr id="6" name="Slide Number Placeholder 5">
            <a:extLst>
              <a:ext uri="{FF2B5EF4-FFF2-40B4-BE49-F238E27FC236}">
                <a16:creationId xmlns:a16="http://schemas.microsoft.com/office/drawing/2014/main" id="{80B7F63A-4143-ECB0-1815-4B728E358E5C}"/>
              </a:ext>
            </a:extLst>
          </p:cNvPr>
          <p:cNvSpPr>
            <a:spLocks noGrp="1"/>
          </p:cNvSpPr>
          <p:nvPr>
            <p:ph type="sldNum" sz="quarter" idx="12"/>
          </p:nvPr>
        </p:nvSpPr>
        <p:spPr/>
        <p:txBody>
          <a:bodyPr/>
          <a:lstStyle/>
          <a:p>
            <a:fld id="{5070B2F5-216D-4BD7-A4F7-AC63DEC554D4}" type="slidenum">
              <a:rPr lang="en-US" smtClean="0"/>
              <a:t>1</a:t>
            </a:fld>
            <a:endParaRPr lang="en-US"/>
          </a:p>
        </p:txBody>
      </p:sp>
    </p:spTree>
    <p:extLst>
      <p:ext uri="{BB962C8B-B14F-4D97-AF65-F5344CB8AC3E}">
        <p14:creationId xmlns:p14="http://schemas.microsoft.com/office/powerpoint/2010/main" val="3935339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8D8BBE7-B1DA-0C37-42E3-493EF945795B}"/>
              </a:ext>
            </a:extLst>
          </p:cNvPr>
          <p:cNvPicPr>
            <a:picLocks noChangeAspect="1"/>
          </p:cNvPicPr>
          <p:nvPr/>
        </p:nvPicPr>
        <p:blipFill>
          <a:blip r:embed="rId2"/>
          <a:stretch>
            <a:fillRect/>
          </a:stretch>
        </p:blipFill>
        <p:spPr>
          <a:xfrm>
            <a:off x="0" y="794263"/>
            <a:ext cx="12192000" cy="5269474"/>
          </a:xfrm>
          <a:prstGeom prst="rect">
            <a:avLst/>
          </a:prstGeom>
        </p:spPr>
      </p:pic>
      <p:sp>
        <p:nvSpPr>
          <p:cNvPr id="2" name="TextBox 1">
            <a:extLst>
              <a:ext uri="{FF2B5EF4-FFF2-40B4-BE49-F238E27FC236}">
                <a16:creationId xmlns:a16="http://schemas.microsoft.com/office/drawing/2014/main" id="{946F52B7-87DF-E55B-8C8C-88D5F382181A}"/>
              </a:ext>
            </a:extLst>
          </p:cNvPr>
          <p:cNvSpPr txBox="1"/>
          <p:nvPr/>
        </p:nvSpPr>
        <p:spPr>
          <a:xfrm>
            <a:off x="341376" y="115824"/>
            <a:ext cx="3834384" cy="369332"/>
          </a:xfrm>
          <a:prstGeom prst="rect">
            <a:avLst/>
          </a:prstGeom>
          <a:noFill/>
        </p:spPr>
        <p:txBody>
          <a:bodyPr wrap="square" rtlCol="0">
            <a:spAutoFit/>
          </a:bodyPr>
          <a:lstStyle/>
          <a:p>
            <a:r>
              <a:rPr lang="en-US" dirty="0"/>
              <a:t>Sizing The System</a:t>
            </a:r>
          </a:p>
        </p:txBody>
      </p:sp>
      <p:sp>
        <p:nvSpPr>
          <p:cNvPr id="4" name="Slide Number Placeholder 3">
            <a:extLst>
              <a:ext uri="{FF2B5EF4-FFF2-40B4-BE49-F238E27FC236}">
                <a16:creationId xmlns:a16="http://schemas.microsoft.com/office/drawing/2014/main" id="{E0303E56-8F53-0FD1-21DE-740687E3775F}"/>
              </a:ext>
            </a:extLst>
          </p:cNvPr>
          <p:cNvSpPr>
            <a:spLocks noGrp="1"/>
          </p:cNvSpPr>
          <p:nvPr>
            <p:ph type="sldNum" sz="quarter" idx="12"/>
          </p:nvPr>
        </p:nvSpPr>
        <p:spPr/>
        <p:txBody>
          <a:bodyPr/>
          <a:lstStyle/>
          <a:p>
            <a:fld id="{5070B2F5-216D-4BD7-A4F7-AC63DEC554D4}" type="slidenum">
              <a:rPr lang="en-US" smtClean="0"/>
              <a:t>10</a:t>
            </a:fld>
            <a:endParaRPr lang="en-US"/>
          </a:p>
        </p:txBody>
      </p:sp>
      <p:sp>
        <p:nvSpPr>
          <p:cNvPr id="5" name="TextBox 4">
            <a:extLst>
              <a:ext uri="{FF2B5EF4-FFF2-40B4-BE49-F238E27FC236}">
                <a16:creationId xmlns:a16="http://schemas.microsoft.com/office/drawing/2014/main" id="{93070935-4EF3-59D1-A1B0-C79905C2E391}"/>
              </a:ext>
            </a:extLst>
          </p:cNvPr>
          <p:cNvSpPr txBox="1"/>
          <p:nvPr/>
        </p:nvSpPr>
        <p:spPr>
          <a:xfrm>
            <a:off x="9790176" y="1133856"/>
            <a:ext cx="1563624" cy="523220"/>
          </a:xfrm>
          <a:prstGeom prst="rect">
            <a:avLst/>
          </a:prstGeom>
          <a:noFill/>
        </p:spPr>
        <p:txBody>
          <a:bodyPr wrap="square" rtlCol="0">
            <a:spAutoFit/>
          </a:bodyPr>
          <a:lstStyle/>
          <a:p>
            <a:r>
              <a:rPr lang="en-US" sz="1400" dirty="0"/>
              <a:t>Setbacks are to meet fire code.</a:t>
            </a:r>
          </a:p>
        </p:txBody>
      </p:sp>
    </p:spTree>
    <p:extLst>
      <p:ext uri="{BB962C8B-B14F-4D97-AF65-F5344CB8AC3E}">
        <p14:creationId xmlns:p14="http://schemas.microsoft.com/office/powerpoint/2010/main" val="18360391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DC88E32-2E95-84D1-83F7-63F22688DD62}"/>
              </a:ext>
            </a:extLst>
          </p:cNvPr>
          <p:cNvSpPr txBox="1"/>
          <p:nvPr/>
        </p:nvSpPr>
        <p:spPr>
          <a:xfrm>
            <a:off x="542544" y="390144"/>
            <a:ext cx="2365248" cy="369332"/>
          </a:xfrm>
          <a:prstGeom prst="rect">
            <a:avLst/>
          </a:prstGeom>
          <a:noFill/>
        </p:spPr>
        <p:txBody>
          <a:bodyPr wrap="square" rtlCol="0">
            <a:spAutoFit/>
          </a:bodyPr>
          <a:lstStyle/>
          <a:p>
            <a:r>
              <a:rPr lang="en-US" dirty="0"/>
              <a:t>Obtaining Bids</a:t>
            </a:r>
          </a:p>
        </p:txBody>
      </p:sp>
      <p:sp>
        <p:nvSpPr>
          <p:cNvPr id="8" name="TextBox 7">
            <a:extLst>
              <a:ext uri="{FF2B5EF4-FFF2-40B4-BE49-F238E27FC236}">
                <a16:creationId xmlns:a16="http://schemas.microsoft.com/office/drawing/2014/main" id="{1E4490C0-694E-EB7B-E1DD-E4D266210B1A}"/>
              </a:ext>
            </a:extLst>
          </p:cNvPr>
          <p:cNvSpPr txBox="1"/>
          <p:nvPr/>
        </p:nvSpPr>
        <p:spPr>
          <a:xfrm>
            <a:off x="426720" y="999744"/>
            <a:ext cx="11180064" cy="523220"/>
          </a:xfrm>
          <a:prstGeom prst="rect">
            <a:avLst/>
          </a:prstGeom>
          <a:noFill/>
        </p:spPr>
        <p:txBody>
          <a:bodyPr wrap="square" rtlCol="0">
            <a:spAutoFit/>
          </a:bodyPr>
          <a:lstStyle/>
          <a:p>
            <a:r>
              <a:rPr lang="en-US" sz="1400" dirty="0"/>
              <a:t>We narrowed it down to two contractors with high ratings in Sonoma County that are certified installers for the equipment that we want to use for our installation.  Both proved to be mostly competitive.</a:t>
            </a:r>
          </a:p>
        </p:txBody>
      </p:sp>
      <p:sp>
        <p:nvSpPr>
          <p:cNvPr id="9" name="Slide Number Placeholder 8">
            <a:extLst>
              <a:ext uri="{FF2B5EF4-FFF2-40B4-BE49-F238E27FC236}">
                <a16:creationId xmlns:a16="http://schemas.microsoft.com/office/drawing/2014/main" id="{874B510B-3633-FDBA-AF7C-FEE45A3531C2}"/>
              </a:ext>
            </a:extLst>
          </p:cNvPr>
          <p:cNvSpPr>
            <a:spLocks noGrp="1"/>
          </p:cNvSpPr>
          <p:nvPr>
            <p:ph type="sldNum" sz="quarter" idx="12"/>
          </p:nvPr>
        </p:nvSpPr>
        <p:spPr/>
        <p:txBody>
          <a:bodyPr/>
          <a:lstStyle/>
          <a:p>
            <a:fld id="{5070B2F5-216D-4BD7-A4F7-AC63DEC554D4}" type="slidenum">
              <a:rPr lang="en-US" smtClean="0"/>
              <a:t>11</a:t>
            </a:fld>
            <a:endParaRPr lang="en-US"/>
          </a:p>
        </p:txBody>
      </p:sp>
    </p:spTree>
    <p:extLst>
      <p:ext uri="{BB962C8B-B14F-4D97-AF65-F5344CB8AC3E}">
        <p14:creationId xmlns:p14="http://schemas.microsoft.com/office/powerpoint/2010/main" val="1325953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0D4642-CFFB-F34E-26A1-8249D36ED2E9}"/>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E6593B73-C5F5-E913-4454-153711F317B8}"/>
              </a:ext>
            </a:extLst>
          </p:cNvPr>
          <p:cNvSpPr txBox="1"/>
          <p:nvPr/>
        </p:nvSpPr>
        <p:spPr>
          <a:xfrm>
            <a:off x="457200" y="220718"/>
            <a:ext cx="6096000" cy="369332"/>
          </a:xfrm>
          <a:prstGeom prst="rect">
            <a:avLst/>
          </a:prstGeom>
          <a:noFill/>
        </p:spPr>
        <p:txBody>
          <a:bodyPr wrap="square">
            <a:spAutoFit/>
          </a:bodyPr>
          <a:lstStyle/>
          <a:p>
            <a:r>
              <a:rPr lang="en-US" dirty="0"/>
              <a:t>Estimating Solar Production</a:t>
            </a:r>
          </a:p>
        </p:txBody>
      </p:sp>
      <p:sp>
        <p:nvSpPr>
          <p:cNvPr id="4" name="TextBox 3">
            <a:extLst>
              <a:ext uri="{FF2B5EF4-FFF2-40B4-BE49-F238E27FC236}">
                <a16:creationId xmlns:a16="http://schemas.microsoft.com/office/drawing/2014/main" id="{A9E48B28-740B-A906-7571-7406AA9FECFC}"/>
              </a:ext>
            </a:extLst>
          </p:cNvPr>
          <p:cNvSpPr txBox="1"/>
          <p:nvPr/>
        </p:nvSpPr>
        <p:spPr>
          <a:xfrm>
            <a:off x="377952" y="962257"/>
            <a:ext cx="11289792" cy="4801314"/>
          </a:xfrm>
          <a:prstGeom prst="rect">
            <a:avLst/>
          </a:prstGeom>
          <a:noFill/>
        </p:spPr>
        <p:txBody>
          <a:bodyPr wrap="square">
            <a:spAutoFit/>
          </a:bodyPr>
          <a:lstStyle/>
          <a:p>
            <a:r>
              <a:rPr lang="en-US" sz="1800" dirty="0"/>
              <a:t>I used NREL’s </a:t>
            </a:r>
            <a:r>
              <a:rPr lang="en-US" sz="1800" dirty="0" err="1"/>
              <a:t>PVWatts</a:t>
            </a:r>
            <a:r>
              <a:rPr lang="en-US" sz="1800" dirty="0"/>
              <a:t> calculator, </a:t>
            </a:r>
            <a:r>
              <a:rPr lang="en-US" sz="1800" dirty="0">
                <a:hlinkClick r:id="rId2"/>
              </a:rPr>
              <a:t>https://pvwatts.nrel.gov/pvwatts.php</a:t>
            </a:r>
            <a:r>
              <a:rPr lang="en-US" sz="1800" dirty="0"/>
              <a:t>, based on </a:t>
            </a:r>
            <a:r>
              <a:rPr lang="en-US" dirty="0"/>
              <a:t>irradiance data taken in the region.  This is </a:t>
            </a:r>
            <a:r>
              <a:rPr lang="en-US" sz="1800" dirty="0"/>
              <a:t>the same tool I used 21 years ago to estimate the original system.  I entered the system parameters and got hourly production estimate data for the old system as well as for the new system.</a:t>
            </a:r>
          </a:p>
          <a:p>
            <a:endParaRPr lang="en-US" dirty="0"/>
          </a:p>
          <a:p>
            <a:r>
              <a:rPr lang="en-US" sz="1800" dirty="0"/>
              <a:t>System parameters:</a:t>
            </a:r>
          </a:p>
          <a:p>
            <a:pPr marL="285750" indent="-285750">
              <a:buFontTx/>
              <a:buChar char="-"/>
            </a:pPr>
            <a:r>
              <a:rPr lang="en-US" dirty="0"/>
              <a:t>Santa Rosa, CA</a:t>
            </a:r>
          </a:p>
          <a:p>
            <a:pPr marL="285750" indent="-285750">
              <a:buFontTx/>
              <a:buChar char="-"/>
            </a:pPr>
            <a:r>
              <a:rPr lang="en-US" sz="1800" dirty="0"/>
              <a:t>8.69 kW DC</a:t>
            </a:r>
          </a:p>
          <a:p>
            <a:pPr marL="285750" indent="-285750">
              <a:buFontTx/>
              <a:buChar char="-"/>
            </a:pPr>
            <a:r>
              <a:rPr lang="en-US" dirty="0"/>
              <a:t>18.4 degree tilt – measured rise and run with level</a:t>
            </a:r>
          </a:p>
          <a:p>
            <a:pPr marL="285750" indent="-285750">
              <a:buFontTx/>
              <a:buChar char="-"/>
            </a:pPr>
            <a:r>
              <a:rPr lang="en-US" sz="1800" dirty="0"/>
              <a:t>126.5 degrees azimuth</a:t>
            </a:r>
            <a:r>
              <a:rPr lang="en-US" dirty="0"/>
              <a:t>, roughly southeast – see map on next page</a:t>
            </a:r>
          </a:p>
          <a:p>
            <a:pPr marL="285750" indent="-285750">
              <a:buFontTx/>
              <a:buChar char="-"/>
            </a:pPr>
            <a:endParaRPr lang="en-US" sz="1800" dirty="0"/>
          </a:p>
          <a:p>
            <a:r>
              <a:rPr lang="en-US" dirty="0"/>
              <a:t>It predicts 12,290 kWh annual production, similar to the 12,701 kWh predicted by Enphase’s </a:t>
            </a:r>
            <a:r>
              <a:rPr lang="en-US" dirty="0" err="1"/>
              <a:t>SolarGraf</a:t>
            </a:r>
            <a:r>
              <a:rPr lang="en-US" dirty="0"/>
              <a:t> program that they used. </a:t>
            </a:r>
            <a:endParaRPr lang="en-US" sz="1800" dirty="0"/>
          </a:p>
          <a:p>
            <a:pPr marL="285750" indent="-285750">
              <a:buFontTx/>
              <a:buChar char="-"/>
            </a:pPr>
            <a:endParaRPr lang="en-US" sz="1800" dirty="0"/>
          </a:p>
          <a:p>
            <a:r>
              <a:rPr lang="en-US" sz="1800" dirty="0"/>
              <a:t>We have a 21 year old 1.8 kW Sharp/SMA Sunny Boy system that is only outputting about 40%, probably due to the original inverter wearing out.  I want to include this in the new system, but that has not been agreed upon yet hence it is left out of the calculations.</a:t>
            </a:r>
          </a:p>
          <a:p>
            <a:pPr marL="285750" indent="-285750">
              <a:buFontTx/>
              <a:buChar char="-"/>
            </a:pPr>
            <a:endParaRPr lang="en-US" sz="1800" dirty="0"/>
          </a:p>
        </p:txBody>
      </p:sp>
      <p:sp>
        <p:nvSpPr>
          <p:cNvPr id="6" name="Slide Number Placeholder 5">
            <a:extLst>
              <a:ext uri="{FF2B5EF4-FFF2-40B4-BE49-F238E27FC236}">
                <a16:creationId xmlns:a16="http://schemas.microsoft.com/office/drawing/2014/main" id="{3B9627A9-C376-4EAE-21A7-B00C3243E2BF}"/>
              </a:ext>
            </a:extLst>
          </p:cNvPr>
          <p:cNvSpPr>
            <a:spLocks noGrp="1"/>
          </p:cNvSpPr>
          <p:nvPr>
            <p:ph type="sldNum" sz="quarter" idx="12"/>
          </p:nvPr>
        </p:nvSpPr>
        <p:spPr/>
        <p:txBody>
          <a:bodyPr/>
          <a:lstStyle/>
          <a:p>
            <a:fld id="{5070B2F5-216D-4BD7-A4F7-AC63DEC554D4}" type="slidenum">
              <a:rPr lang="en-US" smtClean="0"/>
              <a:t>12</a:t>
            </a:fld>
            <a:endParaRPr lang="en-US"/>
          </a:p>
        </p:txBody>
      </p:sp>
    </p:spTree>
    <p:extLst>
      <p:ext uri="{BB962C8B-B14F-4D97-AF65-F5344CB8AC3E}">
        <p14:creationId xmlns:p14="http://schemas.microsoft.com/office/powerpoint/2010/main" val="33568412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53F8B1-0FD9-8A6C-C51C-90EDA2977C98}"/>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8B9AE68B-995C-83A0-0E15-773813EF9B48}"/>
              </a:ext>
            </a:extLst>
          </p:cNvPr>
          <p:cNvPicPr>
            <a:picLocks noChangeAspect="1"/>
          </p:cNvPicPr>
          <p:nvPr/>
        </p:nvPicPr>
        <p:blipFill>
          <a:blip r:embed="rId2"/>
          <a:stretch>
            <a:fillRect/>
          </a:stretch>
        </p:blipFill>
        <p:spPr>
          <a:xfrm>
            <a:off x="3444893" y="1152144"/>
            <a:ext cx="4817146" cy="5187696"/>
          </a:xfrm>
          <a:prstGeom prst="rect">
            <a:avLst/>
          </a:prstGeom>
        </p:spPr>
      </p:pic>
      <p:sp>
        <p:nvSpPr>
          <p:cNvPr id="4" name="TextBox 3">
            <a:extLst>
              <a:ext uri="{FF2B5EF4-FFF2-40B4-BE49-F238E27FC236}">
                <a16:creationId xmlns:a16="http://schemas.microsoft.com/office/drawing/2014/main" id="{133EA006-E9B4-F090-F225-5C40EEEAC9F7}"/>
              </a:ext>
            </a:extLst>
          </p:cNvPr>
          <p:cNvSpPr txBox="1"/>
          <p:nvPr/>
        </p:nvSpPr>
        <p:spPr>
          <a:xfrm>
            <a:off x="457200" y="220718"/>
            <a:ext cx="6096000" cy="369332"/>
          </a:xfrm>
          <a:prstGeom prst="rect">
            <a:avLst/>
          </a:prstGeom>
          <a:noFill/>
        </p:spPr>
        <p:txBody>
          <a:bodyPr wrap="square">
            <a:spAutoFit/>
          </a:bodyPr>
          <a:lstStyle/>
          <a:p>
            <a:r>
              <a:rPr lang="en-US" dirty="0"/>
              <a:t>Estimating Solar Production</a:t>
            </a:r>
          </a:p>
        </p:txBody>
      </p:sp>
      <p:cxnSp>
        <p:nvCxnSpPr>
          <p:cNvPr id="7" name="Straight Connector 6">
            <a:extLst>
              <a:ext uri="{FF2B5EF4-FFF2-40B4-BE49-F238E27FC236}">
                <a16:creationId xmlns:a16="http://schemas.microsoft.com/office/drawing/2014/main" id="{14B04B0C-0D55-0D94-C3D6-1E01FD6B84A1}"/>
              </a:ext>
            </a:extLst>
          </p:cNvPr>
          <p:cNvCxnSpPr/>
          <p:nvPr/>
        </p:nvCxnSpPr>
        <p:spPr>
          <a:xfrm flipH="1">
            <a:off x="4303776" y="1207008"/>
            <a:ext cx="237744" cy="29870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6D909D01-022F-5592-571B-ACC1D5FE4538}"/>
              </a:ext>
            </a:extLst>
          </p:cNvPr>
          <p:cNvCxnSpPr/>
          <p:nvPr/>
        </p:nvCxnSpPr>
        <p:spPr>
          <a:xfrm flipH="1">
            <a:off x="4466947" y="1356360"/>
            <a:ext cx="237744" cy="29870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CD7BB797-8B97-8535-FE03-2373193C8D98}"/>
              </a:ext>
            </a:extLst>
          </p:cNvPr>
          <p:cNvCxnSpPr>
            <a:cxnSpLocks/>
          </p:cNvCxnSpPr>
          <p:nvPr/>
        </p:nvCxnSpPr>
        <p:spPr>
          <a:xfrm>
            <a:off x="4541520" y="1207008"/>
            <a:ext cx="163171" cy="14935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337CEE7-2C75-2C53-B23F-42C9B8DB9F11}"/>
              </a:ext>
            </a:extLst>
          </p:cNvPr>
          <p:cNvCxnSpPr>
            <a:cxnSpLocks/>
          </p:cNvCxnSpPr>
          <p:nvPr/>
        </p:nvCxnSpPr>
        <p:spPr>
          <a:xfrm>
            <a:off x="4303776" y="1499834"/>
            <a:ext cx="163171" cy="14935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D62613D0-F6AB-8C67-E417-577ACFD34121}"/>
              </a:ext>
            </a:extLst>
          </p:cNvPr>
          <p:cNvCxnSpPr>
            <a:cxnSpLocks/>
          </p:cNvCxnSpPr>
          <p:nvPr/>
        </p:nvCxnSpPr>
        <p:spPr>
          <a:xfrm>
            <a:off x="3936643" y="822931"/>
            <a:ext cx="513174" cy="48419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7CDCE7BA-A1CA-9754-1775-0B13F88410ED}"/>
              </a:ext>
            </a:extLst>
          </p:cNvPr>
          <p:cNvSpPr txBox="1"/>
          <p:nvPr/>
        </p:nvSpPr>
        <p:spPr>
          <a:xfrm>
            <a:off x="3210713" y="506957"/>
            <a:ext cx="2413191" cy="307777"/>
          </a:xfrm>
          <a:prstGeom prst="rect">
            <a:avLst/>
          </a:prstGeom>
          <a:noFill/>
        </p:spPr>
        <p:txBody>
          <a:bodyPr wrap="square" rtlCol="0">
            <a:spAutoFit/>
          </a:bodyPr>
          <a:lstStyle/>
          <a:p>
            <a:r>
              <a:rPr lang="en-US" sz="1400" dirty="0"/>
              <a:t>Southeast roof surface </a:t>
            </a:r>
          </a:p>
        </p:txBody>
      </p:sp>
      <p:cxnSp>
        <p:nvCxnSpPr>
          <p:cNvPr id="17" name="Straight Arrow Connector 16">
            <a:extLst>
              <a:ext uri="{FF2B5EF4-FFF2-40B4-BE49-F238E27FC236}">
                <a16:creationId xmlns:a16="http://schemas.microsoft.com/office/drawing/2014/main" id="{672EBC6D-1A92-1993-74F3-FCAADD95F342}"/>
              </a:ext>
            </a:extLst>
          </p:cNvPr>
          <p:cNvCxnSpPr>
            <a:cxnSpLocks/>
          </p:cNvCxnSpPr>
          <p:nvPr/>
        </p:nvCxnSpPr>
        <p:spPr>
          <a:xfrm>
            <a:off x="4045200" y="1707282"/>
            <a:ext cx="4828307" cy="326703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16D9890A-24EF-422C-00F2-354258D85CB3}"/>
              </a:ext>
            </a:extLst>
          </p:cNvPr>
          <p:cNvCxnSpPr/>
          <p:nvPr/>
        </p:nvCxnSpPr>
        <p:spPr>
          <a:xfrm>
            <a:off x="7445829" y="1705047"/>
            <a:ext cx="1588168"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F4E2AF2F-8760-88C0-CF81-FD03B64A2FB9}"/>
              </a:ext>
            </a:extLst>
          </p:cNvPr>
          <p:cNvSpPr txBox="1"/>
          <p:nvPr/>
        </p:nvSpPr>
        <p:spPr>
          <a:xfrm>
            <a:off x="9284093" y="1381881"/>
            <a:ext cx="2571320" cy="646331"/>
          </a:xfrm>
          <a:prstGeom prst="rect">
            <a:avLst/>
          </a:prstGeom>
          <a:noFill/>
        </p:spPr>
        <p:txBody>
          <a:bodyPr wrap="square" rtlCol="0">
            <a:spAutoFit/>
          </a:bodyPr>
          <a:lstStyle/>
          <a:p>
            <a:r>
              <a:rPr lang="en-US" dirty="0"/>
              <a:t>East = 90 degrees clockwise from North</a:t>
            </a:r>
          </a:p>
        </p:txBody>
      </p:sp>
      <p:cxnSp>
        <p:nvCxnSpPr>
          <p:cNvPr id="24" name="Straight Arrow Connector 23">
            <a:extLst>
              <a:ext uri="{FF2B5EF4-FFF2-40B4-BE49-F238E27FC236}">
                <a16:creationId xmlns:a16="http://schemas.microsoft.com/office/drawing/2014/main" id="{BA544AA0-1C5C-8982-73CB-09318BB5A78C}"/>
              </a:ext>
            </a:extLst>
          </p:cNvPr>
          <p:cNvCxnSpPr/>
          <p:nvPr/>
        </p:nvCxnSpPr>
        <p:spPr>
          <a:xfrm flipH="1">
            <a:off x="4056361" y="1741772"/>
            <a:ext cx="3293215" cy="4482623"/>
          </a:xfrm>
          <a:prstGeom prst="straightConnector1">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25" name="Freeform: Shape 24">
            <a:extLst>
              <a:ext uri="{FF2B5EF4-FFF2-40B4-BE49-F238E27FC236}">
                <a16:creationId xmlns:a16="http://schemas.microsoft.com/office/drawing/2014/main" id="{3DF8A55D-8AE7-533C-BDAF-0797562F0412}"/>
              </a:ext>
            </a:extLst>
          </p:cNvPr>
          <p:cNvSpPr/>
          <p:nvPr/>
        </p:nvSpPr>
        <p:spPr>
          <a:xfrm>
            <a:off x="4620126" y="5458899"/>
            <a:ext cx="474947" cy="776896"/>
          </a:xfrm>
          <a:custGeom>
            <a:avLst/>
            <a:gdLst>
              <a:gd name="connsiteX0" fmla="*/ 0 w 474947"/>
              <a:gd name="connsiteY0" fmla="*/ 0 h 776896"/>
              <a:gd name="connsiteX1" fmla="*/ 55002 w 474947"/>
              <a:gd name="connsiteY1" fmla="*/ 6875 h 776896"/>
              <a:gd name="connsiteX2" fmla="*/ 137504 w 474947"/>
              <a:gd name="connsiteY2" fmla="*/ 55002 h 776896"/>
              <a:gd name="connsiteX3" fmla="*/ 165005 w 474947"/>
              <a:gd name="connsiteY3" fmla="*/ 68752 h 776896"/>
              <a:gd name="connsiteX4" fmla="*/ 185630 w 474947"/>
              <a:gd name="connsiteY4" fmla="*/ 89378 h 776896"/>
              <a:gd name="connsiteX5" fmla="*/ 247507 w 474947"/>
              <a:gd name="connsiteY5" fmla="*/ 137504 h 776896"/>
              <a:gd name="connsiteX6" fmla="*/ 288758 w 474947"/>
              <a:gd name="connsiteY6" fmla="*/ 192506 h 776896"/>
              <a:gd name="connsiteX7" fmla="*/ 309384 w 474947"/>
              <a:gd name="connsiteY7" fmla="*/ 206256 h 776896"/>
              <a:gd name="connsiteX8" fmla="*/ 343760 w 474947"/>
              <a:gd name="connsiteY8" fmla="*/ 254382 h 776896"/>
              <a:gd name="connsiteX9" fmla="*/ 378136 w 474947"/>
              <a:gd name="connsiteY9" fmla="*/ 309384 h 776896"/>
              <a:gd name="connsiteX10" fmla="*/ 405636 w 474947"/>
              <a:gd name="connsiteY10" fmla="*/ 371260 h 776896"/>
              <a:gd name="connsiteX11" fmla="*/ 419387 w 474947"/>
              <a:gd name="connsiteY11" fmla="*/ 440012 h 776896"/>
              <a:gd name="connsiteX12" fmla="*/ 433137 w 474947"/>
              <a:gd name="connsiteY12" fmla="*/ 474388 h 776896"/>
              <a:gd name="connsiteX13" fmla="*/ 446888 w 474947"/>
              <a:gd name="connsiteY13" fmla="*/ 543140 h 776896"/>
              <a:gd name="connsiteX14" fmla="*/ 460638 w 474947"/>
              <a:gd name="connsiteY14" fmla="*/ 598142 h 776896"/>
              <a:gd name="connsiteX15" fmla="*/ 474388 w 474947"/>
              <a:gd name="connsiteY15" fmla="*/ 701269 h 776896"/>
              <a:gd name="connsiteX16" fmla="*/ 474388 w 474947"/>
              <a:gd name="connsiteY16" fmla="*/ 776896 h 776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4947" h="776896">
                <a:moveTo>
                  <a:pt x="0" y="0"/>
                </a:moveTo>
                <a:cubicBezTo>
                  <a:pt x="18334" y="2292"/>
                  <a:pt x="37366" y="1364"/>
                  <a:pt x="55002" y="6875"/>
                </a:cubicBezTo>
                <a:cubicBezTo>
                  <a:pt x="112515" y="24848"/>
                  <a:pt x="97930" y="30269"/>
                  <a:pt x="137504" y="55002"/>
                </a:cubicBezTo>
                <a:cubicBezTo>
                  <a:pt x="146195" y="60434"/>
                  <a:pt x="155838" y="64169"/>
                  <a:pt x="165005" y="68752"/>
                </a:cubicBezTo>
                <a:cubicBezTo>
                  <a:pt x="171880" y="75627"/>
                  <a:pt x="177540" y="83985"/>
                  <a:pt x="185630" y="89378"/>
                </a:cubicBezTo>
                <a:cubicBezTo>
                  <a:pt x="229965" y="118935"/>
                  <a:pt x="187014" y="46766"/>
                  <a:pt x="247507" y="137504"/>
                </a:cubicBezTo>
                <a:cubicBezTo>
                  <a:pt x="260069" y="156347"/>
                  <a:pt x="270593" y="177974"/>
                  <a:pt x="288758" y="192506"/>
                </a:cubicBezTo>
                <a:cubicBezTo>
                  <a:pt x="295210" y="197668"/>
                  <a:pt x="302509" y="201673"/>
                  <a:pt x="309384" y="206256"/>
                </a:cubicBezTo>
                <a:cubicBezTo>
                  <a:pt x="318228" y="218048"/>
                  <a:pt x="335723" y="240318"/>
                  <a:pt x="343760" y="254382"/>
                </a:cubicBezTo>
                <a:cubicBezTo>
                  <a:pt x="373964" y="307238"/>
                  <a:pt x="338694" y="256795"/>
                  <a:pt x="378136" y="309384"/>
                </a:cubicBezTo>
                <a:cubicBezTo>
                  <a:pt x="394499" y="358474"/>
                  <a:pt x="383846" y="338575"/>
                  <a:pt x="405636" y="371260"/>
                </a:cubicBezTo>
                <a:cubicBezTo>
                  <a:pt x="410220" y="394177"/>
                  <a:pt x="410707" y="418312"/>
                  <a:pt x="419387" y="440012"/>
                </a:cubicBezTo>
                <a:cubicBezTo>
                  <a:pt x="423970" y="451471"/>
                  <a:pt x="429957" y="462463"/>
                  <a:pt x="433137" y="474388"/>
                </a:cubicBezTo>
                <a:cubicBezTo>
                  <a:pt x="439159" y="496970"/>
                  <a:pt x="439498" y="520968"/>
                  <a:pt x="446888" y="543140"/>
                </a:cubicBezTo>
                <a:cubicBezTo>
                  <a:pt x="456429" y="571765"/>
                  <a:pt x="454001" y="561638"/>
                  <a:pt x="460638" y="598142"/>
                </a:cubicBezTo>
                <a:cubicBezTo>
                  <a:pt x="466282" y="629184"/>
                  <a:pt x="472885" y="671209"/>
                  <a:pt x="474388" y="701269"/>
                </a:cubicBezTo>
                <a:cubicBezTo>
                  <a:pt x="475647" y="726447"/>
                  <a:pt x="474388" y="751687"/>
                  <a:pt x="474388" y="776896"/>
                </a:cubicBezTo>
              </a:path>
            </a:pathLst>
          </a:custGeom>
          <a:noFill/>
          <a:ln w="25400">
            <a:headEnd type="triangle"/>
            <a:tailEnd type="triangle"/>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37CEFE55-6A96-69CD-38C0-EC22E72C4D02}"/>
              </a:ext>
            </a:extLst>
          </p:cNvPr>
          <p:cNvSpPr txBox="1"/>
          <p:nvPr/>
        </p:nvSpPr>
        <p:spPr>
          <a:xfrm>
            <a:off x="5582653" y="4855005"/>
            <a:ext cx="1945678" cy="738664"/>
          </a:xfrm>
          <a:prstGeom prst="rect">
            <a:avLst/>
          </a:prstGeom>
          <a:noFill/>
        </p:spPr>
        <p:txBody>
          <a:bodyPr wrap="square" rtlCol="0">
            <a:spAutoFit/>
          </a:bodyPr>
          <a:lstStyle/>
          <a:p>
            <a:r>
              <a:rPr lang="en-US" sz="1400" dirty="0"/>
              <a:t>A = tan-1(9.125/6.75)</a:t>
            </a:r>
          </a:p>
          <a:p>
            <a:r>
              <a:rPr lang="en-US" sz="1400" dirty="0"/>
              <a:t>    = tan-1(1.35185)</a:t>
            </a:r>
          </a:p>
          <a:p>
            <a:r>
              <a:rPr lang="en-US" sz="1400" dirty="0"/>
              <a:t>    = 53.5 degrees </a:t>
            </a:r>
          </a:p>
        </p:txBody>
      </p:sp>
      <p:sp>
        <p:nvSpPr>
          <p:cNvPr id="30" name="TextBox 29">
            <a:extLst>
              <a:ext uri="{FF2B5EF4-FFF2-40B4-BE49-F238E27FC236}">
                <a16:creationId xmlns:a16="http://schemas.microsoft.com/office/drawing/2014/main" id="{F2EA532D-5E18-8A06-83F7-2AA9EFB10CF9}"/>
              </a:ext>
            </a:extLst>
          </p:cNvPr>
          <p:cNvSpPr txBox="1"/>
          <p:nvPr/>
        </p:nvSpPr>
        <p:spPr>
          <a:xfrm>
            <a:off x="4365881" y="5820452"/>
            <a:ext cx="213062" cy="307777"/>
          </a:xfrm>
          <a:prstGeom prst="rect">
            <a:avLst/>
          </a:prstGeom>
          <a:noFill/>
        </p:spPr>
        <p:txBody>
          <a:bodyPr wrap="square" rtlCol="0">
            <a:spAutoFit/>
          </a:bodyPr>
          <a:lstStyle/>
          <a:p>
            <a:r>
              <a:rPr lang="en-US" sz="1400" dirty="0"/>
              <a:t>A</a:t>
            </a:r>
          </a:p>
        </p:txBody>
      </p:sp>
      <p:sp>
        <p:nvSpPr>
          <p:cNvPr id="31" name="TextBox 30">
            <a:extLst>
              <a:ext uri="{FF2B5EF4-FFF2-40B4-BE49-F238E27FC236}">
                <a16:creationId xmlns:a16="http://schemas.microsoft.com/office/drawing/2014/main" id="{BDC68338-CAAA-E588-43C4-6C2D02A306CF}"/>
              </a:ext>
            </a:extLst>
          </p:cNvPr>
          <p:cNvSpPr txBox="1"/>
          <p:nvPr/>
        </p:nvSpPr>
        <p:spPr>
          <a:xfrm>
            <a:off x="6810865" y="1754063"/>
            <a:ext cx="213062" cy="307777"/>
          </a:xfrm>
          <a:prstGeom prst="rect">
            <a:avLst/>
          </a:prstGeom>
          <a:noFill/>
        </p:spPr>
        <p:txBody>
          <a:bodyPr wrap="square" rtlCol="0">
            <a:spAutoFit/>
          </a:bodyPr>
          <a:lstStyle/>
          <a:p>
            <a:r>
              <a:rPr lang="en-US" sz="1400" dirty="0"/>
              <a:t>A</a:t>
            </a:r>
          </a:p>
        </p:txBody>
      </p:sp>
      <p:sp>
        <p:nvSpPr>
          <p:cNvPr id="32" name="TextBox 31">
            <a:extLst>
              <a:ext uri="{FF2B5EF4-FFF2-40B4-BE49-F238E27FC236}">
                <a16:creationId xmlns:a16="http://schemas.microsoft.com/office/drawing/2014/main" id="{47E9012A-F9D1-C6DC-2527-4BD50CD55552}"/>
              </a:ext>
            </a:extLst>
          </p:cNvPr>
          <p:cNvSpPr txBox="1"/>
          <p:nvPr/>
        </p:nvSpPr>
        <p:spPr>
          <a:xfrm>
            <a:off x="4417308" y="1720435"/>
            <a:ext cx="1775821" cy="307777"/>
          </a:xfrm>
          <a:prstGeom prst="rect">
            <a:avLst/>
          </a:prstGeom>
          <a:noFill/>
        </p:spPr>
        <p:txBody>
          <a:bodyPr wrap="square" rtlCol="0">
            <a:spAutoFit/>
          </a:bodyPr>
          <a:lstStyle/>
          <a:p>
            <a:r>
              <a:rPr lang="en-US" sz="1400" dirty="0"/>
              <a:t>90-A = 36.5 degrees</a:t>
            </a:r>
          </a:p>
        </p:txBody>
      </p:sp>
      <p:sp>
        <p:nvSpPr>
          <p:cNvPr id="33" name="TextBox 32">
            <a:extLst>
              <a:ext uri="{FF2B5EF4-FFF2-40B4-BE49-F238E27FC236}">
                <a16:creationId xmlns:a16="http://schemas.microsoft.com/office/drawing/2014/main" id="{D7526049-4ED6-0F4C-CE8F-25199C0D4ABE}"/>
              </a:ext>
            </a:extLst>
          </p:cNvPr>
          <p:cNvSpPr txBox="1"/>
          <p:nvPr/>
        </p:nvSpPr>
        <p:spPr>
          <a:xfrm>
            <a:off x="5778985" y="2384421"/>
            <a:ext cx="774215" cy="523220"/>
          </a:xfrm>
          <a:prstGeom prst="rect">
            <a:avLst/>
          </a:prstGeom>
          <a:noFill/>
        </p:spPr>
        <p:txBody>
          <a:bodyPr wrap="square" rtlCol="0">
            <a:spAutoFit/>
          </a:bodyPr>
          <a:lstStyle/>
          <a:p>
            <a:r>
              <a:rPr lang="en-US" sz="1400" dirty="0"/>
              <a:t>90 degrees</a:t>
            </a:r>
          </a:p>
        </p:txBody>
      </p:sp>
      <p:sp>
        <p:nvSpPr>
          <p:cNvPr id="35" name="TextBox 34">
            <a:extLst>
              <a:ext uri="{FF2B5EF4-FFF2-40B4-BE49-F238E27FC236}">
                <a16:creationId xmlns:a16="http://schemas.microsoft.com/office/drawing/2014/main" id="{F9406022-ECAC-F2BE-973E-5B8592350F0F}"/>
              </a:ext>
            </a:extLst>
          </p:cNvPr>
          <p:cNvSpPr txBox="1"/>
          <p:nvPr/>
        </p:nvSpPr>
        <p:spPr>
          <a:xfrm>
            <a:off x="8954004" y="4924017"/>
            <a:ext cx="2571320" cy="923330"/>
          </a:xfrm>
          <a:prstGeom prst="rect">
            <a:avLst/>
          </a:prstGeom>
          <a:noFill/>
        </p:spPr>
        <p:txBody>
          <a:bodyPr wrap="square" rtlCol="0">
            <a:spAutoFit/>
          </a:bodyPr>
          <a:lstStyle/>
          <a:p>
            <a:r>
              <a:rPr lang="en-US" dirty="0"/>
              <a:t>90 + 36.5 = 126.5 degrees clockwise from North = azimuth </a:t>
            </a:r>
          </a:p>
        </p:txBody>
      </p:sp>
      <p:sp>
        <p:nvSpPr>
          <p:cNvPr id="36" name="Slide Number Placeholder 35">
            <a:extLst>
              <a:ext uri="{FF2B5EF4-FFF2-40B4-BE49-F238E27FC236}">
                <a16:creationId xmlns:a16="http://schemas.microsoft.com/office/drawing/2014/main" id="{D1D2C8F4-27F3-D619-A830-B17729819674}"/>
              </a:ext>
            </a:extLst>
          </p:cNvPr>
          <p:cNvSpPr>
            <a:spLocks noGrp="1"/>
          </p:cNvSpPr>
          <p:nvPr>
            <p:ph type="sldNum" sz="quarter" idx="12"/>
          </p:nvPr>
        </p:nvSpPr>
        <p:spPr/>
        <p:txBody>
          <a:bodyPr/>
          <a:lstStyle/>
          <a:p>
            <a:fld id="{5070B2F5-216D-4BD7-A4F7-AC63DEC554D4}" type="slidenum">
              <a:rPr lang="en-US" smtClean="0"/>
              <a:t>13</a:t>
            </a:fld>
            <a:endParaRPr lang="en-US"/>
          </a:p>
        </p:txBody>
      </p:sp>
    </p:spTree>
    <p:extLst>
      <p:ext uri="{BB962C8B-B14F-4D97-AF65-F5344CB8AC3E}">
        <p14:creationId xmlns:p14="http://schemas.microsoft.com/office/powerpoint/2010/main" val="3770122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53F8B1-0FD9-8A6C-C51C-90EDA2977C98}"/>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133EA006-E9B4-F090-F225-5C40EEEAC9F7}"/>
              </a:ext>
            </a:extLst>
          </p:cNvPr>
          <p:cNvSpPr txBox="1"/>
          <p:nvPr/>
        </p:nvSpPr>
        <p:spPr>
          <a:xfrm>
            <a:off x="457200" y="220718"/>
            <a:ext cx="6096000" cy="369332"/>
          </a:xfrm>
          <a:prstGeom prst="rect">
            <a:avLst/>
          </a:prstGeom>
          <a:noFill/>
        </p:spPr>
        <p:txBody>
          <a:bodyPr wrap="square">
            <a:spAutoFit/>
          </a:bodyPr>
          <a:lstStyle/>
          <a:p>
            <a:r>
              <a:rPr lang="en-US" dirty="0"/>
              <a:t>Estimating Solar Production</a:t>
            </a:r>
          </a:p>
        </p:txBody>
      </p:sp>
      <p:graphicFrame>
        <p:nvGraphicFramePr>
          <p:cNvPr id="2" name="Chart 1">
            <a:extLst>
              <a:ext uri="{FF2B5EF4-FFF2-40B4-BE49-F238E27FC236}">
                <a16:creationId xmlns:a16="http://schemas.microsoft.com/office/drawing/2014/main" id="{93BDBE94-0828-9E52-CD48-230C56E4153F}"/>
              </a:ext>
            </a:extLst>
          </p:cNvPr>
          <p:cNvGraphicFramePr>
            <a:graphicFrameLocks noGrp="1"/>
          </p:cNvGraphicFramePr>
          <p:nvPr>
            <p:extLst>
              <p:ext uri="{D42A27DB-BD31-4B8C-83A1-F6EECF244321}">
                <p14:modId xmlns:p14="http://schemas.microsoft.com/office/powerpoint/2010/main" val="2890302058"/>
              </p:ext>
            </p:extLst>
          </p:nvPr>
        </p:nvGraphicFramePr>
        <p:xfrm>
          <a:off x="1883664" y="779026"/>
          <a:ext cx="8013624" cy="5987348"/>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a:extLst>
              <a:ext uri="{FF2B5EF4-FFF2-40B4-BE49-F238E27FC236}">
                <a16:creationId xmlns:a16="http://schemas.microsoft.com/office/drawing/2014/main" id="{32C42241-139D-69CC-076D-F74655E8CE0D}"/>
              </a:ext>
            </a:extLst>
          </p:cNvPr>
          <p:cNvSpPr>
            <a:spLocks noGrp="1"/>
          </p:cNvSpPr>
          <p:nvPr>
            <p:ph type="sldNum" sz="quarter" idx="12"/>
          </p:nvPr>
        </p:nvSpPr>
        <p:spPr/>
        <p:txBody>
          <a:bodyPr/>
          <a:lstStyle/>
          <a:p>
            <a:fld id="{5070B2F5-216D-4BD7-A4F7-AC63DEC554D4}" type="slidenum">
              <a:rPr lang="en-US" smtClean="0"/>
              <a:t>14</a:t>
            </a:fld>
            <a:endParaRPr lang="en-US"/>
          </a:p>
        </p:txBody>
      </p:sp>
    </p:spTree>
    <p:extLst>
      <p:ext uri="{BB962C8B-B14F-4D97-AF65-F5344CB8AC3E}">
        <p14:creationId xmlns:p14="http://schemas.microsoft.com/office/powerpoint/2010/main" val="417858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E2E264-631F-9C19-F2D3-10A359ED4DF0}"/>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9B0BC7F8-EA10-7CC5-DDE2-61EED8A2DF05}"/>
              </a:ext>
            </a:extLst>
          </p:cNvPr>
          <p:cNvSpPr txBox="1"/>
          <p:nvPr/>
        </p:nvSpPr>
        <p:spPr>
          <a:xfrm>
            <a:off x="341376" y="329184"/>
            <a:ext cx="3980688" cy="369332"/>
          </a:xfrm>
          <a:prstGeom prst="rect">
            <a:avLst/>
          </a:prstGeom>
          <a:noFill/>
        </p:spPr>
        <p:txBody>
          <a:bodyPr wrap="square" rtlCol="0">
            <a:spAutoFit/>
          </a:bodyPr>
          <a:lstStyle/>
          <a:p>
            <a:r>
              <a:rPr lang="en-US" dirty="0"/>
              <a:t>Estimating Loads</a:t>
            </a:r>
          </a:p>
        </p:txBody>
      </p:sp>
      <p:sp>
        <p:nvSpPr>
          <p:cNvPr id="3" name="TextBox 2">
            <a:extLst>
              <a:ext uri="{FF2B5EF4-FFF2-40B4-BE49-F238E27FC236}">
                <a16:creationId xmlns:a16="http://schemas.microsoft.com/office/drawing/2014/main" id="{ECD39B1A-152F-255D-4833-307AF52CEE20}"/>
              </a:ext>
            </a:extLst>
          </p:cNvPr>
          <p:cNvSpPr txBox="1"/>
          <p:nvPr/>
        </p:nvSpPr>
        <p:spPr>
          <a:xfrm>
            <a:off x="591266" y="935026"/>
            <a:ext cx="10952175" cy="5355312"/>
          </a:xfrm>
          <a:prstGeom prst="rect">
            <a:avLst/>
          </a:prstGeom>
          <a:noFill/>
        </p:spPr>
        <p:txBody>
          <a:bodyPr wrap="square" rtlCol="0">
            <a:spAutoFit/>
          </a:bodyPr>
          <a:lstStyle/>
          <a:p>
            <a:r>
              <a:rPr lang="en-US" dirty="0"/>
              <a:t>First I started with our 2023 PG&amp;E net hourly electric data.</a:t>
            </a:r>
          </a:p>
          <a:p>
            <a:endParaRPr lang="en-US" dirty="0"/>
          </a:p>
          <a:p>
            <a:r>
              <a:rPr lang="en-US" dirty="0"/>
              <a:t>Then I added in 40% of the model data from PVWATTS of our old system, the performance level I think it’s at from spot checking over the last couple of years.  There is also shade problems with a tall Valley oak tree, but I estimate the output now to be only about 10% of the new system, so even if I’m 50% off that’s only 5% of the new system.</a:t>
            </a:r>
          </a:p>
          <a:p>
            <a:endParaRPr lang="en-US" dirty="0"/>
          </a:p>
          <a:p>
            <a:r>
              <a:rPr lang="en-US" dirty="0"/>
              <a:t>For the heat pump scenario I took the daily PG&amp;E gas usage data which has poor resolution, only rounded off to the nearest </a:t>
            </a:r>
            <a:r>
              <a:rPr lang="en-US" dirty="0" err="1"/>
              <a:t>therm</a:t>
            </a:r>
            <a:r>
              <a:rPr lang="en-US" dirty="0"/>
              <a:t> which may not tick up for a few days in the summer when we are only using hot water, and averaged it over each month, then applied it smoothly across the 24 hours.  This is not accurate since our heater is not on at night, but it made calculations easy.  </a:t>
            </a:r>
          </a:p>
          <a:p>
            <a:endParaRPr lang="en-US" dirty="0"/>
          </a:p>
          <a:p>
            <a:r>
              <a:rPr lang="en-US" dirty="0"/>
              <a:t>Then I converted the daily </a:t>
            </a:r>
            <a:r>
              <a:rPr lang="en-US" dirty="0" err="1"/>
              <a:t>therms</a:t>
            </a:r>
            <a:r>
              <a:rPr lang="en-US" dirty="0"/>
              <a:t> reported by PG&amp;E to kWh by multiplying by 29.3; our furnace is 95% so this number is 5% high.  I then divided by an estimated average Coefficient of Performance of 2.6, which I estimate is what the advanced </a:t>
            </a:r>
            <a:r>
              <a:rPr lang="en-US" dirty="0" err="1"/>
              <a:t>Chilltrix</a:t>
            </a:r>
            <a:r>
              <a:rPr lang="en-US" dirty="0"/>
              <a:t> heat pump will do in this climate that can run well below freezing without resistive heat due to an additional pump stage and variable frequency drive, 30% better than the competition they claim but I tried to get someone to install one in 2022 but I couldn’t find anyone certified to do it.  It transfers via glycol so I could do it myself but decided I wanted someone to service it in situ so I will wait patiently for them to be available here.  Like triple pane windows they are being deployed in colder climates, but they can enable us to go all electric with less infrastructure upgrades.</a:t>
            </a:r>
          </a:p>
        </p:txBody>
      </p:sp>
      <p:sp>
        <p:nvSpPr>
          <p:cNvPr id="4" name="Slide Number Placeholder 3">
            <a:extLst>
              <a:ext uri="{FF2B5EF4-FFF2-40B4-BE49-F238E27FC236}">
                <a16:creationId xmlns:a16="http://schemas.microsoft.com/office/drawing/2014/main" id="{E3AB64C8-172C-4EE9-6928-78656B915102}"/>
              </a:ext>
            </a:extLst>
          </p:cNvPr>
          <p:cNvSpPr>
            <a:spLocks noGrp="1"/>
          </p:cNvSpPr>
          <p:nvPr>
            <p:ph type="sldNum" sz="quarter" idx="12"/>
          </p:nvPr>
        </p:nvSpPr>
        <p:spPr/>
        <p:txBody>
          <a:bodyPr/>
          <a:lstStyle/>
          <a:p>
            <a:fld id="{5070B2F5-216D-4BD7-A4F7-AC63DEC554D4}" type="slidenum">
              <a:rPr lang="en-US" smtClean="0"/>
              <a:t>15</a:t>
            </a:fld>
            <a:endParaRPr lang="en-US"/>
          </a:p>
        </p:txBody>
      </p:sp>
    </p:spTree>
    <p:extLst>
      <p:ext uri="{BB962C8B-B14F-4D97-AF65-F5344CB8AC3E}">
        <p14:creationId xmlns:p14="http://schemas.microsoft.com/office/powerpoint/2010/main" val="24865523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E2E264-631F-9C19-F2D3-10A359ED4DF0}"/>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9B0BC7F8-EA10-7CC5-DDE2-61EED8A2DF05}"/>
              </a:ext>
            </a:extLst>
          </p:cNvPr>
          <p:cNvSpPr txBox="1"/>
          <p:nvPr/>
        </p:nvSpPr>
        <p:spPr>
          <a:xfrm>
            <a:off x="341376" y="329184"/>
            <a:ext cx="3980688" cy="369332"/>
          </a:xfrm>
          <a:prstGeom prst="rect">
            <a:avLst/>
          </a:prstGeom>
          <a:noFill/>
        </p:spPr>
        <p:txBody>
          <a:bodyPr wrap="square" rtlCol="0">
            <a:spAutoFit/>
          </a:bodyPr>
          <a:lstStyle/>
          <a:p>
            <a:r>
              <a:rPr lang="en-US" dirty="0"/>
              <a:t>PG&amp;E Electric Rate History</a:t>
            </a:r>
          </a:p>
        </p:txBody>
      </p:sp>
      <p:graphicFrame>
        <p:nvGraphicFramePr>
          <p:cNvPr id="3" name="Chart 2">
            <a:extLst>
              <a:ext uri="{FF2B5EF4-FFF2-40B4-BE49-F238E27FC236}">
                <a16:creationId xmlns:a16="http://schemas.microsoft.com/office/drawing/2014/main" id="{151508E7-2D27-8757-9FE1-1F3307C38ACF}"/>
              </a:ext>
            </a:extLst>
          </p:cNvPr>
          <p:cNvGraphicFramePr>
            <a:graphicFrameLocks noGrp="1"/>
          </p:cNvGraphicFramePr>
          <p:nvPr>
            <p:extLst>
              <p:ext uri="{D42A27DB-BD31-4B8C-83A1-F6EECF244321}">
                <p14:modId xmlns:p14="http://schemas.microsoft.com/office/powerpoint/2010/main" val="3330881547"/>
              </p:ext>
            </p:extLst>
          </p:nvPr>
        </p:nvGraphicFramePr>
        <p:xfrm>
          <a:off x="3025082" y="790646"/>
          <a:ext cx="7626085" cy="5786751"/>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47ECBC41-ABA7-969F-0996-497A6AC50F8D}"/>
              </a:ext>
            </a:extLst>
          </p:cNvPr>
          <p:cNvSpPr txBox="1"/>
          <p:nvPr/>
        </p:nvSpPr>
        <p:spPr>
          <a:xfrm>
            <a:off x="247507" y="1842550"/>
            <a:ext cx="2660698" cy="2462213"/>
          </a:xfrm>
          <a:prstGeom prst="rect">
            <a:avLst/>
          </a:prstGeom>
          <a:noFill/>
        </p:spPr>
        <p:txBody>
          <a:bodyPr wrap="square" rtlCol="0">
            <a:spAutoFit/>
          </a:bodyPr>
          <a:lstStyle/>
          <a:p>
            <a:r>
              <a:rPr lang="en-US" sz="1400" dirty="0"/>
              <a:t>To estimate payback period we first need to estimate where energy bills are going.  </a:t>
            </a:r>
          </a:p>
          <a:p>
            <a:endParaRPr lang="en-US" sz="1400" dirty="0"/>
          </a:p>
          <a:p>
            <a:r>
              <a:rPr lang="en-US" sz="1400" dirty="0"/>
              <a:t>This shows baseline rates have been going up exponentially over the past 10 years, and upper tiers have gone up at even faster rates, so this is conservative.  Source: </a:t>
            </a:r>
            <a:r>
              <a:rPr lang="en-US" sz="1400" b="0" i="0" u="sng" strike="noStrike" dirty="0">
                <a:solidFill>
                  <a:srgbClr val="0563C1"/>
                </a:solidFill>
                <a:effectLst/>
                <a:latin typeface="Calibri" panose="020F0502020204030204" pitchFamily="34" charset="0"/>
                <a:hlinkClick r:id="rId3"/>
              </a:rPr>
              <a:t>https://www.pge.com/tariffs/electric.shtml</a:t>
            </a:r>
            <a:r>
              <a:rPr lang="en-US" sz="1400" dirty="0"/>
              <a:t> </a:t>
            </a:r>
          </a:p>
        </p:txBody>
      </p:sp>
      <p:sp>
        <p:nvSpPr>
          <p:cNvPr id="7" name="Slide Number Placeholder 6">
            <a:extLst>
              <a:ext uri="{FF2B5EF4-FFF2-40B4-BE49-F238E27FC236}">
                <a16:creationId xmlns:a16="http://schemas.microsoft.com/office/drawing/2014/main" id="{0AB727F5-06DD-C05D-6550-6D89159D66B2}"/>
              </a:ext>
            </a:extLst>
          </p:cNvPr>
          <p:cNvSpPr>
            <a:spLocks noGrp="1"/>
          </p:cNvSpPr>
          <p:nvPr>
            <p:ph type="sldNum" sz="quarter" idx="12"/>
          </p:nvPr>
        </p:nvSpPr>
        <p:spPr/>
        <p:txBody>
          <a:bodyPr/>
          <a:lstStyle/>
          <a:p>
            <a:fld id="{5070B2F5-216D-4BD7-A4F7-AC63DEC554D4}" type="slidenum">
              <a:rPr lang="en-US" smtClean="0"/>
              <a:t>16</a:t>
            </a:fld>
            <a:endParaRPr lang="en-US"/>
          </a:p>
        </p:txBody>
      </p:sp>
    </p:spTree>
    <p:extLst>
      <p:ext uri="{BB962C8B-B14F-4D97-AF65-F5344CB8AC3E}">
        <p14:creationId xmlns:p14="http://schemas.microsoft.com/office/powerpoint/2010/main" val="33297931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E2E264-631F-9C19-F2D3-10A359ED4DF0}"/>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9B0BC7F8-EA10-7CC5-DDE2-61EED8A2DF05}"/>
              </a:ext>
            </a:extLst>
          </p:cNvPr>
          <p:cNvSpPr txBox="1"/>
          <p:nvPr/>
        </p:nvSpPr>
        <p:spPr>
          <a:xfrm>
            <a:off x="341376" y="329184"/>
            <a:ext cx="3980688" cy="369332"/>
          </a:xfrm>
          <a:prstGeom prst="rect">
            <a:avLst/>
          </a:prstGeom>
          <a:noFill/>
        </p:spPr>
        <p:txBody>
          <a:bodyPr wrap="square" rtlCol="0">
            <a:spAutoFit/>
          </a:bodyPr>
          <a:lstStyle/>
          <a:p>
            <a:r>
              <a:rPr lang="en-US" dirty="0"/>
              <a:t>PG&amp;E Electric Rate History</a:t>
            </a:r>
          </a:p>
        </p:txBody>
      </p:sp>
      <p:sp>
        <p:nvSpPr>
          <p:cNvPr id="6" name="TextBox 5">
            <a:extLst>
              <a:ext uri="{FF2B5EF4-FFF2-40B4-BE49-F238E27FC236}">
                <a16:creationId xmlns:a16="http://schemas.microsoft.com/office/drawing/2014/main" id="{47ECBC41-ABA7-969F-0996-497A6AC50F8D}"/>
              </a:ext>
            </a:extLst>
          </p:cNvPr>
          <p:cNvSpPr txBox="1"/>
          <p:nvPr/>
        </p:nvSpPr>
        <p:spPr>
          <a:xfrm>
            <a:off x="294040" y="1874728"/>
            <a:ext cx="2970081" cy="3108543"/>
          </a:xfrm>
          <a:prstGeom prst="rect">
            <a:avLst/>
          </a:prstGeom>
          <a:noFill/>
        </p:spPr>
        <p:txBody>
          <a:bodyPr wrap="square" rtlCol="0">
            <a:spAutoFit/>
          </a:bodyPr>
          <a:lstStyle/>
          <a:p>
            <a:r>
              <a:rPr lang="en-US" sz="1400" dirty="0"/>
              <a:t>This shows the annual rate change climbing up to 6% exponentially.  Who knows what will happen, so I am using a conservative guess that they will be least 6% for the next 10 years during the warranty period.  </a:t>
            </a:r>
          </a:p>
          <a:p>
            <a:endParaRPr lang="en-US" sz="1400" dirty="0"/>
          </a:p>
          <a:p>
            <a:r>
              <a:rPr lang="en-US" sz="1400" dirty="0"/>
              <a:t>If they go back down that will be a good thing for the masses and I can tell the story of how I lost my shorts on my install, but how much I value how much less greenhouse gases I have used.  If everyone waits for a good deal it may be too late.</a:t>
            </a:r>
          </a:p>
        </p:txBody>
      </p:sp>
      <p:graphicFrame>
        <p:nvGraphicFramePr>
          <p:cNvPr id="4" name="Chart 3">
            <a:extLst>
              <a:ext uri="{FF2B5EF4-FFF2-40B4-BE49-F238E27FC236}">
                <a16:creationId xmlns:a16="http://schemas.microsoft.com/office/drawing/2014/main" id="{D780F6B6-B9DE-3300-75BF-CABF82231E4C}"/>
              </a:ext>
            </a:extLst>
          </p:cNvPr>
          <p:cNvGraphicFramePr>
            <a:graphicFrameLocks noGrp="1"/>
          </p:cNvGraphicFramePr>
          <p:nvPr>
            <p:extLst>
              <p:ext uri="{D42A27DB-BD31-4B8C-83A1-F6EECF244321}">
                <p14:modId xmlns:p14="http://schemas.microsoft.com/office/powerpoint/2010/main" val="420623405"/>
              </p:ext>
            </p:extLst>
          </p:nvPr>
        </p:nvGraphicFramePr>
        <p:xfrm>
          <a:off x="3540722" y="597686"/>
          <a:ext cx="7667336" cy="5931130"/>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a:extLst>
              <a:ext uri="{FF2B5EF4-FFF2-40B4-BE49-F238E27FC236}">
                <a16:creationId xmlns:a16="http://schemas.microsoft.com/office/drawing/2014/main" id="{5E54B742-8C19-E88B-A49A-4ABB974504E1}"/>
              </a:ext>
            </a:extLst>
          </p:cNvPr>
          <p:cNvSpPr>
            <a:spLocks noGrp="1"/>
          </p:cNvSpPr>
          <p:nvPr>
            <p:ph type="sldNum" sz="quarter" idx="12"/>
          </p:nvPr>
        </p:nvSpPr>
        <p:spPr/>
        <p:txBody>
          <a:bodyPr/>
          <a:lstStyle/>
          <a:p>
            <a:fld id="{5070B2F5-216D-4BD7-A4F7-AC63DEC554D4}" type="slidenum">
              <a:rPr lang="en-US" smtClean="0"/>
              <a:t>17</a:t>
            </a:fld>
            <a:endParaRPr lang="en-US"/>
          </a:p>
        </p:txBody>
      </p:sp>
    </p:spTree>
    <p:extLst>
      <p:ext uri="{BB962C8B-B14F-4D97-AF65-F5344CB8AC3E}">
        <p14:creationId xmlns:p14="http://schemas.microsoft.com/office/powerpoint/2010/main" val="2376829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E2E264-631F-9C19-F2D3-10A359ED4DF0}"/>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9B0BC7F8-EA10-7CC5-DDE2-61EED8A2DF05}"/>
              </a:ext>
            </a:extLst>
          </p:cNvPr>
          <p:cNvSpPr txBox="1"/>
          <p:nvPr/>
        </p:nvSpPr>
        <p:spPr>
          <a:xfrm>
            <a:off x="293249" y="157305"/>
            <a:ext cx="4505631" cy="369332"/>
          </a:xfrm>
          <a:prstGeom prst="rect">
            <a:avLst/>
          </a:prstGeom>
          <a:noFill/>
        </p:spPr>
        <p:txBody>
          <a:bodyPr wrap="square" rtlCol="0">
            <a:spAutoFit/>
          </a:bodyPr>
          <a:lstStyle/>
          <a:p>
            <a:r>
              <a:rPr lang="en-US" dirty="0"/>
              <a:t>Estimating System Performance and Payback</a:t>
            </a:r>
          </a:p>
        </p:txBody>
      </p:sp>
      <p:sp>
        <p:nvSpPr>
          <p:cNvPr id="3" name="TextBox 2">
            <a:extLst>
              <a:ext uri="{FF2B5EF4-FFF2-40B4-BE49-F238E27FC236}">
                <a16:creationId xmlns:a16="http://schemas.microsoft.com/office/drawing/2014/main" id="{0E7BF62C-52CC-0FD6-5719-467C596F1EF8}"/>
              </a:ext>
            </a:extLst>
          </p:cNvPr>
          <p:cNvSpPr txBox="1"/>
          <p:nvPr/>
        </p:nvSpPr>
        <p:spPr>
          <a:xfrm>
            <a:off x="423879" y="629673"/>
            <a:ext cx="11525197" cy="523220"/>
          </a:xfrm>
          <a:prstGeom prst="rect">
            <a:avLst/>
          </a:prstGeom>
          <a:noFill/>
        </p:spPr>
        <p:txBody>
          <a:bodyPr wrap="square" rtlCol="0">
            <a:spAutoFit/>
          </a:bodyPr>
          <a:lstStyle/>
          <a:p>
            <a:r>
              <a:rPr lang="en-US" sz="1400" dirty="0"/>
              <a:t>I made a spreadsheet that I posted here: </a:t>
            </a:r>
            <a:r>
              <a:rPr lang="en-US" sz="1400" dirty="0">
                <a:hlinkClick r:id="rId2"/>
              </a:rPr>
              <a:t>http://thjmedia.net/blog/posts/Solar/solar%20payback%20v1%20b2.xlsx</a:t>
            </a:r>
            <a:r>
              <a:rPr lang="en-US" sz="1400" dirty="0"/>
              <a:t> .  It has the following inputs and outputs:</a:t>
            </a:r>
          </a:p>
          <a:p>
            <a:endParaRPr lang="en-US" sz="1400" dirty="0"/>
          </a:p>
        </p:txBody>
      </p:sp>
      <p:graphicFrame>
        <p:nvGraphicFramePr>
          <p:cNvPr id="4" name="Table 3">
            <a:extLst>
              <a:ext uri="{FF2B5EF4-FFF2-40B4-BE49-F238E27FC236}">
                <a16:creationId xmlns:a16="http://schemas.microsoft.com/office/drawing/2014/main" id="{8E7266B4-441A-0A8A-B90F-EB9803FD89B0}"/>
              </a:ext>
            </a:extLst>
          </p:cNvPr>
          <p:cNvGraphicFramePr>
            <a:graphicFrameLocks noGrp="1"/>
          </p:cNvGraphicFramePr>
          <p:nvPr>
            <p:extLst>
              <p:ext uri="{D42A27DB-BD31-4B8C-83A1-F6EECF244321}">
                <p14:modId xmlns:p14="http://schemas.microsoft.com/office/powerpoint/2010/main" val="2219873214"/>
              </p:ext>
            </p:extLst>
          </p:nvPr>
        </p:nvGraphicFramePr>
        <p:xfrm>
          <a:off x="588209" y="1255930"/>
          <a:ext cx="4210672" cy="5090160"/>
        </p:xfrm>
        <a:graphic>
          <a:graphicData uri="http://schemas.openxmlformats.org/drawingml/2006/table">
            <a:tbl>
              <a:tblPr firstRow="1" bandRow="1">
                <a:tableStyleId>{5C22544A-7EE6-4342-B048-85BDC9FD1C3A}</a:tableStyleId>
              </a:tblPr>
              <a:tblGrid>
                <a:gridCol w="3069391">
                  <a:extLst>
                    <a:ext uri="{9D8B030D-6E8A-4147-A177-3AD203B41FA5}">
                      <a16:colId xmlns:a16="http://schemas.microsoft.com/office/drawing/2014/main" val="1538983491"/>
                    </a:ext>
                  </a:extLst>
                </a:gridCol>
                <a:gridCol w="1141281">
                  <a:extLst>
                    <a:ext uri="{9D8B030D-6E8A-4147-A177-3AD203B41FA5}">
                      <a16:colId xmlns:a16="http://schemas.microsoft.com/office/drawing/2014/main" val="426965935"/>
                    </a:ext>
                  </a:extLst>
                </a:gridCol>
              </a:tblGrid>
              <a:tr h="209833">
                <a:tc>
                  <a:txBody>
                    <a:bodyPr/>
                    <a:lstStyle/>
                    <a:p>
                      <a:r>
                        <a:rPr lang="en-US" sz="1400" dirty="0"/>
                        <a:t>Inputs</a:t>
                      </a:r>
                    </a:p>
                  </a:txBody>
                  <a:tcPr/>
                </a:tc>
                <a:tc>
                  <a:txBody>
                    <a:bodyPr/>
                    <a:lstStyle/>
                    <a:p>
                      <a:r>
                        <a:rPr lang="en-US" sz="1400" dirty="0"/>
                        <a:t>Value I settled on</a:t>
                      </a:r>
                    </a:p>
                  </a:txBody>
                  <a:tcPr/>
                </a:tc>
                <a:extLst>
                  <a:ext uri="{0D108BD9-81ED-4DB2-BD59-A6C34878D82A}">
                    <a16:rowId xmlns:a16="http://schemas.microsoft.com/office/drawing/2014/main" val="4019235911"/>
                  </a:ext>
                </a:extLst>
              </a:tr>
              <a:tr h="209833">
                <a:tc>
                  <a:txBody>
                    <a:bodyPr/>
                    <a:lstStyle/>
                    <a:p>
                      <a:r>
                        <a:rPr lang="en-US" sz="1400" dirty="0"/>
                        <a:t>Watts per panel</a:t>
                      </a:r>
                    </a:p>
                  </a:txBody>
                  <a:tcPr/>
                </a:tc>
                <a:tc>
                  <a:txBody>
                    <a:bodyPr/>
                    <a:lstStyle/>
                    <a:p>
                      <a:r>
                        <a:rPr lang="en-US" sz="1400" dirty="0"/>
                        <a:t>395</a:t>
                      </a:r>
                    </a:p>
                  </a:txBody>
                  <a:tcPr/>
                </a:tc>
                <a:extLst>
                  <a:ext uri="{0D108BD9-81ED-4DB2-BD59-A6C34878D82A}">
                    <a16:rowId xmlns:a16="http://schemas.microsoft.com/office/drawing/2014/main" val="3550938376"/>
                  </a:ext>
                </a:extLst>
              </a:tr>
              <a:tr h="209833">
                <a:tc>
                  <a:txBody>
                    <a:bodyPr/>
                    <a:lstStyle/>
                    <a:p>
                      <a:r>
                        <a:rPr lang="en-US" sz="1400" dirty="0"/>
                        <a:t>Number of panels</a:t>
                      </a:r>
                    </a:p>
                  </a:txBody>
                  <a:tcPr/>
                </a:tc>
                <a:tc>
                  <a:txBody>
                    <a:bodyPr/>
                    <a:lstStyle/>
                    <a:p>
                      <a:r>
                        <a:rPr lang="en-US" sz="1400" dirty="0"/>
                        <a:t>22</a:t>
                      </a:r>
                    </a:p>
                  </a:txBody>
                  <a:tcPr/>
                </a:tc>
                <a:extLst>
                  <a:ext uri="{0D108BD9-81ED-4DB2-BD59-A6C34878D82A}">
                    <a16:rowId xmlns:a16="http://schemas.microsoft.com/office/drawing/2014/main" val="1689000579"/>
                  </a:ext>
                </a:extLst>
              </a:tr>
              <a:tr h="209833">
                <a:tc>
                  <a:txBody>
                    <a:bodyPr/>
                    <a:lstStyle/>
                    <a:p>
                      <a:r>
                        <a:rPr lang="en-US" sz="1400" dirty="0"/>
                        <a:t>Battery capacity, kWh</a:t>
                      </a:r>
                    </a:p>
                  </a:txBody>
                  <a:tcPr/>
                </a:tc>
                <a:tc>
                  <a:txBody>
                    <a:bodyPr/>
                    <a:lstStyle/>
                    <a:p>
                      <a:r>
                        <a:rPr lang="en-US" sz="1400" dirty="0"/>
                        <a:t>19.2</a:t>
                      </a:r>
                    </a:p>
                  </a:txBody>
                  <a:tcPr/>
                </a:tc>
                <a:extLst>
                  <a:ext uri="{0D108BD9-81ED-4DB2-BD59-A6C34878D82A}">
                    <a16:rowId xmlns:a16="http://schemas.microsoft.com/office/drawing/2014/main" val="3832424023"/>
                  </a:ext>
                </a:extLst>
              </a:tr>
              <a:tr h="209833">
                <a:tc>
                  <a:txBody>
                    <a:bodyPr/>
                    <a:lstStyle/>
                    <a:p>
                      <a:r>
                        <a:rPr lang="en-US" sz="1400" dirty="0"/>
                        <a:t>Max battery state of charge</a:t>
                      </a:r>
                    </a:p>
                  </a:txBody>
                  <a:tcPr/>
                </a:tc>
                <a:tc>
                  <a:txBody>
                    <a:bodyPr/>
                    <a:lstStyle/>
                    <a:p>
                      <a:r>
                        <a:rPr lang="en-US" sz="1400" dirty="0"/>
                        <a:t>100%</a:t>
                      </a:r>
                    </a:p>
                  </a:txBody>
                  <a:tcPr/>
                </a:tc>
                <a:extLst>
                  <a:ext uri="{0D108BD9-81ED-4DB2-BD59-A6C34878D82A}">
                    <a16:rowId xmlns:a16="http://schemas.microsoft.com/office/drawing/2014/main" val="3610093626"/>
                  </a:ext>
                </a:extLst>
              </a:tr>
              <a:tr h="2098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Min battery state of charge</a:t>
                      </a:r>
                    </a:p>
                  </a:txBody>
                  <a:tcPr/>
                </a:tc>
                <a:tc>
                  <a:txBody>
                    <a:bodyPr/>
                    <a:lstStyle/>
                    <a:p>
                      <a:r>
                        <a:rPr lang="en-US" sz="1400" dirty="0"/>
                        <a:t>20%</a:t>
                      </a:r>
                    </a:p>
                  </a:txBody>
                  <a:tcPr/>
                </a:tc>
                <a:extLst>
                  <a:ext uri="{0D108BD9-81ED-4DB2-BD59-A6C34878D82A}">
                    <a16:rowId xmlns:a16="http://schemas.microsoft.com/office/drawing/2014/main" val="2753850970"/>
                  </a:ext>
                </a:extLst>
              </a:tr>
              <a:tr h="209833">
                <a:tc>
                  <a:txBody>
                    <a:bodyPr/>
                    <a:lstStyle/>
                    <a:p>
                      <a:r>
                        <a:rPr lang="en-US" sz="1400" dirty="0"/>
                        <a:t>Battery round trip efficiency</a:t>
                      </a:r>
                    </a:p>
                  </a:txBody>
                  <a:tcPr/>
                </a:tc>
                <a:tc>
                  <a:txBody>
                    <a:bodyPr/>
                    <a:lstStyle/>
                    <a:p>
                      <a:r>
                        <a:rPr lang="en-US" sz="1400" dirty="0"/>
                        <a:t>90%</a:t>
                      </a:r>
                    </a:p>
                  </a:txBody>
                  <a:tcPr/>
                </a:tc>
                <a:extLst>
                  <a:ext uri="{0D108BD9-81ED-4DB2-BD59-A6C34878D82A}">
                    <a16:rowId xmlns:a16="http://schemas.microsoft.com/office/drawing/2014/main" val="2574494479"/>
                  </a:ext>
                </a:extLst>
              </a:tr>
              <a:tr h="209833">
                <a:tc>
                  <a:txBody>
                    <a:bodyPr/>
                    <a:lstStyle/>
                    <a:p>
                      <a:r>
                        <a:rPr lang="en-US" sz="1400" dirty="0"/>
                        <a:t>Heat pump Coefficient of Performance</a:t>
                      </a:r>
                    </a:p>
                  </a:txBody>
                  <a:tcPr/>
                </a:tc>
                <a:tc>
                  <a:txBody>
                    <a:bodyPr/>
                    <a:lstStyle/>
                    <a:p>
                      <a:r>
                        <a:rPr lang="en-US" sz="1400" dirty="0"/>
                        <a:t>2.6</a:t>
                      </a:r>
                    </a:p>
                  </a:txBody>
                  <a:tcPr/>
                </a:tc>
                <a:extLst>
                  <a:ext uri="{0D108BD9-81ED-4DB2-BD59-A6C34878D82A}">
                    <a16:rowId xmlns:a16="http://schemas.microsoft.com/office/drawing/2014/main" val="3321505262"/>
                  </a:ext>
                </a:extLst>
              </a:tr>
              <a:tr h="209833">
                <a:tc>
                  <a:txBody>
                    <a:bodyPr/>
                    <a:lstStyle/>
                    <a:p>
                      <a:pPr algn="l" fontAlgn="b"/>
                      <a:r>
                        <a:rPr lang="en-US" sz="1400" b="0" i="0" u="none" strike="noStrike" dirty="0">
                          <a:solidFill>
                            <a:srgbClr val="000000"/>
                          </a:solidFill>
                          <a:effectLst/>
                          <a:latin typeface="Calibri" panose="020F0502020204030204" pitchFamily="34" charset="0"/>
                        </a:rPr>
                        <a:t>Old annual electric bill if no old solar</a:t>
                      </a:r>
                    </a:p>
                  </a:txBody>
                  <a:tcPr marL="9525" marR="9525" marT="9525" marB="0" anchor="b"/>
                </a:tc>
                <a:tc>
                  <a:txBody>
                    <a:bodyPr/>
                    <a:lstStyle/>
                    <a:p>
                      <a:r>
                        <a:rPr lang="en-US" sz="1400" dirty="0"/>
                        <a:t>$2,994</a:t>
                      </a:r>
                    </a:p>
                  </a:txBody>
                  <a:tcPr/>
                </a:tc>
                <a:extLst>
                  <a:ext uri="{0D108BD9-81ED-4DB2-BD59-A6C34878D82A}">
                    <a16:rowId xmlns:a16="http://schemas.microsoft.com/office/drawing/2014/main" val="966896926"/>
                  </a:ext>
                </a:extLst>
              </a:tr>
              <a:tr h="209833">
                <a:tc>
                  <a:txBody>
                    <a:bodyPr/>
                    <a:lstStyle/>
                    <a:p>
                      <a:pPr algn="l" fontAlgn="b"/>
                      <a:r>
                        <a:rPr lang="en-US" sz="1400" b="0" i="0" u="none" strike="noStrike" dirty="0">
                          <a:solidFill>
                            <a:srgbClr val="000000"/>
                          </a:solidFill>
                          <a:effectLst/>
                          <a:latin typeface="Calibri" panose="020F0502020204030204" pitchFamily="34" charset="0"/>
                        </a:rPr>
                        <a:t>Bill increase year 1</a:t>
                      </a:r>
                    </a:p>
                  </a:txBody>
                  <a:tcPr marL="9525" marR="9525" marT="9525" marB="0" anchor="b"/>
                </a:tc>
                <a:tc>
                  <a:txBody>
                    <a:bodyPr/>
                    <a:lstStyle/>
                    <a:p>
                      <a:r>
                        <a:rPr lang="en-US" sz="1400" dirty="0"/>
                        <a:t>6%</a:t>
                      </a:r>
                    </a:p>
                  </a:txBody>
                  <a:tcPr/>
                </a:tc>
                <a:extLst>
                  <a:ext uri="{0D108BD9-81ED-4DB2-BD59-A6C34878D82A}">
                    <a16:rowId xmlns:a16="http://schemas.microsoft.com/office/drawing/2014/main" val="853362147"/>
                  </a:ext>
                </a:extLst>
              </a:tr>
              <a:tr h="209833">
                <a:tc>
                  <a:txBody>
                    <a:bodyPr/>
                    <a:lstStyle/>
                    <a:p>
                      <a:pPr algn="l" fontAlgn="b"/>
                      <a:r>
                        <a:rPr lang="en-US" sz="1400" b="0" i="0" u="none" strike="noStrike" dirty="0">
                          <a:solidFill>
                            <a:srgbClr val="000000"/>
                          </a:solidFill>
                          <a:effectLst/>
                          <a:latin typeface="Calibri" panose="020F0502020204030204" pitchFamily="34" charset="0"/>
                        </a:rPr>
                        <a:t>Rate rise subsequent years</a:t>
                      </a:r>
                    </a:p>
                  </a:txBody>
                  <a:tcPr marL="9525" marR="9525" marT="9525" marB="0" anchor="b"/>
                </a:tc>
                <a:tc>
                  <a:txBody>
                    <a:bodyPr/>
                    <a:lstStyle/>
                    <a:p>
                      <a:r>
                        <a:rPr lang="en-US" sz="1400" dirty="0"/>
                        <a:t>6%</a:t>
                      </a:r>
                    </a:p>
                  </a:txBody>
                  <a:tcPr/>
                </a:tc>
                <a:extLst>
                  <a:ext uri="{0D108BD9-81ED-4DB2-BD59-A6C34878D82A}">
                    <a16:rowId xmlns:a16="http://schemas.microsoft.com/office/drawing/2014/main" val="1920043133"/>
                  </a:ext>
                </a:extLst>
              </a:tr>
              <a:tr h="209833">
                <a:tc>
                  <a:txBody>
                    <a:bodyPr/>
                    <a:lstStyle/>
                    <a:p>
                      <a:pPr algn="l" fontAlgn="b"/>
                      <a:r>
                        <a:rPr lang="en-US" sz="1400" b="0" i="0" u="none" strike="noStrike" dirty="0">
                          <a:solidFill>
                            <a:srgbClr val="000000"/>
                          </a:solidFill>
                          <a:effectLst/>
                          <a:latin typeface="Calibri" panose="020F0502020204030204" pitchFamily="34" charset="0"/>
                        </a:rPr>
                        <a:t>Fixed electric cost year 1</a:t>
                      </a:r>
                    </a:p>
                  </a:txBody>
                  <a:tcPr marL="9525" marR="9525" marT="9525" marB="0" anchor="b"/>
                </a:tc>
                <a:tc>
                  <a:txBody>
                    <a:bodyPr/>
                    <a:lstStyle/>
                    <a:p>
                      <a:r>
                        <a:rPr lang="en-US" sz="1400" dirty="0"/>
                        <a:t>$191</a:t>
                      </a:r>
                    </a:p>
                  </a:txBody>
                  <a:tcPr/>
                </a:tc>
                <a:extLst>
                  <a:ext uri="{0D108BD9-81ED-4DB2-BD59-A6C34878D82A}">
                    <a16:rowId xmlns:a16="http://schemas.microsoft.com/office/drawing/2014/main" val="3134491810"/>
                  </a:ext>
                </a:extLst>
              </a:tr>
              <a:tr h="209833">
                <a:tc>
                  <a:txBody>
                    <a:bodyPr/>
                    <a:lstStyle/>
                    <a:p>
                      <a:pPr algn="l" fontAlgn="b"/>
                      <a:r>
                        <a:rPr lang="en-US" sz="1400" b="0" i="0" u="none" strike="noStrike" dirty="0">
                          <a:solidFill>
                            <a:srgbClr val="000000"/>
                          </a:solidFill>
                          <a:effectLst/>
                          <a:latin typeface="Calibri" panose="020F0502020204030204" pitchFamily="34" charset="0"/>
                        </a:rPr>
                        <a:t>Cost per kWh year 1</a:t>
                      </a:r>
                    </a:p>
                  </a:txBody>
                  <a:tcPr marL="9525" marR="9525" marT="9525" marB="0" anchor="b"/>
                </a:tc>
                <a:tc>
                  <a:txBody>
                    <a:bodyPr/>
                    <a:lstStyle/>
                    <a:p>
                      <a:r>
                        <a:rPr lang="en-US" sz="1400" dirty="0"/>
                        <a:t>$0.33</a:t>
                      </a:r>
                    </a:p>
                  </a:txBody>
                  <a:tcPr/>
                </a:tc>
                <a:extLst>
                  <a:ext uri="{0D108BD9-81ED-4DB2-BD59-A6C34878D82A}">
                    <a16:rowId xmlns:a16="http://schemas.microsoft.com/office/drawing/2014/main" val="3668595273"/>
                  </a:ext>
                </a:extLst>
              </a:tr>
              <a:tr h="209833">
                <a:tc>
                  <a:txBody>
                    <a:bodyPr/>
                    <a:lstStyle/>
                    <a:p>
                      <a:pPr algn="l" fontAlgn="b"/>
                      <a:r>
                        <a:rPr lang="en-US" sz="1400" b="0" i="0" u="none" strike="noStrike" dirty="0">
                          <a:solidFill>
                            <a:srgbClr val="000000"/>
                          </a:solidFill>
                          <a:effectLst/>
                          <a:latin typeface="Calibri" panose="020F0502020204030204" pitchFamily="34" charset="0"/>
                        </a:rPr>
                        <a:t>Payment per kWh year 1</a:t>
                      </a:r>
                    </a:p>
                  </a:txBody>
                  <a:tcPr marL="9525" marR="9525" marT="9525" marB="0" anchor="b"/>
                </a:tc>
                <a:tc>
                  <a:txBody>
                    <a:bodyPr/>
                    <a:lstStyle/>
                    <a:p>
                      <a:r>
                        <a:rPr lang="en-US" sz="1400" dirty="0"/>
                        <a:t>$0.08</a:t>
                      </a:r>
                    </a:p>
                  </a:txBody>
                  <a:tcPr/>
                </a:tc>
                <a:extLst>
                  <a:ext uri="{0D108BD9-81ED-4DB2-BD59-A6C34878D82A}">
                    <a16:rowId xmlns:a16="http://schemas.microsoft.com/office/drawing/2014/main" val="3113905673"/>
                  </a:ext>
                </a:extLst>
              </a:tr>
              <a:tr h="209833">
                <a:tc>
                  <a:txBody>
                    <a:bodyPr/>
                    <a:lstStyle/>
                    <a:p>
                      <a:pPr algn="l" fontAlgn="b"/>
                      <a:r>
                        <a:rPr lang="en-US" sz="1400" b="0" i="0" u="none" strike="noStrike" dirty="0">
                          <a:solidFill>
                            <a:srgbClr val="000000"/>
                          </a:solidFill>
                          <a:effectLst/>
                          <a:latin typeface="Calibri" panose="020F0502020204030204" pitchFamily="34" charset="0"/>
                        </a:rPr>
                        <a:t>System cost</a:t>
                      </a:r>
                    </a:p>
                  </a:txBody>
                  <a:tcPr marL="9525" marR="9525" marT="9525" marB="0" anchor="b"/>
                </a:tc>
                <a:tc>
                  <a:txBody>
                    <a:bodyPr/>
                    <a:lstStyle/>
                    <a:p>
                      <a:r>
                        <a:rPr lang="en-US" sz="1400" dirty="0"/>
                        <a:t>$41,124</a:t>
                      </a:r>
                    </a:p>
                  </a:txBody>
                  <a:tcPr/>
                </a:tc>
                <a:extLst>
                  <a:ext uri="{0D108BD9-81ED-4DB2-BD59-A6C34878D82A}">
                    <a16:rowId xmlns:a16="http://schemas.microsoft.com/office/drawing/2014/main" val="3479086477"/>
                  </a:ext>
                </a:extLst>
              </a:tr>
              <a:tr h="209833">
                <a:tc>
                  <a:txBody>
                    <a:bodyPr/>
                    <a:lstStyle/>
                    <a:p>
                      <a:pPr algn="l" fontAlgn="b"/>
                      <a:r>
                        <a:rPr lang="en-US" sz="1400" b="0" i="0" u="none" strike="noStrike" dirty="0">
                          <a:solidFill>
                            <a:srgbClr val="000000"/>
                          </a:solidFill>
                          <a:effectLst/>
                          <a:latin typeface="Calibri" panose="020F0502020204030204" pitchFamily="34" charset="0"/>
                        </a:rPr>
                        <a:t>Min warranty, years</a:t>
                      </a:r>
                    </a:p>
                  </a:txBody>
                  <a:tcPr marL="9525" marR="9525" marT="9525" marB="0" anchor="b"/>
                </a:tc>
                <a:tc>
                  <a:txBody>
                    <a:bodyPr/>
                    <a:lstStyle/>
                    <a:p>
                      <a:r>
                        <a:rPr lang="en-US" sz="1400" dirty="0"/>
                        <a:t>10</a:t>
                      </a:r>
                    </a:p>
                  </a:txBody>
                  <a:tcPr/>
                </a:tc>
                <a:extLst>
                  <a:ext uri="{0D108BD9-81ED-4DB2-BD59-A6C34878D82A}">
                    <a16:rowId xmlns:a16="http://schemas.microsoft.com/office/drawing/2014/main" val="3083653019"/>
                  </a:ext>
                </a:extLst>
              </a:tr>
            </a:tbl>
          </a:graphicData>
        </a:graphic>
      </p:graphicFrame>
      <p:graphicFrame>
        <p:nvGraphicFramePr>
          <p:cNvPr id="5" name="Table 4">
            <a:extLst>
              <a:ext uri="{FF2B5EF4-FFF2-40B4-BE49-F238E27FC236}">
                <a16:creationId xmlns:a16="http://schemas.microsoft.com/office/drawing/2014/main" id="{A1201152-E18B-78E7-B816-5423E3551231}"/>
              </a:ext>
            </a:extLst>
          </p:cNvPr>
          <p:cNvGraphicFramePr>
            <a:graphicFrameLocks noGrp="1"/>
          </p:cNvGraphicFramePr>
          <p:nvPr>
            <p:extLst>
              <p:ext uri="{D42A27DB-BD31-4B8C-83A1-F6EECF244321}">
                <p14:modId xmlns:p14="http://schemas.microsoft.com/office/powerpoint/2010/main" val="3802018920"/>
              </p:ext>
            </p:extLst>
          </p:nvPr>
        </p:nvGraphicFramePr>
        <p:xfrm>
          <a:off x="5285232" y="1262179"/>
          <a:ext cx="6461760" cy="4541520"/>
        </p:xfrm>
        <a:graphic>
          <a:graphicData uri="http://schemas.openxmlformats.org/drawingml/2006/table">
            <a:tbl>
              <a:tblPr firstRow="1" bandRow="1">
                <a:tableStyleId>{5C22544A-7EE6-4342-B048-85BDC9FD1C3A}</a:tableStyleId>
              </a:tblPr>
              <a:tblGrid>
                <a:gridCol w="3023616">
                  <a:extLst>
                    <a:ext uri="{9D8B030D-6E8A-4147-A177-3AD203B41FA5}">
                      <a16:colId xmlns:a16="http://schemas.microsoft.com/office/drawing/2014/main" val="1538983491"/>
                    </a:ext>
                  </a:extLst>
                </a:gridCol>
                <a:gridCol w="1737360">
                  <a:extLst>
                    <a:ext uri="{9D8B030D-6E8A-4147-A177-3AD203B41FA5}">
                      <a16:colId xmlns:a16="http://schemas.microsoft.com/office/drawing/2014/main" val="426965935"/>
                    </a:ext>
                  </a:extLst>
                </a:gridCol>
                <a:gridCol w="1700784">
                  <a:extLst>
                    <a:ext uri="{9D8B030D-6E8A-4147-A177-3AD203B41FA5}">
                      <a16:colId xmlns:a16="http://schemas.microsoft.com/office/drawing/2014/main" val="3970281168"/>
                    </a:ext>
                  </a:extLst>
                </a:gridCol>
              </a:tblGrid>
              <a:tr h="209833">
                <a:tc>
                  <a:txBody>
                    <a:bodyPr/>
                    <a:lstStyle/>
                    <a:p>
                      <a:r>
                        <a:rPr lang="en-US" sz="1400" dirty="0"/>
                        <a:t>Annual Outputs</a:t>
                      </a:r>
                    </a:p>
                  </a:txBody>
                  <a:tcPr/>
                </a:tc>
                <a:tc>
                  <a:txBody>
                    <a:bodyPr/>
                    <a:lstStyle/>
                    <a:p>
                      <a:r>
                        <a:rPr lang="en-US" sz="1400" dirty="0"/>
                        <a:t>Without Heat Pump</a:t>
                      </a:r>
                    </a:p>
                  </a:txBody>
                  <a:tcPr/>
                </a:tc>
                <a:tc>
                  <a:txBody>
                    <a:bodyPr/>
                    <a:lstStyle/>
                    <a:p>
                      <a:r>
                        <a:rPr lang="en-US" sz="1400" dirty="0"/>
                        <a:t>With Heat Pump</a:t>
                      </a:r>
                    </a:p>
                  </a:txBody>
                  <a:tcPr/>
                </a:tc>
                <a:extLst>
                  <a:ext uri="{0D108BD9-81ED-4DB2-BD59-A6C34878D82A}">
                    <a16:rowId xmlns:a16="http://schemas.microsoft.com/office/drawing/2014/main" val="4019235911"/>
                  </a:ext>
                </a:extLst>
              </a:tr>
              <a:tr h="209833">
                <a:tc>
                  <a:txBody>
                    <a:bodyPr/>
                    <a:lstStyle/>
                    <a:p>
                      <a:r>
                        <a:rPr lang="en-US" sz="1400" dirty="0"/>
                        <a:t>DC size, kW</a:t>
                      </a:r>
                    </a:p>
                  </a:txBody>
                  <a:tcPr/>
                </a:tc>
                <a:tc>
                  <a:txBody>
                    <a:bodyPr/>
                    <a:lstStyle/>
                    <a:p>
                      <a:r>
                        <a:rPr lang="en-US" sz="1400" dirty="0"/>
                        <a:t>8.69</a:t>
                      </a:r>
                    </a:p>
                  </a:txBody>
                  <a:tcPr/>
                </a:tc>
                <a:tc>
                  <a:txBody>
                    <a:bodyPr/>
                    <a:lstStyle/>
                    <a:p>
                      <a:r>
                        <a:rPr lang="en-US" sz="1400" dirty="0"/>
                        <a:t>Same</a:t>
                      </a:r>
                    </a:p>
                  </a:txBody>
                  <a:tcPr/>
                </a:tc>
                <a:extLst>
                  <a:ext uri="{0D108BD9-81ED-4DB2-BD59-A6C34878D82A}">
                    <a16:rowId xmlns:a16="http://schemas.microsoft.com/office/drawing/2014/main" val="3550938376"/>
                  </a:ext>
                </a:extLst>
              </a:tr>
              <a:tr h="209833">
                <a:tc>
                  <a:txBody>
                    <a:bodyPr/>
                    <a:lstStyle/>
                    <a:p>
                      <a:r>
                        <a:rPr lang="en-US" sz="1400" dirty="0"/>
                        <a:t>Solar production, kWh</a:t>
                      </a:r>
                    </a:p>
                  </a:txBody>
                  <a:tcPr/>
                </a:tc>
                <a:tc>
                  <a:txBody>
                    <a:bodyPr/>
                    <a:lstStyle/>
                    <a:p>
                      <a:r>
                        <a:rPr lang="en-US" sz="1400" dirty="0"/>
                        <a:t>12,289</a:t>
                      </a:r>
                    </a:p>
                  </a:txBody>
                  <a:tcPr/>
                </a:tc>
                <a:tc>
                  <a:txBody>
                    <a:bodyPr/>
                    <a:lstStyle/>
                    <a:p>
                      <a:r>
                        <a:rPr lang="en-US" sz="1400" dirty="0"/>
                        <a:t>Same</a:t>
                      </a:r>
                    </a:p>
                  </a:txBody>
                  <a:tcPr/>
                </a:tc>
                <a:extLst>
                  <a:ext uri="{0D108BD9-81ED-4DB2-BD59-A6C34878D82A}">
                    <a16:rowId xmlns:a16="http://schemas.microsoft.com/office/drawing/2014/main" val="1689000579"/>
                  </a:ext>
                </a:extLst>
              </a:tr>
              <a:tr h="209833">
                <a:tc>
                  <a:txBody>
                    <a:bodyPr/>
                    <a:lstStyle/>
                    <a:p>
                      <a:r>
                        <a:rPr lang="en-US" sz="1400" dirty="0"/>
                        <a:t>Load, kWh</a:t>
                      </a:r>
                    </a:p>
                  </a:txBody>
                  <a:tcPr/>
                </a:tc>
                <a:tc>
                  <a:txBody>
                    <a:bodyPr/>
                    <a:lstStyle/>
                    <a:p>
                      <a:r>
                        <a:rPr lang="en-US" sz="1400" dirty="0"/>
                        <a:t>8,093</a:t>
                      </a:r>
                    </a:p>
                  </a:txBody>
                  <a:tcPr/>
                </a:tc>
                <a:tc>
                  <a:txBody>
                    <a:bodyPr/>
                    <a:lstStyle/>
                    <a:p>
                      <a:r>
                        <a:rPr lang="en-US" sz="1400" dirty="0"/>
                        <a:t>13,869</a:t>
                      </a:r>
                    </a:p>
                    <a:p>
                      <a:r>
                        <a:rPr lang="en-US" sz="1400" dirty="0"/>
                        <a:t>+71%</a:t>
                      </a:r>
                    </a:p>
                  </a:txBody>
                  <a:tcPr/>
                </a:tc>
                <a:extLst>
                  <a:ext uri="{0D108BD9-81ED-4DB2-BD59-A6C34878D82A}">
                    <a16:rowId xmlns:a16="http://schemas.microsoft.com/office/drawing/2014/main" val="3832424023"/>
                  </a:ext>
                </a:extLst>
              </a:tr>
              <a:tr h="209833">
                <a:tc>
                  <a:txBody>
                    <a:bodyPr/>
                    <a:lstStyle/>
                    <a:p>
                      <a:r>
                        <a:rPr lang="en-US" sz="1400" dirty="0"/>
                        <a:t>Solar direct to load, kWh</a:t>
                      </a:r>
                    </a:p>
                  </a:txBody>
                  <a:tcPr/>
                </a:tc>
                <a:tc>
                  <a:txBody>
                    <a:bodyPr/>
                    <a:lstStyle/>
                    <a:p>
                      <a:r>
                        <a:rPr lang="en-US" sz="1400" dirty="0"/>
                        <a:t>2,572</a:t>
                      </a:r>
                    </a:p>
                    <a:p>
                      <a:r>
                        <a:rPr lang="en-US" sz="1400" dirty="0"/>
                        <a:t>32% of load</a:t>
                      </a:r>
                    </a:p>
                  </a:txBody>
                  <a:tcPr/>
                </a:tc>
                <a:tc>
                  <a:txBody>
                    <a:bodyPr/>
                    <a:lstStyle/>
                    <a:p>
                      <a:r>
                        <a:rPr lang="en-US" sz="1400" dirty="0"/>
                        <a:t>4,212</a:t>
                      </a:r>
                    </a:p>
                    <a:p>
                      <a:r>
                        <a:rPr lang="en-US" sz="1400" dirty="0"/>
                        <a:t>30% of load</a:t>
                      </a:r>
                    </a:p>
                  </a:txBody>
                  <a:tcPr/>
                </a:tc>
                <a:extLst>
                  <a:ext uri="{0D108BD9-81ED-4DB2-BD59-A6C34878D82A}">
                    <a16:rowId xmlns:a16="http://schemas.microsoft.com/office/drawing/2014/main" val="3610093626"/>
                  </a:ext>
                </a:extLst>
              </a:tr>
              <a:tr h="2098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Battery to load, kWh</a:t>
                      </a:r>
                    </a:p>
                  </a:txBody>
                  <a:tcPr/>
                </a:tc>
                <a:tc>
                  <a:txBody>
                    <a:bodyPr/>
                    <a:lstStyle/>
                    <a:p>
                      <a:r>
                        <a:rPr lang="en-US" sz="1400" dirty="0"/>
                        <a:t>3,406</a:t>
                      </a:r>
                    </a:p>
                    <a:p>
                      <a:r>
                        <a:rPr lang="en-US" sz="1400" dirty="0"/>
                        <a:t>42% of load</a:t>
                      </a:r>
                    </a:p>
                  </a:txBody>
                  <a:tcPr/>
                </a:tc>
                <a:tc>
                  <a:txBody>
                    <a:bodyPr/>
                    <a:lstStyle/>
                    <a:p>
                      <a:r>
                        <a:rPr lang="en-US" sz="1400" dirty="0"/>
                        <a:t>3,682</a:t>
                      </a:r>
                    </a:p>
                    <a:p>
                      <a:r>
                        <a:rPr lang="en-US" sz="1400" dirty="0"/>
                        <a:t>27% of load</a:t>
                      </a:r>
                    </a:p>
                  </a:txBody>
                  <a:tcPr/>
                </a:tc>
                <a:extLst>
                  <a:ext uri="{0D108BD9-81ED-4DB2-BD59-A6C34878D82A}">
                    <a16:rowId xmlns:a16="http://schemas.microsoft.com/office/drawing/2014/main" val="2753850970"/>
                  </a:ext>
                </a:extLst>
              </a:tr>
              <a:tr h="209833">
                <a:tc>
                  <a:txBody>
                    <a:bodyPr/>
                    <a:lstStyle/>
                    <a:p>
                      <a:r>
                        <a:rPr lang="en-US" sz="1400" dirty="0"/>
                        <a:t>Grid to load, kWh</a:t>
                      </a:r>
                    </a:p>
                  </a:txBody>
                  <a:tcPr/>
                </a:tc>
                <a:tc>
                  <a:txBody>
                    <a:bodyPr/>
                    <a:lstStyle/>
                    <a:p>
                      <a:r>
                        <a:rPr lang="en-US" sz="1400" dirty="0"/>
                        <a:t>2,163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27% of load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i="1" u="none" dirty="0">
                          <a:highlight>
                            <a:srgbClr val="00FF00"/>
                          </a:highlight>
                        </a:rPr>
                        <a:t>73% self gen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u="none" dirty="0"/>
                        <a:t>68% if SOC 40% min</a:t>
                      </a:r>
                    </a:p>
                  </a:txBody>
                  <a:tcPr/>
                </a:tc>
                <a:tc>
                  <a:txBody>
                    <a:bodyPr/>
                    <a:lstStyle/>
                    <a:p>
                      <a:r>
                        <a:rPr lang="en-US" sz="1400" dirty="0"/>
                        <a:t>6,031</a:t>
                      </a:r>
                    </a:p>
                    <a:p>
                      <a:r>
                        <a:rPr lang="en-US" sz="1400" dirty="0"/>
                        <a:t>43% of load</a:t>
                      </a:r>
                    </a:p>
                    <a:p>
                      <a:r>
                        <a:rPr lang="en-US" sz="1400" b="1" i="1" dirty="0">
                          <a:highlight>
                            <a:srgbClr val="FFFF00"/>
                          </a:highlight>
                        </a:rPr>
                        <a:t>57% self gen</a:t>
                      </a:r>
                    </a:p>
                    <a:p>
                      <a:r>
                        <a:rPr lang="en-US" sz="1400" b="0" i="0" dirty="0"/>
                        <a:t>53% if SOC 40% min</a:t>
                      </a:r>
                    </a:p>
                  </a:txBody>
                  <a:tcPr/>
                </a:tc>
                <a:extLst>
                  <a:ext uri="{0D108BD9-81ED-4DB2-BD59-A6C34878D82A}">
                    <a16:rowId xmlns:a16="http://schemas.microsoft.com/office/drawing/2014/main" val="2574494479"/>
                  </a:ext>
                </a:extLst>
              </a:tr>
              <a:tr h="209833">
                <a:tc>
                  <a:txBody>
                    <a:bodyPr/>
                    <a:lstStyle/>
                    <a:p>
                      <a:r>
                        <a:rPr lang="en-US" sz="1400" dirty="0"/>
                        <a:t>Solar to battery, kWh</a:t>
                      </a:r>
                    </a:p>
                  </a:txBody>
                  <a:tcPr/>
                </a:tc>
                <a:tc>
                  <a:txBody>
                    <a:bodyPr/>
                    <a:lstStyle/>
                    <a:p>
                      <a:r>
                        <a:rPr lang="en-US" sz="1400" dirty="0"/>
                        <a:t>3,776</a:t>
                      </a:r>
                    </a:p>
                  </a:txBody>
                  <a:tcPr/>
                </a:tc>
                <a:tc>
                  <a:txBody>
                    <a:bodyPr/>
                    <a:lstStyle/>
                    <a:p>
                      <a:r>
                        <a:rPr lang="en-US" sz="1400" dirty="0"/>
                        <a:t>4,074</a:t>
                      </a:r>
                    </a:p>
                  </a:txBody>
                  <a:tcPr/>
                </a:tc>
                <a:extLst>
                  <a:ext uri="{0D108BD9-81ED-4DB2-BD59-A6C34878D82A}">
                    <a16:rowId xmlns:a16="http://schemas.microsoft.com/office/drawing/2014/main" val="3321505262"/>
                  </a:ext>
                </a:extLst>
              </a:tr>
              <a:tr h="209833">
                <a:tc>
                  <a:txBody>
                    <a:bodyPr/>
                    <a:lstStyle/>
                    <a:p>
                      <a:pPr algn="l" fontAlgn="b"/>
                      <a:r>
                        <a:rPr lang="en-US" sz="1400" b="0" i="0" u="none" strike="noStrike" dirty="0">
                          <a:solidFill>
                            <a:srgbClr val="000000"/>
                          </a:solidFill>
                          <a:effectLst/>
                          <a:latin typeface="Calibri" panose="020F0502020204030204" pitchFamily="34" charset="0"/>
                        </a:rPr>
                        <a:t>Solar to grid, kWh</a:t>
                      </a:r>
                    </a:p>
                  </a:txBody>
                  <a:tcPr marL="9525" marR="9525" marT="9525" marB="0" anchor="b"/>
                </a:tc>
                <a:tc>
                  <a:txBody>
                    <a:bodyPr/>
                    <a:lstStyle/>
                    <a:p>
                      <a:r>
                        <a:rPr lang="en-US" sz="1400" dirty="0"/>
                        <a:t>5,941</a:t>
                      </a:r>
                    </a:p>
                  </a:txBody>
                  <a:tcPr/>
                </a:tc>
                <a:tc>
                  <a:txBody>
                    <a:bodyPr/>
                    <a:lstStyle/>
                    <a:p>
                      <a:r>
                        <a:rPr lang="en-US" sz="1400" dirty="0"/>
                        <a:t>4,004</a:t>
                      </a:r>
                    </a:p>
                  </a:txBody>
                  <a:tcPr/>
                </a:tc>
                <a:extLst>
                  <a:ext uri="{0D108BD9-81ED-4DB2-BD59-A6C34878D82A}">
                    <a16:rowId xmlns:a16="http://schemas.microsoft.com/office/drawing/2014/main" val="966896926"/>
                  </a:ext>
                </a:extLst>
              </a:tr>
              <a:tr h="209833">
                <a:tc>
                  <a:txBody>
                    <a:bodyPr/>
                    <a:lstStyle/>
                    <a:p>
                      <a:pPr algn="l" fontAlgn="b"/>
                      <a:r>
                        <a:rPr lang="en-US" sz="1400" b="0" i="0" u="none" strike="noStrike" dirty="0">
                          <a:solidFill>
                            <a:srgbClr val="000000"/>
                          </a:solidFill>
                          <a:effectLst/>
                          <a:latin typeface="Calibri" panose="020F0502020204030204" pitchFamily="34" charset="0"/>
                        </a:rPr>
                        <a:t>Payback period at 6% rate rise per year</a:t>
                      </a:r>
                    </a:p>
                    <a:p>
                      <a:pPr algn="l" fontAlgn="b"/>
                      <a:r>
                        <a:rPr lang="en-US" sz="1400" b="0" i="0" u="none" strike="noStrike" dirty="0">
                          <a:solidFill>
                            <a:srgbClr val="000000"/>
                          </a:solidFill>
                          <a:effectLst/>
                          <a:latin typeface="Calibri" panose="020F0502020204030204" pitchFamily="34" charset="0"/>
                        </a:rPr>
                        <a:t>                                  0%</a:t>
                      </a:r>
                    </a:p>
                  </a:txBody>
                  <a:tcPr marL="9525" marR="9525" marT="9525" marB="0" anchor="b"/>
                </a:tc>
                <a:tc>
                  <a:txBody>
                    <a:bodyPr/>
                    <a:lstStyle/>
                    <a:p>
                      <a:r>
                        <a:rPr lang="en-US" sz="1400" dirty="0">
                          <a:highlight>
                            <a:srgbClr val="FFFF00"/>
                          </a:highlight>
                        </a:rPr>
                        <a:t>11 years</a:t>
                      </a:r>
                    </a:p>
                    <a:p>
                      <a:r>
                        <a:rPr lang="en-US" sz="1400" dirty="0">
                          <a:highlight>
                            <a:srgbClr val="FFFF00"/>
                          </a:highlight>
                        </a:rPr>
                        <a:t>14 years</a:t>
                      </a:r>
                    </a:p>
                  </a:txBody>
                  <a:tcPr/>
                </a:tc>
                <a:tc>
                  <a:txBody>
                    <a:bodyPr/>
                    <a:lstStyle/>
                    <a:p>
                      <a:r>
                        <a:rPr lang="en-US" sz="1400" dirty="0">
                          <a:highlight>
                            <a:srgbClr val="FFFF00"/>
                          </a:highlight>
                        </a:rPr>
                        <a:t>11 years</a:t>
                      </a:r>
                    </a:p>
                    <a:p>
                      <a:r>
                        <a:rPr lang="en-US" sz="1400" dirty="0">
                          <a:highlight>
                            <a:srgbClr val="FFFF00"/>
                          </a:highlight>
                        </a:rPr>
                        <a:t>14 years</a:t>
                      </a:r>
                    </a:p>
                  </a:txBody>
                  <a:tcPr/>
                </a:tc>
                <a:extLst>
                  <a:ext uri="{0D108BD9-81ED-4DB2-BD59-A6C34878D82A}">
                    <a16:rowId xmlns:a16="http://schemas.microsoft.com/office/drawing/2014/main" val="853362147"/>
                  </a:ext>
                </a:extLst>
              </a:tr>
            </a:tbl>
          </a:graphicData>
        </a:graphic>
      </p:graphicFrame>
      <p:sp>
        <p:nvSpPr>
          <p:cNvPr id="6" name="Slide Number Placeholder 5">
            <a:extLst>
              <a:ext uri="{FF2B5EF4-FFF2-40B4-BE49-F238E27FC236}">
                <a16:creationId xmlns:a16="http://schemas.microsoft.com/office/drawing/2014/main" id="{70106F0F-5890-D8D8-33EF-59A504497747}"/>
              </a:ext>
            </a:extLst>
          </p:cNvPr>
          <p:cNvSpPr>
            <a:spLocks noGrp="1"/>
          </p:cNvSpPr>
          <p:nvPr>
            <p:ph type="sldNum" sz="quarter" idx="12"/>
          </p:nvPr>
        </p:nvSpPr>
        <p:spPr/>
        <p:txBody>
          <a:bodyPr/>
          <a:lstStyle/>
          <a:p>
            <a:fld id="{5070B2F5-216D-4BD7-A4F7-AC63DEC554D4}" type="slidenum">
              <a:rPr lang="en-US" smtClean="0"/>
              <a:t>18</a:t>
            </a:fld>
            <a:endParaRPr lang="en-US"/>
          </a:p>
        </p:txBody>
      </p:sp>
    </p:spTree>
    <p:extLst>
      <p:ext uri="{BB962C8B-B14F-4D97-AF65-F5344CB8AC3E}">
        <p14:creationId xmlns:p14="http://schemas.microsoft.com/office/powerpoint/2010/main" val="10010883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6A34423-51BC-7BAF-1A81-AEF1B469016F}"/>
              </a:ext>
            </a:extLst>
          </p:cNvPr>
          <p:cNvSpPr txBox="1"/>
          <p:nvPr/>
        </p:nvSpPr>
        <p:spPr>
          <a:xfrm>
            <a:off x="531108" y="337849"/>
            <a:ext cx="6094854" cy="369332"/>
          </a:xfrm>
          <a:prstGeom prst="rect">
            <a:avLst/>
          </a:prstGeom>
          <a:noFill/>
        </p:spPr>
        <p:txBody>
          <a:bodyPr wrap="square">
            <a:spAutoFit/>
          </a:bodyPr>
          <a:lstStyle/>
          <a:p>
            <a:pPr>
              <a:defRPr/>
            </a:pPr>
            <a:r>
              <a:rPr lang="en-US" dirty="0"/>
              <a:t>Estimating System Performance  and Payback</a:t>
            </a:r>
          </a:p>
        </p:txBody>
      </p:sp>
      <p:sp>
        <p:nvSpPr>
          <p:cNvPr id="6" name="TextBox 5">
            <a:extLst>
              <a:ext uri="{FF2B5EF4-FFF2-40B4-BE49-F238E27FC236}">
                <a16:creationId xmlns:a16="http://schemas.microsoft.com/office/drawing/2014/main" id="{FA782F81-DF71-1DB7-57D1-D4140C8CFFB8}"/>
              </a:ext>
            </a:extLst>
          </p:cNvPr>
          <p:cNvSpPr txBox="1"/>
          <p:nvPr/>
        </p:nvSpPr>
        <p:spPr>
          <a:xfrm>
            <a:off x="811272" y="935025"/>
            <a:ext cx="8415230" cy="307777"/>
          </a:xfrm>
          <a:prstGeom prst="rect">
            <a:avLst/>
          </a:prstGeom>
          <a:noFill/>
        </p:spPr>
        <p:txBody>
          <a:bodyPr wrap="square" rtlCol="0">
            <a:spAutoFit/>
          </a:bodyPr>
          <a:lstStyle/>
          <a:p>
            <a:r>
              <a:rPr lang="en-US" sz="1400" dirty="0"/>
              <a:t>Calculations in “</a:t>
            </a:r>
            <a:r>
              <a:rPr lang="en-US" sz="1400" dirty="0" err="1"/>
              <a:t>hourly_calcs_no_hp</a:t>
            </a:r>
            <a:r>
              <a:rPr lang="en-US" sz="1400" dirty="0"/>
              <a:t>” tab without heat pump and “</a:t>
            </a:r>
            <a:r>
              <a:rPr lang="en-US" sz="1400" dirty="0" err="1"/>
              <a:t>hourly_calcs_with_hp</a:t>
            </a:r>
            <a:r>
              <a:rPr lang="en-US" sz="1400" dirty="0"/>
              <a:t>” tab with heat pump :</a:t>
            </a:r>
          </a:p>
        </p:txBody>
      </p:sp>
      <p:graphicFrame>
        <p:nvGraphicFramePr>
          <p:cNvPr id="7" name="Table 6">
            <a:extLst>
              <a:ext uri="{FF2B5EF4-FFF2-40B4-BE49-F238E27FC236}">
                <a16:creationId xmlns:a16="http://schemas.microsoft.com/office/drawing/2014/main" id="{654B2A21-1A2F-C9C8-8738-9AD2B1F118B4}"/>
              </a:ext>
            </a:extLst>
          </p:cNvPr>
          <p:cNvGraphicFramePr>
            <a:graphicFrameLocks noGrp="1"/>
          </p:cNvGraphicFramePr>
          <p:nvPr>
            <p:extLst>
              <p:ext uri="{D42A27DB-BD31-4B8C-83A1-F6EECF244321}">
                <p14:modId xmlns:p14="http://schemas.microsoft.com/office/powerpoint/2010/main" val="2668687737"/>
              </p:ext>
            </p:extLst>
          </p:nvPr>
        </p:nvGraphicFramePr>
        <p:xfrm>
          <a:off x="957592" y="1893889"/>
          <a:ext cx="9716505" cy="3926840"/>
        </p:xfrm>
        <a:graphic>
          <a:graphicData uri="http://schemas.openxmlformats.org/drawingml/2006/table">
            <a:tbl>
              <a:tblPr firstRow="1" bandRow="1">
                <a:tableStyleId>{5C22544A-7EE6-4342-B048-85BDC9FD1C3A}</a:tableStyleId>
              </a:tblPr>
              <a:tblGrid>
                <a:gridCol w="889496">
                  <a:extLst>
                    <a:ext uri="{9D8B030D-6E8A-4147-A177-3AD203B41FA5}">
                      <a16:colId xmlns:a16="http://schemas.microsoft.com/office/drawing/2014/main" val="2463341430"/>
                    </a:ext>
                  </a:extLst>
                </a:gridCol>
                <a:gridCol w="3432048">
                  <a:extLst>
                    <a:ext uri="{9D8B030D-6E8A-4147-A177-3AD203B41FA5}">
                      <a16:colId xmlns:a16="http://schemas.microsoft.com/office/drawing/2014/main" val="3019508831"/>
                    </a:ext>
                  </a:extLst>
                </a:gridCol>
                <a:gridCol w="5394961">
                  <a:extLst>
                    <a:ext uri="{9D8B030D-6E8A-4147-A177-3AD203B41FA5}">
                      <a16:colId xmlns:a16="http://schemas.microsoft.com/office/drawing/2014/main" val="974978847"/>
                    </a:ext>
                  </a:extLst>
                </a:gridCol>
              </a:tblGrid>
              <a:tr h="370840">
                <a:tc>
                  <a:txBody>
                    <a:bodyPr/>
                    <a:lstStyle/>
                    <a:p>
                      <a:r>
                        <a:rPr lang="en-US" sz="1400" dirty="0"/>
                        <a:t>Columns</a:t>
                      </a:r>
                    </a:p>
                  </a:txBody>
                  <a:tcPr/>
                </a:tc>
                <a:tc>
                  <a:txBody>
                    <a:bodyPr/>
                    <a:lstStyle/>
                    <a:p>
                      <a:r>
                        <a:rPr lang="en-US" sz="1400" dirty="0"/>
                        <a:t>Calculations</a:t>
                      </a:r>
                    </a:p>
                  </a:txBody>
                  <a:tcPr/>
                </a:tc>
                <a:tc>
                  <a:txBody>
                    <a:bodyPr/>
                    <a:lstStyle/>
                    <a:p>
                      <a:r>
                        <a:rPr lang="en-US" sz="1400" dirty="0"/>
                        <a:t>Notes</a:t>
                      </a:r>
                    </a:p>
                  </a:txBody>
                  <a:tcPr/>
                </a:tc>
                <a:extLst>
                  <a:ext uri="{0D108BD9-81ED-4DB2-BD59-A6C34878D82A}">
                    <a16:rowId xmlns:a16="http://schemas.microsoft.com/office/drawing/2014/main" val="2072249863"/>
                  </a:ext>
                </a:extLst>
              </a:tr>
              <a:tr h="370840">
                <a:tc>
                  <a:txBody>
                    <a:bodyPr/>
                    <a:lstStyle/>
                    <a:p>
                      <a:r>
                        <a:rPr lang="en-US" sz="1400" dirty="0"/>
                        <a:t>A-N</a:t>
                      </a:r>
                    </a:p>
                  </a:txBody>
                  <a:tcPr/>
                </a:tc>
                <a:tc>
                  <a:txBody>
                    <a:bodyPr/>
                    <a:lstStyle/>
                    <a:p>
                      <a:r>
                        <a:rPr lang="en-US" sz="1400" dirty="0"/>
                        <a:t>Consumption, without and with heat pump</a:t>
                      </a:r>
                    </a:p>
                  </a:txBody>
                  <a:tcPr/>
                </a:tc>
                <a:tc>
                  <a:txBody>
                    <a:bodyPr/>
                    <a:lstStyle/>
                    <a:p>
                      <a:r>
                        <a:rPr lang="en-US" sz="1400" dirty="0"/>
                        <a:t>Source: PG&amp;E hourly consumption in 2023 CSV file</a:t>
                      </a:r>
                    </a:p>
                  </a:txBody>
                  <a:tcPr/>
                </a:tc>
                <a:extLst>
                  <a:ext uri="{0D108BD9-81ED-4DB2-BD59-A6C34878D82A}">
                    <a16:rowId xmlns:a16="http://schemas.microsoft.com/office/drawing/2014/main" val="1204280132"/>
                  </a:ext>
                </a:extLst>
              </a:tr>
              <a:tr h="370840">
                <a:tc>
                  <a:txBody>
                    <a:bodyPr/>
                    <a:lstStyle/>
                    <a:p>
                      <a:r>
                        <a:rPr lang="en-US" sz="1400" dirty="0"/>
                        <a:t>O-P</a:t>
                      </a:r>
                    </a:p>
                  </a:txBody>
                  <a:tcPr/>
                </a:tc>
                <a:tc>
                  <a:txBody>
                    <a:bodyPr/>
                    <a:lstStyle/>
                    <a:p>
                      <a:r>
                        <a:rPr lang="en-US" sz="1400" dirty="0"/>
                        <a:t>Solar generation</a:t>
                      </a:r>
                    </a:p>
                  </a:txBody>
                  <a:tcPr/>
                </a:tc>
                <a:tc>
                  <a:txBody>
                    <a:bodyPr/>
                    <a:lstStyle/>
                    <a:p>
                      <a:r>
                        <a:rPr lang="en-US" sz="1400" dirty="0"/>
                        <a:t>Source: PVWATTS model CSV file</a:t>
                      </a:r>
                    </a:p>
                  </a:txBody>
                  <a:tcPr/>
                </a:tc>
                <a:extLst>
                  <a:ext uri="{0D108BD9-81ED-4DB2-BD59-A6C34878D82A}">
                    <a16:rowId xmlns:a16="http://schemas.microsoft.com/office/drawing/2014/main" val="2326447799"/>
                  </a:ext>
                </a:extLst>
              </a:tr>
              <a:tr h="370840">
                <a:tc>
                  <a:txBody>
                    <a:bodyPr/>
                    <a:lstStyle/>
                    <a:p>
                      <a:r>
                        <a:rPr lang="en-US" sz="1400" dirty="0"/>
                        <a:t>Q-U</a:t>
                      </a:r>
                    </a:p>
                  </a:txBody>
                  <a:tcPr/>
                </a:tc>
                <a:tc>
                  <a:txBody>
                    <a:bodyPr/>
                    <a:lstStyle/>
                    <a:p>
                      <a:r>
                        <a:rPr lang="en-US" sz="1400" dirty="0"/>
                        <a:t>Starting battery capacity</a:t>
                      </a:r>
                    </a:p>
                  </a:txBody>
                  <a:tcPr/>
                </a:tc>
                <a:tc>
                  <a:txBody>
                    <a:bodyPr/>
                    <a:lstStyle/>
                    <a:p>
                      <a:r>
                        <a:rPr lang="en-US" sz="1400" dirty="0"/>
                        <a:t>From previous hour, calculated in kWh and SOC% and compared to min and max limits.</a:t>
                      </a:r>
                    </a:p>
                  </a:txBody>
                  <a:tcPr/>
                </a:tc>
                <a:extLst>
                  <a:ext uri="{0D108BD9-81ED-4DB2-BD59-A6C34878D82A}">
                    <a16:rowId xmlns:a16="http://schemas.microsoft.com/office/drawing/2014/main" val="3519900244"/>
                  </a:ext>
                </a:extLst>
              </a:tr>
              <a:tr h="370840">
                <a:tc>
                  <a:txBody>
                    <a:bodyPr/>
                    <a:lstStyle/>
                    <a:p>
                      <a:r>
                        <a:rPr lang="en-US" sz="1400" dirty="0"/>
                        <a:t>V-X</a:t>
                      </a:r>
                    </a:p>
                  </a:txBody>
                  <a:tcPr/>
                </a:tc>
                <a:tc>
                  <a:txBody>
                    <a:bodyPr/>
                    <a:lstStyle/>
                    <a:p>
                      <a:r>
                        <a:rPr lang="en-US" sz="1400" dirty="0"/>
                        <a:t>Priority 1.) Solar to load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If there is any solar and any load, transfer the lesser of the two from solar to load.</a:t>
                      </a:r>
                    </a:p>
                  </a:txBody>
                  <a:tcPr/>
                </a:tc>
                <a:extLst>
                  <a:ext uri="{0D108BD9-81ED-4DB2-BD59-A6C34878D82A}">
                    <a16:rowId xmlns:a16="http://schemas.microsoft.com/office/drawing/2014/main" val="2448893907"/>
                  </a:ext>
                </a:extLst>
              </a:tr>
              <a:tr h="370840">
                <a:tc>
                  <a:txBody>
                    <a:bodyPr/>
                    <a:lstStyle/>
                    <a:p>
                      <a:r>
                        <a:rPr lang="en-US" sz="1400" dirty="0"/>
                        <a:t>Y-AB</a:t>
                      </a:r>
                    </a:p>
                  </a:txBody>
                  <a:tcPr/>
                </a:tc>
                <a:tc>
                  <a:txBody>
                    <a:bodyPr/>
                    <a:lstStyle/>
                    <a:p>
                      <a:r>
                        <a:rPr lang="en-US" sz="1400" dirty="0"/>
                        <a:t>Priority 2.) Battery to load</a:t>
                      </a:r>
                    </a:p>
                  </a:txBody>
                  <a:tcPr/>
                </a:tc>
                <a:tc>
                  <a:txBody>
                    <a:bodyPr/>
                    <a:lstStyle/>
                    <a:p>
                      <a:r>
                        <a:rPr lang="en-US" sz="1400" dirty="0"/>
                        <a:t>If there is any load and available battery capacity left, transfer the lesser of the two from battery to load.</a:t>
                      </a:r>
                    </a:p>
                  </a:txBody>
                  <a:tcPr/>
                </a:tc>
                <a:extLst>
                  <a:ext uri="{0D108BD9-81ED-4DB2-BD59-A6C34878D82A}">
                    <a16:rowId xmlns:a16="http://schemas.microsoft.com/office/drawing/2014/main" val="714104477"/>
                  </a:ext>
                </a:extLst>
              </a:tr>
              <a:tr h="370840">
                <a:tc>
                  <a:txBody>
                    <a:bodyPr/>
                    <a:lstStyle/>
                    <a:p>
                      <a:r>
                        <a:rPr lang="en-US" sz="1400" dirty="0"/>
                        <a:t>AC</a:t>
                      </a:r>
                    </a:p>
                  </a:txBody>
                  <a:tcPr/>
                </a:tc>
                <a:tc>
                  <a:txBody>
                    <a:bodyPr/>
                    <a:lstStyle/>
                    <a:p>
                      <a:r>
                        <a:rPr lang="en-US" sz="1400" dirty="0"/>
                        <a:t>Priority 3.) Grid to load</a:t>
                      </a:r>
                    </a:p>
                  </a:txBody>
                  <a:tcPr/>
                </a:tc>
                <a:tc>
                  <a:txBody>
                    <a:bodyPr/>
                    <a:lstStyle/>
                    <a:p>
                      <a:r>
                        <a:rPr lang="en-US" sz="1400" dirty="0"/>
                        <a:t>If there is any load left, transfer it from the grid.</a:t>
                      </a:r>
                    </a:p>
                  </a:txBody>
                  <a:tcPr/>
                </a:tc>
                <a:extLst>
                  <a:ext uri="{0D108BD9-81ED-4DB2-BD59-A6C34878D82A}">
                    <a16:rowId xmlns:a16="http://schemas.microsoft.com/office/drawing/2014/main" val="495337540"/>
                  </a:ext>
                </a:extLst>
              </a:tr>
              <a:tr h="370840">
                <a:tc>
                  <a:txBody>
                    <a:bodyPr/>
                    <a:lstStyle/>
                    <a:p>
                      <a:r>
                        <a:rPr lang="en-US" sz="1400" dirty="0"/>
                        <a:t>AD-AG</a:t>
                      </a:r>
                    </a:p>
                  </a:txBody>
                  <a:tcPr/>
                </a:tc>
                <a:tc>
                  <a:txBody>
                    <a:bodyPr/>
                    <a:lstStyle/>
                    <a:p>
                      <a:r>
                        <a:rPr lang="en-US" sz="1400" dirty="0"/>
                        <a:t>Priority 4.) Solar to battery</a:t>
                      </a:r>
                    </a:p>
                  </a:txBody>
                  <a:tcPr/>
                </a:tc>
                <a:tc>
                  <a:txBody>
                    <a:bodyPr/>
                    <a:lstStyle/>
                    <a:p>
                      <a:r>
                        <a:rPr lang="en-US" sz="1400" dirty="0"/>
                        <a:t>If there is any solar and battery charging capacity left, transfer the lesser of the two from solar to battery.</a:t>
                      </a:r>
                    </a:p>
                  </a:txBody>
                  <a:tcPr/>
                </a:tc>
                <a:extLst>
                  <a:ext uri="{0D108BD9-81ED-4DB2-BD59-A6C34878D82A}">
                    <a16:rowId xmlns:a16="http://schemas.microsoft.com/office/drawing/2014/main" val="913403209"/>
                  </a:ext>
                </a:extLst>
              </a:tr>
              <a:tr h="370840">
                <a:tc>
                  <a:txBody>
                    <a:bodyPr/>
                    <a:lstStyle/>
                    <a:p>
                      <a:r>
                        <a:rPr lang="en-US" sz="1400" dirty="0"/>
                        <a:t>AH</a:t>
                      </a:r>
                    </a:p>
                  </a:txBody>
                  <a:tcPr/>
                </a:tc>
                <a:tc>
                  <a:txBody>
                    <a:bodyPr/>
                    <a:lstStyle/>
                    <a:p>
                      <a:r>
                        <a:rPr lang="en-US" sz="1400" dirty="0"/>
                        <a:t>Priority 5.) Solar to grid</a:t>
                      </a:r>
                    </a:p>
                  </a:txBody>
                  <a:tcPr/>
                </a:tc>
                <a:tc>
                  <a:txBody>
                    <a:bodyPr/>
                    <a:lstStyle/>
                    <a:p>
                      <a:r>
                        <a:rPr lang="en-US" sz="1400" dirty="0"/>
                        <a:t>If there is any solar left, export it to the grid.</a:t>
                      </a:r>
                    </a:p>
                  </a:txBody>
                  <a:tcPr/>
                </a:tc>
                <a:extLst>
                  <a:ext uri="{0D108BD9-81ED-4DB2-BD59-A6C34878D82A}">
                    <a16:rowId xmlns:a16="http://schemas.microsoft.com/office/drawing/2014/main" val="3364894935"/>
                  </a:ext>
                </a:extLst>
              </a:tr>
            </a:tbl>
          </a:graphicData>
        </a:graphic>
      </p:graphicFrame>
      <p:sp>
        <p:nvSpPr>
          <p:cNvPr id="8" name="Slide Number Placeholder 7">
            <a:extLst>
              <a:ext uri="{FF2B5EF4-FFF2-40B4-BE49-F238E27FC236}">
                <a16:creationId xmlns:a16="http://schemas.microsoft.com/office/drawing/2014/main" id="{8A6FC070-D46C-08EE-EFB8-4CD6EB4A2EC7}"/>
              </a:ext>
            </a:extLst>
          </p:cNvPr>
          <p:cNvSpPr>
            <a:spLocks noGrp="1"/>
          </p:cNvSpPr>
          <p:nvPr>
            <p:ph type="sldNum" sz="quarter" idx="12"/>
          </p:nvPr>
        </p:nvSpPr>
        <p:spPr/>
        <p:txBody>
          <a:bodyPr/>
          <a:lstStyle/>
          <a:p>
            <a:fld id="{5070B2F5-216D-4BD7-A4F7-AC63DEC554D4}" type="slidenum">
              <a:rPr lang="en-US" smtClean="0"/>
              <a:t>19</a:t>
            </a:fld>
            <a:endParaRPr lang="en-US"/>
          </a:p>
        </p:txBody>
      </p:sp>
    </p:spTree>
    <p:extLst>
      <p:ext uri="{BB962C8B-B14F-4D97-AF65-F5344CB8AC3E}">
        <p14:creationId xmlns:p14="http://schemas.microsoft.com/office/powerpoint/2010/main" val="374291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9E45D9-2206-4F09-98C1-513A5C853D4D}"/>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4B458F7-4173-3CDA-9C5E-07979B439FB2}"/>
              </a:ext>
            </a:extLst>
          </p:cNvPr>
          <p:cNvSpPr txBox="1"/>
          <p:nvPr/>
        </p:nvSpPr>
        <p:spPr>
          <a:xfrm>
            <a:off x="670560" y="280416"/>
            <a:ext cx="3834384" cy="369332"/>
          </a:xfrm>
          <a:prstGeom prst="rect">
            <a:avLst/>
          </a:prstGeom>
          <a:noFill/>
        </p:spPr>
        <p:txBody>
          <a:bodyPr wrap="square" rtlCol="0">
            <a:spAutoFit/>
          </a:bodyPr>
          <a:lstStyle/>
          <a:p>
            <a:r>
              <a:rPr lang="en-US" dirty="0"/>
              <a:t>Goals</a:t>
            </a:r>
          </a:p>
        </p:txBody>
      </p:sp>
      <p:sp>
        <p:nvSpPr>
          <p:cNvPr id="7" name="TextBox 6">
            <a:extLst>
              <a:ext uri="{FF2B5EF4-FFF2-40B4-BE49-F238E27FC236}">
                <a16:creationId xmlns:a16="http://schemas.microsoft.com/office/drawing/2014/main" id="{D0205B42-AEE1-87B6-6421-C0D7558FEA0C}"/>
              </a:ext>
            </a:extLst>
          </p:cNvPr>
          <p:cNvSpPr txBox="1"/>
          <p:nvPr/>
        </p:nvSpPr>
        <p:spPr>
          <a:xfrm>
            <a:off x="627888" y="1243584"/>
            <a:ext cx="10692384" cy="4524315"/>
          </a:xfrm>
          <a:prstGeom prst="rect">
            <a:avLst/>
          </a:prstGeom>
          <a:noFill/>
        </p:spPr>
        <p:txBody>
          <a:bodyPr wrap="square" rtlCol="0">
            <a:spAutoFit/>
          </a:bodyPr>
          <a:lstStyle/>
          <a:p>
            <a:pPr marL="342900" indent="-342900">
              <a:buFont typeface="+mj-lt"/>
              <a:buAutoNum type="arabicPeriod"/>
            </a:pPr>
            <a:r>
              <a:rPr lang="en-US" dirty="0"/>
              <a:t>Minimize grid use, because the grid is not zero carbon and clean yet, and we must urgently make it so.</a:t>
            </a:r>
          </a:p>
          <a:p>
            <a:pPr marL="342900" indent="-342900">
              <a:buFont typeface="+mj-lt"/>
              <a:buAutoNum type="arabicPeriod"/>
            </a:pPr>
            <a:endParaRPr lang="en-US" dirty="0"/>
          </a:p>
          <a:p>
            <a:pPr marL="342900" indent="-342900">
              <a:buFont typeface="+mj-lt"/>
              <a:buAutoNum type="arabicPeriod"/>
            </a:pPr>
            <a:r>
              <a:rPr lang="en-US" dirty="0"/>
              <a:t>Buy American, to invest locally in jobs for products that are made to the high environmental standards and working conditions of the US.</a:t>
            </a:r>
          </a:p>
          <a:p>
            <a:pPr marL="342900" indent="-342900">
              <a:buFont typeface="+mj-lt"/>
              <a:buAutoNum type="arabicPeriod"/>
            </a:pPr>
            <a:endParaRPr lang="en-US" dirty="0"/>
          </a:p>
          <a:p>
            <a:pPr marL="342900" indent="-342900">
              <a:buFont typeface="+mj-lt"/>
              <a:buAutoNum type="arabicPeriod"/>
            </a:pPr>
            <a:r>
              <a:rPr lang="en-US" dirty="0"/>
              <a:t>Buy high quality long life equipment, so we invest our money wisely.</a:t>
            </a:r>
          </a:p>
          <a:p>
            <a:pPr marL="342900" indent="-342900">
              <a:buFont typeface="+mj-lt"/>
              <a:buAutoNum type="arabicPeriod"/>
            </a:pPr>
            <a:endParaRPr lang="en-US" dirty="0"/>
          </a:p>
          <a:p>
            <a:pPr marL="342900" indent="-342900">
              <a:buFont typeface="+mj-lt"/>
              <a:buAutoNum type="arabicPeriod"/>
            </a:pPr>
            <a:r>
              <a:rPr lang="en-US" dirty="0"/>
              <a:t>Buy equipment installed and maintained by local contractors with a good reputation that will take care of warranty repairs and ongoing maintenance cost and time effectively.</a:t>
            </a:r>
          </a:p>
          <a:p>
            <a:pPr marL="342900" indent="-342900">
              <a:buFont typeface="+mj-lt"/>
              <a:buAutoNum type="arabicPeriod"/>
            </a:pPr>
            <a:endParaRPr lang="en-US" dirty="0"/>
          </a:p>
          <a:p>
            <a:pPr marL="342900" indent="-342900">
              <a:buFont typeface="+mj-lt"/>
              <a:buAutoNum type="arabicPeriod"/>
            </a:pPr>
            <a:r>
              <a:rPr lang="en-US" dirty="0"/>
              <a:t>Purchase the right amount of equipment for the job.</a:t>
            </a:r>
          </a:p>
          <a:p>
            <a:pPr marL="342900" indent="-342900">
              <a:buFont typeface="+mj-lt"/>
              <a:buAutoNum type="arabicPeriod"/>
            </a:pPr>
            <a:endParaRPr lang="en-US" dirty="0"/>
          </a:p>
          <a:p>
            <a:pPr marL="342900" indent="-342900">
              <a:buFont typeface="+mj-lt"/>
              <a:buAutoNum type="arabicPeriod"/>
            </a:pPr>
            <a:r>
              <a:rPr lang="en-US" dirty="0"/>
              <a:t>Provide power backup during Public Safety Power Shutoffs during fire season and power outages during winter storms, although both are relatively rare for us in town.  </a:t>
            </a:r>
          </a:p>
          <a:p>
            <a:pPr marL="342900" indent="-342900">
              <a:buFont typeface="+mj-lt"/>
              <a:buAutoNum type="arabicPeriod"/>
            </a:pPr>
            <a:endParaRPr lang="en-US" dirty="0"/>
          </a:p>
          <a:p>
            <a:endParaRPr lang="en-US" dirty="0"/>
          </a:p>
        </p:txBody>
      </p:sp>
      <p:sp>
        <p:nvSpPr>
          <p:cNvPr id="8" name="Slide Number Placeholder 7">
            <a:extLst>
              <a:ext uri="{FF2B5EF4-FFF2-40B4-BE49-F238E27FC236}">
                <a16:creationId xmlns:a16="http://schemas.microsoft.com/office/drawing/2014/main" id="{96D5736B-85DA-B9EC-9ABD-D67792EE957E}"/>
              </a:ext>
            </a:extLst>
          </p:cNvPr>
          <p:cNvSpPr>
            <a:spLocks noGrp="1"/>
          </p:cNvSpPr>
          <p:nvPr>
            <p:ph type="sldNum" sz="quarter" idx="12"/>
          </p:nvPr>
        </p:nvSpPr>
        <p:spPr/>
        <p:txBody>
          <a:bodyPr/>
          <a:lstStyle/>
          <a:p>
            <a:fld id="{5070B2F5-216D-4BD7-A4F7-AC63DEC554D4}" type="slidenum">
              <a:rPr lang="en-US" smtClean="0"/>
              <a:t>2</a:t>
            </a:fld>
            <a:endParaRPr lang="en-US"/>
          </a:p>
        </p:txBody>
      </p:sp>
    </p:spTree>
    <p:extLst>
      <p:ext uri="{BB962C8B-B14F-4D97-AF65-F5344CB8AC3E}">
        <p14:creationId xmlns:p14="http://schemas.microsoft.com/office/powerpoint/2010/main" val="23967889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6A34423-51BC-7BAF-1A81-AEF1B469016F}"/>
              </a:ext>
            </a:extLst>
          </p:cNvPr>
          <p:cNvSpPr txBox="1"/>
          <p:nvPr/>
        </p:nvSpPr>
        <p:spPr>
          <a:xfrm>
            <a:off x="393604" y="280601"/>
            <a:ext cx="1510823" cy="1200329"/>
          </a:xfrm>
          <a:prstGeom prst="rect">
            <a:avLst/>
          </a:prstGeom>
          <a:noFill/>
        </p:spPr>
        <p:txBody>
          <a:bodyPr wrap="square">
            <a:spAutoFit/>
          </a:bodyPr>
          <a:lstStyle/>
          <a:p>
            <a:pPr>
              <a:defRPr/>
            </a:pPr>
            <a:r>
              <a:rPr lang="en-US" dirty="0"/>
              <a:t>Estimating System Performance  and Payback</a:t>
            </a:r>
          </a:p>
        </p:txBody>
      </p:sp>
      <p:graphicFrame>
        <p:nvGraphicFramePr>
          <p:cNvPr id="2" name="Chart 1">
            <a:extLst>
              <a:ext uri="{FF2B5EF4-FFF2-40B4-BE49-F238E27FC236}">
                <a16:creationId xmlns:a16="http://schemas.microsoft.com/office/drawing/2014/main" id="{38D1D1D8-8613-6586-8972-A73769446E8E}"/>
              </a:ext>
            </a:extLst>
          </p:cNvPr>
          <p:cNvGraphicFramePr>
            <a:graphicFrameLocks noGrp="1"/>
          </p:cNvGraphicFramePr>
          <p:nvPr/>
        </p:nvGraphicFramePr>
        <p:xfrm>
          <a:off x="1760838" y="280601"/>
          <a:ext cx="8670324" cy="6296797"/>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a:extLst>
              <a:ext uri="{FF2B5EF4-FFF2-40B4-BE49-F238E27FC236}">
                <a16:creationId xmlns:a16="http://schemas.microsoft.com/office/drawing/2014/main" id="{8D601C5D-733B-8B18-98B7-D5F795D4DC81}"/>
              </a:ext>
            </a:extLst>
          </p:cNvPr>
          <p:cNvSpPr>
            <a:spLocks noGrp="1"/>
          </p:cNvSpPr>
          <p:nvPr>
            <p:ph type="sldNum" sz="quarter" idx="12"/>
          </p:nvPr>
        </p:nvSpPr>
        <p:spPr/>
        <p:txBody>
          <a:bodyPr/>
          <a:lstStyle/>
          <a:p>
            <a:fld id="{5070B2F5-216D-4BD7-A4F7-AC63DEC554D4}" type="slidenum">
              <a:rPr lang="en-US" smtClean="0"/>
              <a:t>20</a:t>
            </a:fld>
            <a:endParaRPr lang="en-US"/>
          </a:p>
        </p:txBody>
      </p:sp>
    </p:spTree>
    <p:extLst>
      <p:ext uri="{BB962C8B-B14F-4D97-AF65-F5344CB8AC3E}">
        <p14:creationId xmlns:p14="http://schemas.microsoft.com/office/powerpoint/2010/main" val="41023880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E66F518-9260-CC35-348E-AF8246C1A6A9}"/>
              </a:ext>
            </a:extLst>
          </p:cNvPr>
          <p:cNvSpPr txBox="1"/>
          <p:nvPr/>
        </p:nvSpPr>
        <p:spPr>
          <a:xfrm>
            <a:off x="393604" y="280601"/>
            <a:ext cx="1510823" cy="1200329"/>
          </a:xfrm>
          <a:prstGeom prst="rect">
            <a:avLst/>
          </a:prstGeom>
          <a:noFill/>
        </p:spPr>
        <p:txBody>
          <a:bodyPr wrap="square">
            <a:spAutoFit/>
          </a:bodyPr>
          <a:lstStyle/>
          <a:p>
            <a:pPr>
              <a:defRPr/>
            </a:pPr>
            <a:r>
              <a:rPr lang="en-US" dirty="0"/>
              <a:t>Estimating System Performance  and Payback</a:t>
            </a:r>
          </a:p>
        </p:txBody>
      </p:sp>
      <p:graphicFrame>
        <p:nvGraphicFramePr>
          <p:cNvPr id="3" name="Chart 2">
            <a:extLst>
              <a:ext uri="{FF2B5EF4-FFF2-40B4-BE49-F238E27FC236}">
                <a16:creationId xmlns:a16="http://schemas.microsoft.com/office/drawing/2014/main" id="{7E947F8E-7B14-9D82-A5CB-2BFE2EA38431}"/>
              </a:ext>
            </a:extLst>
          </p:cNvPr>
          <p:cNvGraphicFramePr>
            <a:graphicFrameLocks noGrp="1"/>
          </p:cNvGraphicFramePr>
          <p:nvPr/>
        </p:nvGraphicFramePr>
        <p:xfrm>
          <a:off x="1760838" y="280601"/>
          <a:ext cx="8670324" cy="6296797"/>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35E91B2D-34AB-86B3-7FFF-640D45658707}"/>
              </a:ext>
            </a:extLst>
          </p:cNvPr>
          <p:cNvSpPr>
            <a:spLocks noGrp="1"/>
          </p:cNvSpPr>
          <p:nvPr>
            <p:ph type="sldNum" sz="quarter" idx="12"/>
          </p:nvPr>
        </p:nvSpPr>
        <p:spPr/>
        <p:txBody>
          <a:bodyPr/>
          <a:lstStyle/>
          <a:p>
            <a:fld id="{5070B2F5-216D-4BD7-A4F7-AC63DEC554D4}" type="slidenum">
              <a:rPr lang="en-US" smtClean="0"/>
              <a:t>21</a:t>
            </a:fld>
            <a:endParaRPr lang="en-US"/>
          </a:p>
        </p:txBody>
      </p:sp>
    </p:spTree>
    <p:extLst>
      <p:ext uri="{BB962C8B-B14F-4D97-AF65-F5344CB8AC3E}">
        <p14:creationId xmlns:p14="http://schemas.microsoft.com/office/powerpoint/2010/main" val="10890749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8AB3294-D183-3C05-C9C2-57800FFE6568}"/>
              </a:ext>
            </a:extLst>
          </p:cNvPr>
          <p:cNvSpPr txBox="1"/>
          <p:nvPr/>
        </p:nvSpPr>
        <p:spPr>
          <a:xfrm>
            <a:off x="393604" y="280601"/>
            <a:ext cx="1510823" cy="1200329"/>
          </a:xfrm>
          <a:prstGeom prst="rect">
            <a:avLst/>
          </a:prstGeom>
          <a:noFill/>
        </p:spPr>
        <p:txBody>
          <a:bodyPr wrap="square">
            <a:spAutoFit/>
          </a:bodyPr>
          <a:lstStyle/>
          <a:p>
            <a:pPr>
              <a:defRPr/>
            </a:pPr>
            <a:r>
              <a:rPr lang="en-US" dirty="0"/>
              <a:t>Estimating System Performance  and Payback</a:t>
            </a:r>
          </a:p>
        </p:txBody>
      </p:sp>
      <p:graphicFrame>
        <p:nvGraphicFramePr>
          <p:cNvPr id="3" name="Chart 2">
            <a:extLst>
              <a:ext uri="{FF2B5EF4-FFF2-40B4-BE49-F238E27FC236}">
                <a16:creationId xmlns:a16="http://schemas.microsoft.com/office/drawing/2014/main" id="{1120A5F2-C8F8-E6CC-2F41-30FF23E2BE54}"/>
              </a:ext>
            </a:extLst>
          </p:cNvPr>
          <p:cNvGraphicFramePr>
            <a:graphicFrameLocks noGrp="1"/>
          </p:cNvGraphicFramePr>
          <p:nvPr/>
        </p:nvGraphicFramePr>
        <p:xfrm>
          <a:off x="1760838" y="280601"/>
          <a:ext cx="8670324" cy="6296797"/>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6D4542F1-0B6A-E2F5-EC3F-BD581A877096}"/>
              </a:ext>
            </a:extLst>
          </p:cNvPr>
          <p:cNvSpPr>
            <a:spLocks noGrp="1"/>
          </p:cNvSpPr>
          <p:nvPr>
            <p:ph type="sldNum" sz="quarter" idx="12"/>
          </p:nvPr>
        </p:nvSpPr>
        <p:spPr/>
        <p:txBody>
          <a:bodyPr/>
          <a:lstStyle/>
          <a:p>
            <a:fld id="{5070B2F5-216D-4BD7-A4F7-AC63DEC554D4}" type="slidenum">
              <a:rPr lang="en-US" smtClean="0"/>
              <a:t>22</a:t>
            </a:fld>
            <a:endParaRPr lang="en-US"/>
          </a:p>
        </p:txBody>
      </p:sp>
    </p:spTree>
    <p:extLst>
      <p:ext uri="{BB962C8B-B14F-4D97-AF65-F5344CB8AC3E}">
        <p14:creationId xmlns:p14="http://schemas.microsoft.com/office/powerpoint/2010/main" val="21577593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2598E77-FAB8-DF10-809E-783905D2F1A5}"/>
              </a:ext>
            </a:extLst>
          </p:cNvPr>
          <p:cNvSpPr txBox="1"/>
          <p:nvPr/>
        </p:nvSpPr>
        <p:spPr>
          <a:xfrm>
            <a:off x="393604" y="280601"/>
            <a:ext cx="1510823" cy="1200329"/>
          </a:xfrm>
          <a:prstGeom prst="rect">
            <a:avLst/>
          </a:prstGeom>
          <a:noFill/>
        </p:spPr>
        <p:txBody>
          <a:bodyPr wrap="square">
            <a:spAutoFit/>
          </a:bodyPr>
          <a:lstStyle/>
          <a:p>
            <a:pPr>
              <a:defRPr/>
            </a:pPr>
            <a:r>
              <a:rPr lang="en-US" dirty="0"/>
              <a:t>Estimating System Performance  and Payback</a:t>
            </a:r>
          </a:p>
        </p:txBody>
      </p:sp>
      <p:graphicFrame>
        <p:nvGraphicFramePr>
          <p:cNvPr id="3" name="Chart 2">
            <a:extLst>
              <a:ext uri="{FF2B5EF4-FFF2-40B4-BE49-F238E27FC236}">
                <a16:creationId xmlns:a16="http://schemas.microsoft.com/office/drawing/2014/main" id="{3E53DB1B-97BB-5A99-D145-25A8701EC62A}"/>
              </a:ext>
            </a:extLst>
          </p:cNvPr>
          <p:cNvGraphicFramePr>
            <a:graphicFrameLocks noGrp="1"/>
          </p:cNvGraphicFramePr>
          <p:nvPr/>
        </p:nvGraphicFramePr>
        <p:xfrm>
          <a:off x="1760838" y="280601"/>
          <a:ext cx="8670324" cy="6296797"/>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D5A1CBA9-C57B-50A4-1868-9484E8B3E11C}"/>
              </a:ext>
            </a:extLst>
          </p:cNvPr>
          <p:cNvSpPr>
            <a:spLocks noGrp="1"/>
          </p:cNvSpPr>
          <p:nvPr>
            <p:ph type="sldNum" sz="quarter" idx="12"/>
          </p:nvPr>
        </p:nvSpPr>
        <p:spPr/>
        <p:txBody>
          <a:bodyPr/>
          <a:lstStyle/>
          <a:p>
            <a:fld id="{5070B2F5-216D-4BD7-A4F7-AC63DEC554D4}" type="slidenum">
              <a:rPr lang="en-US" smtClean="0"/>
              <a:t>23</a:t>
            </a:fld>
            <a:endParaRPr lang="en-US"/>
          </a:p>
        </p:txBody>
      </p:sp>
    </p:spTree>
    <p:extLst>
      <p:ext uri="{BB962C8B-B14F-4D97-AF65-F5344CB8AC3E}">
        <p14:creationId xmlns:p14="http://schemas.microsoft.com/office/powerpoint/2010/main" val="8089859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765451A-2588-077D-B74B-9EC0C367E7AC}"/>
              </a:ext>
            </a:extLst>
          </p:cNvPr>
          <p:cNvSpPr txBox="1"/>
          <p:nvPr/>
        </p:nvSpPr>
        <p:spPr>
          <a:xfrm>
            <a:off x="393604" y="280601"/>
            <a:ext cx="1510823" cy="1200329"/>
          </a:xfrm>
          <a:prstGeom prst="rect">
            <a:avLst/>
          </a:prstGeom>
          <a:noFill/>
        </p:spPr>
        <p:txBody>
          <a:bodyPr wrap="square">
            <a:spAutoFit/>
          </a:bodyPr>
          <a:lstStyle/>
          <a:p>
            <a:pPr>
              <a:defRPr/>
            </a:pPr>
            <a:r>
              <a:rPr lang="en-US" dirty="0"/>
              <a:t>Estimating System Performance  and Payback</a:t>
            </a:r>
          </a:p>
        </p:txBody>
      </p:sp>
      <p:graphicFrame>
        <p:nvGraphicFramePr>
          <p:cNvPr id="3" name="Chart 2">
            <a:extLst>
              <a:ext uri="{FF2B5EF4-FFF2-40B4-BE49-F238E27FC236}">
                <a16:creationId xmlns:a16="http://schemas.microsoft.com/office/drawing/2014/main" id="{0A207929-0D39-A437-5642-817E9912A718}"/>
              </a:ext>
            </a:extLst>
          </p:cNvPr>
          <p:cNvGraphicFramePr>
            <a:graphicFrameLocks noGrp="1"/>
          </p:cNvGraphicFramePr>
          <p:nvPr/>
        </p:nvGraphicFramePr>
        <p:xfrm>
          <a:off x="1760838" y="280601"/>
          <a:ext cx="8670324" cy="6296797"/>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23B794EA-3A6E-F512-6E12-5D6C4BFC0FEA}"/>
              </a:ext>
            </a:extLst>
          </p:cNvPr>
          <p:cNvSpPr>
            <a:spLocks noGrp="1"/>
          </p:cNvSpPr>
          <p:nvPr>
            <p:ph type="sldNum" sz="quarter" idx="12"/>
          </p:nvPr>
        </p:nvSpPr>
        <p:spPr/>
        <p:txBody>
          <a:bodyPr/>
          <a:lstStyle/>
          <a:p>
            <a:fld id="{5070B2F5-216D-4BD7-A4F7-AC63DEC554D4}" type="slidenum">
              <a:rPr lang="en-US" smtClean="0"/>
              <a:t>24</a:t>
            </a:fld>
            <a:endParaRPr lang="en-US"/>
          </a:p>
        </p:txBody>
      </p:sp>
      <p:sp>
        <p:nvSpPr>
          <p:cNvPr id="5" name="TextBox 4">
            <a:extLst>
              <a:ext uri="{FF2B5EF4-FFF2-40B4-BE49-F238E27FC236}">
                <a16:creationId xmlns:a16="http://schemas.microsoft.com/office/drawing/2014/main" id="{3E49534C-FD1A-3B52-B3D4-8145B1D95D7F}"/>
              </a:ext>
            </a:extLst>
          </p:cNvPr>
          <p:cNvSpPr txBox="1"/>
          <p:nvPr/>
        </p:nvSpPr>
        <p:spPr>
          <a:xfrm>
            <a:off x="10431162" y="1115568"/>
            <a:ext cx="1609344" cy="954107"/>
          </a:xfrm>
          <a:prstGeom prst="rect">
            <a:avLst/>
          </a:prstGeom>
          <a:noFill/>
        </p:spPr>
        <p:txBody>
          <a:bodyPr wrap="square" rtlCol="0">
            <a:spAutoFit/>
          </a:bodyPr>
          <a:lstStyle/>
          <a:p>
            <a:r>
              <a:rPr lang="en-US" sz="1400" dirty="0"/>
              <a:t>Load spikes probably EV charging and/or clothes drying</a:t>
            </a:r>
          </a:p>
        </p:txBody>
      </p:sp>
    </p:spTree>
    <p:extLst>
      <p:ext uri="{BB962C8B-B14F-4D97-AF65-F5344CB8AC3E}">
        <p14:creationId xmlns:p14="http://schemas.microsoft.com/office/powerpoint/2010/main" val="30237936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5D0166D-FF70-E6BC-653F-BA100766D490}"/>
              </a:ext>
            </a:extLst>
          </p:cNvPr>
          <p:cNvSpPr txBox="1"/>
          <p:nvPr/>
        </p:nvSpPr>
        <p:spPr>
          <a:xfrm>
            <a:off x="393604" y="280601"/>
            <a:ext cx="1510823" cy="1200329"/>
          </a:xfrm>
          <a:prstGeom prst="rect">
            <a:avLst/>
          </a:prstGeom>
          <a:noFill/>
        </p:spPr>
        <p:txBody>
          <a:bodyPr wrap="square">
            <a:spAutoFit/>
          </a:bodyPr>
          <a:lstStyle/>
          <a:p>
            <a:pPr>
              <a:defRPr/>
            </a:pPr>
            <a:r>
              <a:rPr lang="en-US" dirty="0"/>
              <a:t>Estimating System Performance  and Payback</a:t>
            </a:r>
          </a:p>
        </p:txBody>
      </p:sp>
      <p:graphicFrame>
        <p:nvGraphicFramePr>
          <p:cNvPr id="3" name="Chart 2">
            <a:extLst>
              <a:ext uri="{FF2B5EF4-FFF2-40B4-BE49-F238E27FC236}">
                <a16:creationId xmlns:a16="http://schemas.microsoft.com/office/drawing/2014/main" id="{79048D46-4941-1C02-AE66-4C7EC2091D6E}"/>
              </a:ext>
            </a:extLst>
          </p:cNvPr>
          <p:cNvGraphicFramePr>
            <a:graphicFrameLocks noGrp="1"/>
          </p:cNvGraphicFramePr>
          <p:nvPr/>
        </p:nvGraphicFramePr>
        <p:xfrm>
          <a:off x="1760838" y="280601"/>
          <a:ext cx="8670324" cy="6296797"/>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84257FD9-85D1-492B-9877-62839C5E1203}"/>
              </a:ext>
            </a:extLst>
          </p:cNvPr>
          <p:cNvSpPr>
            <a:spLocks noGrp="1"/>
          </p:cNvSpPr>
          <p:nvPr>
            <p:ph type="sldNum" sz="quarter" idx="12"/>
          </p:nvPr>
        </p:nvSpPr>
        <p:spPr/>
        <p:txBody>
          <a:bodyPr/>
          <a:lstStyle/>
          <a:p>
            <a:fld id="{5070B2F5-216D-4BD7-A4F7-AC63DEC554D4}" type="slidenum">
              <a:rPr lang="en-US" smtClean="0"/>
              <a:t>25</a:t>
            </a:fld>
            <a:endParaRPr lang="en-US"/>
          </a:p>
        </p:txBody>
      </p:sp>
      <p:sp>
        <p:nvSpPr>
          <p:cNvPr id="5" name="TextBox 4">
            <a:extLst>
              <a:ext uri="{FF2B5EF4-FFF2-40B4-BE49-F238E27FC236}">
                <a16:creationId xmlns:a16="http://schemas.microsoft.com/office/drawing/2014/main" id="{C0C3BD8D-3A1B-B35D-2D10-58D8887D4413}"/>
              </a:ext>
            </a:extLst>
          </p:cNvPr>
          <p:cNvSpPr txBox="1"/>
          <p:nvPr/>
        </p:nvSpPr>
        <p:spPr>
          <a:xfrm>
            <a:off x="10431162" y="1115568"/>
            <a:ext cx="1609344" cy="954107"/>
          </a:xfrm>
          <a:prstGeom prst="rect">
            <a:avLst/>
          </a:prstGeom>
          <a:noFill/>
        </p:spPr>
        <p:txBody>
          <a:bodyPr wrap="square" rtlCol="0">
            <a:spAutoFit/>
          </a:bodyPr>
          <a:lstStyle/>
          <a:p>
            <a:r>
              <a:rPr lang="en-US" sz="1400" dirty="0"/>
              <a:t>Load spikes probably EV charging and/or clothes drying</a:t>
            </a:r>
          </a:p>
        </p:txBody>
      </p:sp>
    </p:spTree>
    <p:extLst>
      <p:ext uri="{BB962C8B-B14F-4D97-AF65-F5344CB8AC3E}">
        <p14:creationId xmlns:p14="http://schemas.microsoft.com/office/powerpoint/2010/main" val="35661949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8A2557B-2FBB-BD43-1B73-A41FECC933EE}"/>
              </a:ext>
            </a:extLst>
          </p:cNvPr>
          <p:cNvSpPr txBox="1"/>
          <p:nvPr/>
        </p:nvSpPr>
        <p:spPr>
          <a:xfrm>
            <a:off x="393604" y="280601"/>
            <a:ext cx="1510823" cy="1200329"/>
          </a:xfrm>
          <a:prstGeom prst="rect">
            <a:avLst/>
          </a:prstGeom>
          <a:noFill/>
        </p:spPr>
        <p:txBody>
          <a:bodyPr wrap="square">
            <a:spAutoFit/>
          </a:bodyPr>
          <a:lstStyle/>
          <a:p>
            <a:pPr>
              <a:defRPr/>
            </a:pPr>
            <a:r>
              <a:rPr lang="en-US" dirty="0"/>
              <a:t>Estimating System Performance  and Payback</a:t>
            </a:r>
          </a:p>
        </p:txBody>
      </p:sp>
      <p:graphicFrame>
        <p:nvGraphicFramePr>
          <p:cNvPr id="3" name="Chart 2">
            <a:extLst>
              <a:ext uri="{FF2B5EF4-FFF2-40B4-BE49-F238E27FC236}">
                <a16:creationId xmlns:a16="http://schemas.microsoft.com/office/drawing/2014/main" id="{67A6AC62-372E-DCA0-B154-87CE776BD3B1}"/>
              </a:ext>
            </a:extLst>
          </p:cNvPr>
          <p:cNvGraphicFramePr>
            <a:graphicFrameLocks noGrp="1"/>
          </p:cNvGraphicFramePr>
          <p:nvPr/>
        </p:nvGraphicFramePr>
        <p:xfrm>
          <a:off x="1760838" y="280601"/>
          <a:ext cx="8670324" cy="6296797"/>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C13160EA-182E-C9A2-688F-50A2E256F91D}"/>
              </a:ext>
            </a:extLst>
          </p:cNvPr>
          <p:cNvSpPr>
            <a:spLocks noGrp="1"/>
          </p:cNvSpPr>
          <p:nvPr>
            <p:ph type="sldNum" sz="quarter" idx="12"/>
          </p:nvPr>
        </p:nvSpPr>
        <p:spPr/>
        <p:txBody>
          <a:bodyPr/>
          <a:lstStyle/>
          <a:p>
            <a:fld id="{5070B2F5-216D-4BD7-A4F7-AC63DEC554D4}" type="slidenum">
              <a:rPr lang="en-US" smtClean="0"/>
              <a:t>26</a:t>
            </a:fld>
            <a:endParaRPr lang="en-US"/>
          </a:p>
        </p:txBody>
      </p:sp>
      <p:sp>
        <p:nvSpPr>
          <p:cNvPr id="5" name="TextBox 4">
            <a:extLst>
              <a:ext uri="{FF2B5EF4-FFF2-40B4-BE49-F238E27FC236}">
                <a16:creationId xmlns:a16="http://schemas.microsoft.com/office/drawing/2014/main" id="{E9D8BF9C-4D77-5AC0-4F51-E86D76D438B3}"/>
              </a:ext>
            </a:extLst>
          </p:cNvPr>
          <p:cNvSpPr txBox="1"/>
          <p:nvPr/>
        </p:nvSpPr>
        <p:spPr>
          <a:xfrm>
            <a:off x="10431162" y="1115568"/>
            <a:ext cx="1609344" cy="954107"/>
          </a:xfrm>
          <a:prstGeom prst="rect">
            <a:avLst/>
          </a:prstGeom>
          <a:noFill/>
        </p:spPr>
        <p:txBody>
          <a:bodyPr wrap="square" rtlCol="0">
            <a:spAutoFit/>
          </a:bodyPr>
          <a:lstStyle/>
          <a:p>
            <a:r>
              <a:rPr lang="en-US" sz="1400" dirty="0"/>
              <a:t>Load spike probably EV charging and/or clothes drying</a:t>
            </a:r>
          </a:p>
        </p:txBody>
      </p:sp>
    </p:spTree>
    <p:extLst>
      <p:ext uri="{BB962C8B-B14F-4D97-AF65-F5344CB8AC3E}">
        <p14:creationId xmlns:p14="http://schemas.microsoft.com/office/powerpoint/2010/main" val="23368929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1919F9C-8C2B-8CD5-CAD7-AE478F7E797A}"/>
              </a:ext>
            </a:extLst>
          </p:cNvPr>
          <p:cNvSpPr txBox="1"/>
          <p:nvPr/>
        </p:nvSpPr>
        <p:spPr>
          <a:xfrm>
            <a:off x="393604" y="280601"/>
            <a:ext cx="1510823" cy="1200329"/>
          </a:xfrm>
          <a:prstGeom prst="rect">
            <a:avLst/>
          </a:prstGeom>
          <a:noFill/>
        </p:spPr>
        <p:txBody>
          <a:bodyPr wrap="square">
            <a:spAutoFit/>
          </a:bodyPr>
          <a:lstStyle/>
          <a:p>
            <a:pPr>
              <a:defRPr/>
            </a:pPr>
            <a:r>
              <a:rPr lang="en-US" dirty="0"/>
              <a:t>Estimating System Performance  and Payback</a:t>
            </a:r>
          </a:p>
        </p:txBody>
      </p:sp>
      <p:graphicFrame>
        <p:nvGraphicFramePr>
          <p:cNvPr id="4" name="Chart 3">
            <a:extLst>
              <a:ext uri="{FF2B5EF4-FFF2-40B4-BE49-F238E27FC236}">
                <a16:creationId xmlns:a16="http://schemas.microsoft.com/office/drawing/2014/main" id="{277D8274-C7C8-5EDF-F597-297BCF3A39FE}"/>
              </a:ext>
            </a:extLst>
          </p:cNvPr>
          <p:cNvGraphicFramePr>
            <a:graphicFrameLocks noGrp="1"/>
          </p:cNvGraphicFramePr>
          <p:nvPr/>
        </p:nvGraphicFramePr>
        <p:xfrm>
          <a:off x="1760838" y="280601"/>
          <a:ext cx="8670324" cy="6296797"/>
        </p:xfrm>
        <a:graphic>
          <a:graphicData uri="http://schemas.openxmlformats.org/drawingml/2006/chart">
            <c:chart xmlns:c="http://schemas.openxmlformats.org/drawingml/2006/chart" xmlns:r="http://schemas.openxmlformats.org/officeDocument/2006/relationships" r:id="rId2"/>
          </a:graphicData>
        </a:graphic>
      </p:graphicFrame>
      <p:sp>
        <p:nvSpPr>
          <p:cNvPr id="6" name="Slide Number Placeholder 5">
            <a:extLst>
              <a:ext uri="{FF2B5EF4-FFF2-40B4-BE49-F238E27FC236}">
                <a16:creationId xmlns:a16="http://schemas.microsoft.com/office/drawing/2014/main" id="{DD348C4F-5F1E-0F82-9B7A-0C9A0E121481}"/>
              </a:ext>
            </a:extLst>
          </p:cNvPr>
          <p:cNvSpPr>
            <a:spLocks noGrp="1"/>
          </p:cNvSpPr>
          <p:nvPr>
            <p:ph type="sldNum" sz="quarter" idx="12"/>
          </p:nvPr>
        </p:nvSpPr>
        <p:spPr/>
        <p:txBody>
          <a:bodyPr/>
          <a:lstStyle/>
          <a:p>
            <a:fld id="{5070B2F5-216D-4BD7-A4F7-AC63DEC554D4}" type="slidenum">
              <a:rPr lang="en-US" smtClean="0"/>
              <a:t>27</a:t>
            </a:fld>
            <a:endParaRPr lang="en-US"/>
          </a:p>
        </p:txBody>
      </p:sp>
      <p:sp>
        <p:nvSpPr>
          <p:cNvPr id="2" name="TextBox 1">
            <a:extLst>
              <a:ext uri="{FF2B5EF4-FFF2-40B4-BE49-F238E27FC236}">
                <a16:creationId xmlns:a16="http://schemas.microsoft.com/office/drawing/2014/main" id="{1AF15747-2811-09DE-CA7C-A10E1C3DF3CB}"/>
              </a:ext>
            </a:extLst>
          </p:cNvPr>
          <p:cNvSpPr txBox="1"/>
          <p:nvPr/>
        </p:nvSpPr>
        <p:spPr>
          <a:xfrm>
            <a:off x="10431162" y="1115568"/>
            <a:ext cx="1609344" cy="954107"/>
          </a:xfrm>
          <a:prstGeom prst="rect">
            <a:avLst/>
          </a:prstGeom>
          <a:noFill/>
        </p:spPr>
        <p:txBody>
          <a:bodyPr wrap="square" rtlCol="0">
            <a:spAutoFit/>
          </a:bodyPr>
          <a:lstStyle/>
          <a:p>
            <a:r>
              <a:rPr lang="en-US" sz="1400" dirty="0"/>
              <a:t>Load spike probably EV charging and/or clothes drying</a:t>
            </a:r>
          </a:p>
        </p:txBody>
      </p:sp>
    </p:spTree>
    <p:extLst>
      <p:ext uri="{BB962C8B-B14F-4D97-AF65-F5344CB8AC3E}">
        <p14:creationId xmlns:p14="http://schemas.microsoft.com/office/powerpoint/2010/main" val="7164103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6A34423-51BC-7BAF-1A81-AEF1B469016F}"/>
              </a:ext>
            </a:extLst>
          </p:cNvPr>
          <p:cNvSpPr txBox="1"/>
          <p:nvPr/>
        </p:nvSpPr>
        <p:spPr>
          <a:xfrm>
            <a:off x="531108" y="337849"/>
            <a:ext cx="6094854"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Equipment Size Optimization </a:t>
            </a:r>
          </a:p>
        </p:txBody>
      </p:sp>
      <p:sp>
        <p:nvSpPr>
          <p:cNvPr id="2" name="TextBox 1">
            <a:extLst>
              <a:ext uri="{FF2B5EF4-FFF2-40B4-BE49-F238E27FC236}">
                <a16:creationId xmlns:a16="http://schemas.microsoft.com/office/drawing/2014/main" id="{6E96DB1C-30CD-9F13-317E-E29670652F6B}"/>
              </a:ext>
            </a:extLst>
          </p:cNvPr>
          <p:cNvSpPr txBox="1"/>
          <p:nvPr/>
        </p:nvSpPr>
        <p:spPr>
          <a:xfrm>
            <a:off x="980493" y="1306607"/>
            <a:ext cx="9914021" cy="4524315"/>
          </a:xfrm>
          <a:prstGeom prst="rect">
            <a:avLst/>
          </a:prstGeom>
          <a:noFill/>
        </p:spPr>
        <p:txBody>
          <a:bodyPr wrap="square" rtlCol="0">
            <a:spAutoFit/>
          </a:bodyPr>
          <a:lstStyle/>
          <a:p>
            <a:r>
              <a:rPr lang="en-US" dirty="0"/>
              <a:t>Then I varied number of solar panels and battery pack size, estimating the cost would vary linearly with each change which is a crude assumption, to make sure I was close to the “knee of the curve” of cost and performance payback.  I was past the knee without heat pump but still climbing with heat pump, so increasing capacity should pay, but it would be nice to see the actual solar, battery and heat pump performance first.  </a:t>
            </a:r>
          </a:p>
          <a:p>
            <a:endParaRPr lang="en-US" dirty="0"/>
          </a:p>
          <a:p>
            <a:r>
              <a:rPr lang="en-US" dirty="0"/>
              <a:t>Thus we will have the 19.2 kWh battery installed such that it would not be a redo to add a second battery, and the panel upgrade needs to have enough capacity to run the heat pump.  </a:t>
            </a:r>
          </a:p>
          <a:p>
            <a:endParaRPr lang="en-US" dirty="0"/>
          </a:p>
          <a:p>
            <a:r>
              <a:rPr lang="en-US" dirty="0"/>
              <a:t>We could even add more solar where the old system was on the SW roof; an overgrown tree shades that area much of the year, but it is growing in to the power lines and keeps getting cut back by PG&amp;E so it may not be a problem in the future if we replace it with a shorter tree.  Also adding or shifting solar to the SW roof may help skew production better to avoid relying on mornings that are often foggy here.</a:t>
            </a:r>
          </a:p>
          <a:p>
            <a:endParaRPr lang="en-US" dirty="0"/>
          </a:p>
          <a:p>
            <a:r>
              <a:rPr lang="en-US" dirty="0"/>
              <a:t>If peak power is a problem caused by charging EVs we can get a charging station with programmable power limits to smooth out the charging power. </a:t>
            </a:r>
          </a:p>
        </p:txBody>
      </p:sp>
      <p:sp>
        <p:nvSpPr>
          <p:cNvPr id="3" name="Slide Number Placeholder 2">
            <a:extLst>
              <a:ext uri="{FF2B5EF4-FFF2-40B4-BE49-F238E27FC236}">
                <a16:creationId xmlns:a16="http://schemas.microsoft.com/office/drawing/2014/main" id="{585E9E86-B8C8-7090-EAA8-FC4A47F0DBCC}"/>
              </a:ext>
            </a:extLst>
          </p:cNvPr>
          <p:cNvSpPr>
            <a:spLocks noGrp="1"/>
          </p:cNvSpPr>
          <p:nvPr>
            <p:ph type="sldNum" sz="quarter" idx="12"/>
          </p:nvPr>
        </p:nvSpPr>
        <p:spPr/>
        <p:txBody>
          <a:bodyPr/>
          <a:lstStyle/>
          <a:p>
            <a:fld id="{5070B2F5-216D-4BD7-A4F7-AC63DEC554D4}" type="slidenum">
              <a:rPr lang="en-US" smtClean="0"/>
              <a:t>28</a:t>
            </a:fld>
            <a:endParaRPr lang="en-US"/>
          </a:p>
        </p:txBody>
      </p:sp>
    </p:spTree>
    <p:extLst>
      <p:ext uri="{BB962C8B-B14F-4D97-AF65-F5344CB8AC3E}">
        <p14:creationId xmlns:p14="http://schemas.microsoft.com/office/powerpoint/2010/main" val="16178073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6A34423-51BC-7BAF-1A81-AEF1B469016F}"/>
              </a:ext>
            </a:extLst>
          </p:cNvPr>
          <p:cNvSpPr txBox="1"/>
          <p:nvPr/>
        </p:nvSpPr>
        <p:spPr>
          <a:xfrm>
            <a:off x="531108" y="337849"/>
            <a:ext cx="6094854"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Equipment Size Optimization </a:t>
            </a:r>
          </a:p>
        </p:txBody>
      </p:sp>
      <p:graphicFrame>
        <p:nvGraphicFramePr>
          <p:cNvPr id="3" name="Chart 2">
            <a:extLst>
              <a:ext uri="{FF2B5EF4-FFF2-40B4-BE49-F238E27FC236}">
                <a16:creationId xmlns:a16="http://schemas.microsoft.com/office/drawing/2014/main" id="{92CA979E-C715-73B9-FF76-E3AC3D39DF2C}"/>
              </a:ext>
            </a:extLst>
          </p:cNvPr>
          <p:cNvGraphicFramePr>
            <a:graphicFrameLocks noGrp="1"/>
          </p:cNvGraphicFramePr>
          <p:nvPr>
            <p:extLst>
              <p:ext uri="{D42A27DB-BD31-4B8C-83A1-F6EECF244321}">
                <p14:modId xmlns:p14="http://schemas.microsoft.com/office/powerpoint/2010/main" val="1267224285"/>
              </p:ext>
            </p:extLst>
          </p:nvPr>
        </p:nvGraphicFramePr>
        <p:xfrm>
          <a:off x="2014430" y="850278"/>
          <a:ext cx="7907968" cy="5669873"/>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348E7E60-98E8-4D6B-81C5-5607E04CF557}"/>
              </a:ext>
            </a:extLst>
          </p:cNvPr>
          <p:cNvSpPr>
            <a:spLocks noGrp="1"/>
          </p:cNvSpPr>
          <p:nvPr>
            <p:ph type="sldNum" sz="quarter" idx="12"/>
          </p:nvPr>
        </p:nvSpPr>
        <p:spPr/>
        <p:txBody>
          <a:bodyPr/>
          <a:lstStyle/>
          <a:p>
            <a:fld id="{5070B2F5-216D-4BD7-A4F7-AC63DEC554D4}" type="slidenum">
              <a:rPr lang="en-US" smtClean="0"/>
              <a:t>29</a:t>
            </a:fld>
            <a:endParaRPr lang="en-US"/>
          </a:p>
        </p:txBody>
      </p:sp>
    </p:spTree>
    <p:extLst>
      <p:ext uri="{BB962C8B-B14F-4D97-AF65-F5344CB8AC3E}">
        <p14:creationId xmlns:p14="http://schemas.microsoft.com/office/powerpoint/2010/main" val="643991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B550AE4-20AE-3455-080D-FB248AAF6E22}"/>
              </a:ext>
            </a:extLst>
          </p:cNvPr>
          <p:cNvSpPr>
            <a:spLocks noGrp="1"/>
          </p:cNvSpPr>
          <p:nvPr>
            <p:ph type="sldNum" sz="quarter" idx="12"/>
          </p:nvPr>
        </p:nvSpPr>
        <p:spPr/>
        <p:txBody>
          <a:bodyPr/>
          <a:lstStyle/>
          <a:p>
            <a:fld id="{5070B2F5-216D-4BD7-A4F7-AC63DEC554D4}" type="slidenum">
              <a:rPr lang="en-US" smtClean="0"/>
              <a:t>3</a:t>
            </a:fld>
            <a:endParaRPr lang="en-US"/>
          </a:p>
        </p:txBody>
      </p:sp>
      <p:sp>
        <p:nvSpPr>
          <p:cNvPr id="5" name="TextBox 4">
            <a:extLst>
              <a:ext uri="{FF2B5EF4-FFF2-40B4-BE49-F238E27FC236}">
                <a16:creationId xmlns:a16="http://schemas.microsoft.com/office/drawing/2014/main" id="{79DD2E9F-DAA8-7CF5-60F0-8B894B878B62}"/>
              </a:ext>
            </a:extLst>
          </p:cNvPr>
          <p:cNvSpPr txBox="1"/>
          <p:nvPr/>
        </p:nvSpPr>
        <p:spPr>
          <a:xfrm>
            <a:off x="670560" y="280416"/>
            <a:ext cx="3834384" cy="369332"/>
          </a:xfrm>
          <a:prstGeom prst="rect">
            <a:avLst/>
          </a:prstGeom>
          <a:noFill/>
        </p:spPr>
        <p:txBody>
          <a:bodyPr wrap="square" rtlCol="0">
            <a:spAutoFit/>
          </a:bodyPr>
          <a:lstStyle/>
          <a:p>
            <a:r>
              <a:rPr lang="en-US" dirty="0"/>
              <a:t>Goals</a:t>
            </a:r>
          </a:p>
        </p:txBody>
      </p:sp>
      <p:sp>
        <p:nvSpPr>
          <p:cNvPr id="7" name="TextBox 6">
            <a:extLst>
              <a:ext uri="{FF2B5EF4-FFF2-40B4-BE49-F238E27FC236}">
                <a16:creationId xmlns:a16="http://schemas.microsoft.com/office/drawing/2014/main" id="{AC22E88A-2FBB-E89E-1D4E-4BEDDFA50CCE}"/>
              </a:ext>
            </a:extLst>
          </p:cNvPr>
          <p:cNvSpPr txBox="1"/>
          <p:nvPr/>
        </p:nvSpPr>
        <p:spPr>
          <a:xfrm>
            <a:off x="485846" y="980560"/>
            <a:ext cx="11096554" cy="5262979"/>
          </a:xfrm>
          <a:prstGeom prst="rect">
            <a:avLst/>
          </a:prstGeom>
          <a:noFill/>
        </p:spPr>
        <p:txBody>
          <a:bodyPr wrap="square">
            <a:spAutoFit/>
          </a:bodyPr>
          <a:lstStyle/>
          <a:p>
            <a:r>
              <a:rPr lang="en-US" sz="1400" dirty="0"/>
              <a:t>Goals I gave up on:</a:t>
            </a:r>
          </a:p>
          <a:p>
            <a:endParaRPr lang="en-US" sz="1400" dirty="0"/>
          </a:p>
          <a:p>
            <a:pPr marL="285750" indent="-285750">
              <a:buFont typeface="Arial" panose="020B0604020202020204" pitchFamily="34" charset="0"/>
              <a:buChar char="•"/>
            </a:pPr>
            <a:r>
              <a:rPr lang="en-US" sz="1400" dirty="0"/>
              <a:t>I wanted to do it myself, like our original 2003 1.8 kW install with the help of my brother-in-law and a contractor that connected it to the circuit breaker.  But I am very busy with work and life, and it would take me weeks including getting certified to obtain warranty support which is worth money, and I am fortunate to have some money to invest, so we decided to try to find a reputable local contractor to see if they could give a bid that competed with me DIYing it.  The main components retail are inverter $7K, battery $11K and panels $4K so $22K + tax = $24K.  The solar and battery portions of the bids were ~$37K so $13K for labor not counting additional parts.  I think it would take me at least a few weeks to get certified with all the manufactures (if they would let me as an individual) and then do the install to get the warranty so 120 hours which is $108/hour which seems high but not out of the ball park, especially if there is a positive return on investment.         </a:t>
            </a:r>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r>
              <a:rPr lang="en-US" sz="1400" dirty="0"/>
              <a:t>I also wanted to make our own batteries from used EVs with my son’s senior project Battery Management System from Cal Poly SLO computer engineering department, but we need to get it UL listed to get the permit so we have at least 10 years to get that certification before we need new batteries.  We can prototype it in my EV conversion that does not have those requirements.</a:t>
            </a:r>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r>
              <a:rPr lang="en-US" sz="1400" dirty="0"/>
              <a:t>I also wanted to do </a:t>
            </a:r>
            <a:r>
              <a:rPr lang="en-US" sz="1400" dirty="0" err="1"/>
              <a:t>NiFe</a:t>
            </a:r>
            <a:r>
              <a:rPr lang="en-US" sz="1400" dirty="0"/>
              <a:t> batteries; they are lower power and energy density and have only 70% efficiency instead of 90% and need hydrogen ventilation and watering like lead acid, but unlike any other battery they can be overcharged and </a:t>
            </a:r>
            <a:r>
              <a:rPr lang="en-US" sz="1400" dirty="0" err="1"/>
              <a:t>overdischarged</a:t>
            </a:r>
            <a:r>
              <a:rPr lang="en-US" sz="1400" dirty="0"/>
              <a:t> and not be damaged, and there have been steel cased Edison batteries that still work after 100 years with common caustic but not toxic potash electrolyte changes every 20 years which would make the ROI calculations improve dramatically.  But the new ones are uncommon and </a:t>
            </a:r>
            <a:r>
              <a:rPr lang="en-US" sz="1400" dirty="0" err="1"/>
              <a:t>nichy</a:t>
            </a:r>
            <a:r>
              <a:rPr lang="en-US" sz="1400" dirty="0"/>
              <a:t> and seem to be all made of plastic from China and are spiked with lithium and the vendors I talked to don’t deal with it so I dropped this dream this time around too.  I will keep my eye out for vintage Edison batteries, some people are using them for solar.  </a:t>
            </a:r>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r>
              <a:rPr lang="en-US" sz="1400" dirty="0"/>
              <a:t>I also wanted to add solar preheat to our future water heat pump, but the energy required to heat water isn’t much, the cost of the system is high due in part plumbing complexity but also lack of mass production, and at 4’ x 10’ it would take up a significant amount of prime solar photovoltaic panels, so we decided not to pursue that.   </a:t>
            </a:r>
          </a:p>
        </p:txBody>
      </p:sp>
    </p:spTree>
    <p:extLst>
      <p:ext uri="{BB962C8B-B14F-4D97-AF65-F5344CB8AC3E}">
        <p14:creationId xmlns:p14="http://schemas.microsoft.com/office/powerpoint/2010/main" val="12235126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6A34423-51BC-7BAF-1A81-AEF1B469016F}"/>
              </a:ext>
            </a:extLst>
          </p:cNvPr>
          <p:cNvSpPr txBox="1"/>
          <p:nvPr/>
        </p:nvSpPr>
        <p:spPr>
          <a:xfrm>
            <a:off x="531108" y="337849"/>
            <a:ext cx="6094854"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Equipment Size Optimization </a:t>
            </a:r>
          </a:p>
        </p:txBody>
      </p:sp>
      <p:graphicFrame>
        <p:nvGraphicFramePr>
          <p:cNvPr id="3" name="Chart 2">
            <a:extLst>
              <a:ext uri="{FF2B5EF4-FFF2-40B4-BE49-F238E27FC236}">
                <a16:creationId xmlns:a16="http://schemas.microsoft.com/office/drawing/2014/main" id="{785E4AA2-6633-F0C7-4F58-A4BEC424B44C}"/>
              </a:ext>
            </a:extLst>
          </p:cNvPr>
          <p:cNvGraphicFramePr>
            <a:graphicFrameLocks noGrp="1"/>
          </p:cNvGraphicFramePr>
          <p:nvPr>
            <p:extLst>
              <p:ext uri="{D42A27DB-BD31-4B8C-83A1-F6EECF244321}">
                <p14:modId xmlns:p14="http://schemas.microsoft.com/office/powerpoint/2010/main" val="2684242221"/>
              </p:ext>
            </p:extLst>
          </p:nvPr>
        </p:nvGraphicFramePr>
        <p:xfrm>
          <a:off x="1952553" y="859398"/>
          <a:ext cx="7949219" cy="5786751"/>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46ABA455-C6BD-7F8C-A219-1B5FCC55FCAB}"/>
              </a:ext>
            </a:extLst>
          </p:cNvPr>
          <p:cNvSpPr>
            <a:spLocks noGrp="1"/>
          </p:cNvSpPr>
          <p:nvPr>
            <p:ph type="sldNum" sz="quarter" idx="12"/>
          </p:nvPr>
        </p:nvSpPr>
        <p:spPr/>
        <p:txBody>
          <a:bodyPr/>
          <a:lstStyle/>
          <a:p>
            <a:fld id="{5070B2F5-216D-4BD7-A4F7-AC63DEC554D4}" type="slidenum">
              <a:rPr lang="en-US" smtClean="0"/>
              <a:t>30</a:t>
            </a:fld>
            <a:endParaRPr lang="en-US"/>
          </a:p>
        </p:txBody>
      </p:sp>
    </p:spTree>
    <p:extLst>
      <p:ext uri="{BB962C8B-B14F-4D97-AF65-F5344CB8AC3E}">
        <p14:creationId xmlns:p14="http://schemas.microsoft.com/office/powerpoint/2010/main" val="18813579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6A34423-51BC-7BAF-1A81-AEF1B469016F}"/>
              </a:ext>
            </a:extLst>
          </p:cNvPr>
          <p:cNvSpPr txBox="1"/>
          <p:nvPr/>
        </p:nvSpPr>
        <p:spPr>
          <a:xfrm>
            <a:off x="531108" y="337849"/>
            <a:ext cx="6094854"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Equipment Size Optimization </a:t>
            </a:r>
          </a:p>
        </p:txBody>
      </p:sp>
      <p:graphicFrame>
        <p:nvGraphicFramePr>
          <p:cNvPr id="2" name="Chart 1">
            <a:extLst>
              <a:ext uri="{FF2B5EF4-FFF2-40B4-BE49-F238E27FC236}">
                <a16:creationId xmlns:a16="http://schemas.microsoft.com/office/drawing/2014/main" id="{D8C91F73-C15B-CDF6-5C6A-F61A84A537A3}"/>
              </a:ext>
            </a:extLst>
          </p:cNvPr>
          <p:cNvGraphicFramePr>
            <a:graphicFrameLocks noGrp="1"/>
          </p:cNvGraphicFramePr>
          <p:nvPr>
            <p:extLst>
              <p:ext uri="{D42A27DB-BD31-4B8C-83A1-F6EECF244321}">
                <p14:modId xmlns:p14="http://schemas.microsoft.com/office/powerpoint/2010/main" val="578968332"/>
              </p:ext>
            </p:extLst>
          </p:nvPr>
        </p:nvGraphicFramePr>
        <p:xfrm>
          <a:off x="2128265" y="921275"/>
          <a:ext cx="7935469" cy="5704249"/>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a:extLst>
              <a:ext uri="{FF2B5EF4-FFF2-40B4-BE49-F238E27FC236}">
                <a16:creationId xmlns:a16="http://schemas.microsoft.com/office/drawing/2014/main" id="{366F7C3D-AECD-8BF3-77AC-B1D6582D2CD3}"/>
              </a:ext>
            </a:extLst>
          </p:cNvPr>
          <p:cNvSpPr>
            <a:spLocks noGrp="1"/>
          </p:cNvSpPr>
          <p:nvPr>
            <p:ph type="sldNum" sz="quarter" idx="12"/>
          </p:nvPr>
        </p:nvSpPr>
        <p:spPr/>
        <p:txBody>
          <a:bodyPr/>
          <a:lstStyle/>
          <a:p>
            <a:fld id="{5070B2F5-216D-4BD7-A4F7-AC63DEC554D4}" type="slidenum">
              <a:rPr lang="en-US" smtClean="0"/>
              <a:t>31</a:t>
            </a:fld>
            <a:endParaRPr lang="en-US"/>
          </a:p>
        </p:txBody>
      </p:sp>
    </p:spTree>
    <p:extLst>
      <p:ext uri="{BB962C8B-B14F-4D97-AF65-F5344CB8AC3E}">
        <p14:creationId xmlns:p14="http://schemas.microsoft.com/office/powerpoint/2010/main" val="25181476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6A34423-51BC-7BAF-1A81-AEF1B469016F}"/>
              </a:ext>
            </a:extLst>
          </p:cNvPr>
          <p:cNvSpPr txBox="1"/>
          <p:nvPr/>
        </p:nvSpPr>
        <p:spPr>
          <a:xfrm>
            <a:off x="531108" y="337849"/>
            <a:ext cx="6094854"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Equipment Size Optimization </a:t>
            </a:r>
          </a:p>
        </p:txBody>
      </p:sp>
      <p:graphicFrame>
        <p:nvGraphicFramePr>
          <p:cNvPr id="2" name="Chart 1">
            <a:extLst>
              <a:ext uri="{FF2B5EF4-FFF2-40B4-BE49-F238E27FC236}">
                <a16:creationId xmlns:a16="http://schemas.microsoft.com/office/drawing/2014/main" id="{35D70C25-EACA-74A6-6B1E-09BFB8A459E7}"/>
              </a:ext>
            </a:extLst>
          </p:cNvPr>
          <p:cNvGraphicFramePr>
            <a:graphicFrameLocks noGrp="1"/>
          </p:cNvGraphicFramePr>
          <p:nvPr>
            <p:extLst>
              <p:ext uri="{D42A27DB-BD31-4B8C-83A1-F6EECF244321}">
                <p14:modId xmlns:p14="http://schemas.microsoft.com/office/powerpoint/2010/main" val="1836449461"/>
              </p:ext>
            </p:extLst>
          </p:nvPr>
        </p:nvGraphicFramePr>
        <p:xfrm>
          <a:off x="1945677" y="955652"/>
          <a:ext cx="7969845" cy="5669873"/>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a:extLst>
              <a:ext uri="{FF2B5EF4-FFF2-40B4-BE49-F238E27FC236}">
                <a16:creationId xmlns:a16="http://schemas.microsoft.com/office/drawing/2014/main" id="{4A8B0702-FE2A-0DEB-D686-09AC18D5F624}"/>
              </a:ext>
            </a:extLst>
          </p:cNvPr>
          <p:cNvSpPr>
            <a:spLocks noGrp="1"/>
          </p:cNvSpPr>
          <p:nvPr>
            <p:ph type="sldNum" sz="quarter" idx="12"/>
          </p:nvPr>
        </p:nvSpPr>
        <p:spPr/>
        <p:txBody>
          <a:bodyPr/>
          <a:lstStyle/>
          <a:p>
            <a:fld id="{5070B2F5-216D-4BD7-A4F7-AC63DEC554D4}" type="slidenum">
              <a:rPr lang="en-US" smtClean="0"/>
              <a:t>32</a:t>
            </a:fld>
            <a:endParaRPr lang="en-US"/>
          </a:p>
        </p:txBody>
      </p:sp>
    </p:spTree>
    <p:extLst>
      <p:ext uri="{BB962C8B-B14F-4D97-AF65-F5344CB8AC3E}">
        <p14:creationId xmlns:p14="http://schemas.microsoft.com/office/powerpoint/2010/main" val="28300773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6A34423-51BC-7BAF-1A81-AEF1B469016F}"/>
              </a:ext>
            </a:extLst>
          </p:cNvPr>
          <p:cNvSpPr txBox="1"/>
          <p:nvPr/>
        </p:nvSpPr>
        <p:spPr>
          <a:xfrm>
            <a:off x="531108" y="337849"/>
            <a:ext cx="6094854"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Equipment Size Optimization </a:t>
            </a:r>
          </a:p>
        </p:txBody>
      </p:sp>
      <p:graphicFrame>
        <p:nvGraphicFramePr>
          <p:cNvPr id="2" name="Chart 1">
            <a:extLst>
              <a:ext uri="{FF2B5EF4-FFF2-40B4-BE49-F238E27FC236}">
                <a16:creationId xmlns:a16="http://schemas.microsoft.com/office/drawing/2014/main" id="{CC9EC417-1A2C-CAE1-CA5F-76CCD8B2E6FD}"/>
              </a:ext>
            </a:extLst>
          </p:cNvPr>
          <p:cNvGraphicFramePr>
            <a:graphicFrameLocks noGrp="1"/>
          </p:cNvGraphicFramePr>
          <p:nvPr>
            <p:extLst>
              <p:ext uri="{D42A27DB-BD31-4B8C-83A1-F6EECF244321}">
                <p14:modId xmlns:p14="http://schemas.microsoft.com/office/powerpoint/2010/main" val="18713780"/>
              </p:ext>
            </p:extLst>
          </p:nvPr>
        </p:nvGraphicFramePr>
        <p:xfrm>
          <a:off x="1911302" y="907525"/>
          <a:ext cx="7907968" cy="5697374"/>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a:extLst>
              <a:ext uri="{FF2B5EF4-FFF2-40B4-BE49-F238E27FC236}">
                <a16:creationId xmlns:a16="http://schemas.microsoft.com/office/drawing/2014/main" id="{13C72052-2777-8717-8AD0-349EEB788017}"/>
              </a:ext>
            </a:extLst>
          </p:cNvPr>
          <p:cNvSpPr>
            <a:spLocks noGrp="1"/>
          </p:cNvSpPr>
          <p:nvPr>
            <p:ph type="sldNum" sz="quarter" idx="12"/>
          </p:nvPr>
        </p:nvSpPr>
        <p:spPr/>
        <p:txBody>
          <a:bodyPr/>
          <a:lstStyle/>
          <a:p>
            <a:fld id="{5070B2F5-216D-4BD7-A4F7-AC63DEC554D4}" type="slidenum">
              <a:rPr lang="en-US" smtClean="0"/>
              <a:t>33</a:t>
            </a:fld>
            <a:endParaRPr lang="en-US"/>
          </a:p>
        </p:txBody>
      </p:sp>
    </p:spTree>
    <p:extLst>
      <p:ext uri="{BB962C8B-B14F-4D97-AF65-F5344CB8AC3E}">
        <p14:creationId xmlns:p14="http://schemas.microsoft.com/office/powerpoint/2010/main" val="27703662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6A34423-51BC-7BAF-1A81-AEF1B469016F}"/>
              </a:ext>
            </a:extLst>
          </p:cNvPr>
          <p:cNvSpPr txBox="1"/>
          <p:nvPr/>
        </p:nvSpPr>
        <p:spPr>
          <a:xfrm>
            <a:off x="531108" y="337849"/>
            <a:ext cx="6094854"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Equipment Size Optimization </a:t>
            </a:r>
          </a:p>
        </p:txBody>
      </p:sp>
      <p:graphicFrame>
        <p:nvGraphicFramePr>
          <p:cNvPr id="2" name="Chart 1">
            <a:extLst>
              <a:ext uri="{FF2B5EF4-FFF2-40B4-BE49-F238E27FC236}">
                <a16:creationId xmlns:a16="http://schemas.microsoft.com/office/drawing/2014/main" id="{15755FB4-387D-9780-D258-198BBC0DDAD9}"/>
              </a:ext>
            </a:extLst>
          </p:cNvPr>
          <p:cNvGraphicFramePr>
            <a:graphicFrameLocks noGrp="1"/>
          </p:cNvGraphicFramePr>
          <p:nvPr>
            <p:extLst>
              <p:ext uri="{D42A27DB-BD31-4B8C-83A1-F6EECF244321}">
                <p14:modId xmlns:p14="http://schemas.microsoft.com/office/powerpoint/2010/main" val="1997679547"/>
              </p:ext>
            </p:extLst>
          </p:nvPr>
        </p:nvGraphicFramePr>
        <p:xfrm>
          <a:off x="2062555" y="941901"/>
          <a:ext cx="7818591" cy="5662998"/>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a:extLst>
              <a:ext uri="{FF2B5EF4-FFF2-40B4-BE49-F238E27FC236}">
                <a16:creationId xmlns:a16="http://schemas.microsoft.com/office/drawing/2014/main" id="{2E6FFEBD-E3F1-F8DD-6EA2-D9D611A28FB4}"/>
              </a:ext>
            </a:extLst>
          </p:cNvPr>
          <p:cNvSpPr>
            <a:spLocks noGrp="1"/>
          </p:cNvSpPr>
          <p:nvPr>
            <p:ph type="sldNum" sz="quarter" idx="12"/>
          </p:nvPr>
        </p:nvSpPr>
        <p:spPr/>
        <p:txBody>
          <a:bodyPr/>
          <a:lstStyle/>
          <a:p>
            <a:fld id="{5070B2F5-216D-4BD7-A4F7-AC63DEC554D4}" type="slidenum">
              <a:rPr lang="en-US" smtClean="0"/>
              <a:t>34</a:t>
            </a:fld>
            <a:endParaRPr lang="en-US"/>
          </a:p>
        </p:txBody>
      </p:sp>
    </p:spTree>
    <p:extLst>
      <p:ext uri="{BB962C8B-B14F-4D97-AF65-F5344CB8AC3E}">
        <p14:creationId xmlns:p14="http://schemas.microsoft.com/office/powerpoint/2010/main" val="39890519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7ED286C-C28B-1FBA-F4E6-3719A57D9432}"/>
              </a:ext>
            </a:extLst>
          </p:cNvPr>
          <p:cNvSpPr>
            <a:spLocks noGrp="1"/>
          </p:cNvSpPr>
          <p:nvPr>
            <p:ph type="sldNum" sz="quarter" idx="12"/>
          </p:nvPr>
        </p:nvSpPr>
        <p:spPr/>
        <p:txBody>
          <a:bodyPr/>
          <a:lstStyle/>
          <a:p>
            <a:fld id="{5070B2F5-216D-4BD7-A4F7-AC63DEC554D4}" type="slidenum">
              <a:rPr lang="en-US" smtClean="0"/>
              <a:t>35</a:t>
            </a:fld>
            <a:endParaRPr lang="en-US"/>
          </a:p>
        </p:txBody>
      </p:sp>
      <p:sp>
        <p:nvSpPr>
          <p:cNvPr id="5" name="TextBox 4">
            <a:extLst>
              <a:ext uri="{FF2B5EF4-FFF2-40B4-BE49-F238E27FC236}">
                <a16:creationId xmlns:a16="http://schemas.microsoft.com/office/drawing/2014/main" id="{8B52A9E7-1E77-2B4B-CB69-11BEC2B90E32}"/>
              </a:ext>
            </a:extLst>
          </p:cNvPr>
          <p:cNvSpPr txBox="1"/>
          <p:nvPr/>
        </p:nvSpPr>
        <p:spPr>
          <a:xfrm>
            <a:off x="384048" y="329184"/>
            <a:ext cx="2871216" cy="384048"/>
          </a:xfrm>
          <a:prstGeom prst="rect">
            <a:avLst/>
          </a:prstGeom>
          <a:noFill/>
        </p:spPr>
        <p:txBody>
          <a:bodyPr wrap="square" rtlCol="0">
            <a:spAutoFit/>
          </a:bodyPr>
          <a:lstStyle/>
          <a:p>
            <a:r>
              <a:rPr lang="en-US" dirty="0"/>
              <a:t>Power Backup Estimate</a:t>
            </a:r>
          </a:p>
        </p:txBody>
      </p:sp>
      <p:sp>
        <p:nvSpPr>
          <p:cNvPr id="6" name="TextBox 5">
            <a:extLst>
              <a:ext uri="{FF2B5EF4-FFF2-40B4-BE49-F238E27FC236}">
                <a16:creationId xmlns:a16="http://schemas.microsoft.com/office/drawing/2014/main" id="{412D4A3B-89CE-CBD1-EF53-6E390B378F09}"/>
              </a:ext>
            </a:extLst>
          </p:cNvPr>
          <p:cNvSpPr txBox="1"/>
          <p:nvPr/>
        </p:nvSpPr>
        <p:spPr>
          <a:xfrm>
            <a:off x="713232" y="1298448"/>
            <a:ext cx="9485376" cy="5078313"/>
          </a:xfrm>
          <a:prstGeom prst="rect">
            <a:avLst/>
          </a:prstGeom>
          <a:noFill/>
        </p:spPr>
        <p:txBody>
          <a:bodyPr wrap="square" rtlCol="0">
            <a:spAutoFit/>
          </a:bodyPr>
          <a:lstStyle/>
          <a:p>
            <a:r>
              <a:rPr lang="en-US" dirty="0"/>
              <a:t>Normally we will want to be on minimize grid mode, but in case of an upcoming fire or storm related power outage expected we will charge up our batteries and keep them full so we can use them for several days.  </a:t>
            </a:r>
          </a:p>
          <a:p>
            <a:endParaRPr lang="en-US" dirty="0"/>
          </a:p>
          <a:p>
            <a:r>
              <a:rPr lang="en-US" dirty="0"/>
              <a:t>If we use 80% of the battery or 15.36 kWh, the fridge that runs at 60W average would run for 10.6 days.  If the fiber to the house was working the network would probably take less than that plus charging laptops and occasional lighting so maybe we could run 5 days.  If we get the second 19.2 kWh battery when we get the heat pump maybe we can run 10 days.  </a:t>
            </a:r>
          </a:p>
          <a:p>
            <a:endParaRPr lang="en-US" dirty="0"/>
          </a:p>
          <a:p>
            <a:r>
              <a:rPr lang="en-US" dirty="0"/>
              <a:t>If we want to do some electric cooking that would be high power but very quick – for instance the 1447W microwave running for 5 minutes is 120 </a:t>
            </a:r>
            <a:r>
              <a:rPr lang="en-US" dirty="0" err="1"/>
              <a:t>Wh</a:t>
            </a:r>
            <a:r>
              <a:rPr lang="en-US" dirty="0"/>
              <a:t> so if we cooked 4 servings a day that would be 480 </a:t>
            </a:r>
            <a:r>
              <a:rPr lang="en-US" dirty="0" err="1"/>
              <a:t>Wh</a:t>
            </a:r>
            <a:r>
              <a:rPr lang="en-US" dirty="0"/>
              <a:t> or 20W average so only 1/3 of the fridge so might be considered although we could cook with our gas camping stove or charcoal BBQ.</a:t>
            </a:r>
          </a:p>
          <a:p>
            <a:endParaRPr lang="en-US" dirty="0"/>
          </a:p>
          <a:p>
            <a:r>
              <a:rPr lang="en-US" dirty="0"/>
              <a:t>But if it is sunny or even partially blocked by clouds or fire smoke, we should be able to power our fridge and network always by having the solar recharge the battery while off grid.  The system will put out at least 26 kWh per day on a sunny winter day that is much more energy than 1.4 kWh to run the fridge.</a:t>
            </a:r>
          </a:p>
        </p:txBody>
      </p:sp>
    </p:spTree>
    <p:extLst>
      <p:ext uri="{BB962C8B-B14F-4D97-AF65-F5344CB8AC3E}">
        <p14:creationId xmlns:p14="http://schemas.microsoft.com/office/powerpoint/2010/main" val="3949757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93FFBF8-699E-A263-C4B6-ECE4A32CE28E}"/>
              </a:ext>
            </a:extLst>
          </p:cNvPr>
          <p:cNvSpPr txBox="1"/>
          <p:nvPr/>
        </p:nvSpPr>
        <p:spPr>
          <a:xfrm>
            <a:off x="335280" y="207264"/>
            <a:ext cx="6284976" cy="369332"/>
          </a:xfrm>
          <a:prstGeom prst="rect">
            <a:avLst/>
          </a:prstGeom>
          <a:noFill/>
        </p:spPr>
        <p:txBody>
          <a:bodyPr wrap="square" rtlCol="0">
            <a:spAutoFit/>
          </a:bodyPr>
          <a:lstStyle/>
          <a:p>
            <a:r>
              <a:rPr lang="en-US" dirty="0"/>
              <a:t>Questions and Answers</a:t>
            </a:r>
          </a:p>
        </p:txBody>
      </p:sp>
      <p:sp>
        <p:nvSpPr>
          <p:cNvPr id="5" name="TextBox 4">
            <a:extLst>
              <a:ext uri="{FF2B5EF4-FFF2-40B4-BE49-F238E27FC236}">
                <a16:creationId xmlns:a16="http://schemas.microsoft.com/office/drawing/2014/main" id="{1A5C9ACC-856F-A775-19FF-F91B26B17884}"/>
              </a:ext>
            </a:extLst>
          </p:cNvPr>
          <p:cNvSpPr txBox="1"/>
          <p:nvPr/>
        </p:nvSpPr>
        <p:spPr>
          <a:xfrm>
            <a:off x="335280" y="741426"/>
            <a:ext cx="11362944" cy="5632311"/>
          </a:xfrm>
          <a:prstGeom prst="rect">
            <a:avLst/>
          </a:prstGeom>
          <a:noFill/>
        </p:spPr>
        <p:txBody>
          <a:bodyPr wrap="square" rtlCol="0">
            <a:spAutoFit/>
          </a:bodyPr>
          <a:lstStyle/>
          <a:p>
            <a:r>
              <a:rPr lang="en-US" u="sng" dirty="0"/>
              <a:t>Question 1</a:t>
            </a:r>
            <a:r>
              <a:rPr lang="en-US" dirty="0"/>
              <a:t>: what is the payback period for a 8.7 kW solar array with a 19.2 kWh backup battery in Santa Rosa, CA?</a:t>
            </a:r>
          </a:p>
          <a:p>
            <a:endParaRPr lang="en-US" dirty="0"/>
          </a:p>
          <a:p>
            <a:pPr marL="285750" indent="-285750">
              <a:buFont typeface="Wingdings" panose="05000000000000000000" pitchFamily="2" charset="2"/>
              <a:buChar char="Ø"/>
            </a:pPr>
            <a:r>
              <a:rPr lang="en-US" dirty="0"/>
              <a:t>Answer: approximately 11 years if bills go up by 6% per year, 14 years if they remain flat.</a:t>
            </a:r>
          </a:p>
          <a:p>
            <a:endParaRPr lang="en-US" dirty="0"/>
          </a:p>
          <a:p>
            <a:r>
              <a:rPr lang="en-US" u="sng" dirty="0"/>
              <a:t>Question 2</a:t>
            </a:r>
            <a:r>
              <a:rPr lang="en-US" dirty="0"/>
              <a:t>: is the payback period less than the warranty period?</a:t>
            </a:r>
          </a:p>
          <a:p>
            <a:endParaRPr lang="en-US" dirty="0"/>
          </a:p>
          <a:p>
            <a:pPr marL="285750" indent="-285750">
              <a:buFont typeface="Wingdings" panose="05000000000000000000" pitchFamily="2" charset="2"/>
              <a:buChar char="Ø"/>
            </a:pPr>
            <a:r>
              <a:rPr lang="en-US" dirty="0"/>
              <a:t>Answer: no; the warranty for solar panels is 25 years, but inverter and batteries is only 10 years.  Selecting equipment with a reputation for high quality and cost effective repair support will reduce the risk of losing money, since all of these products are new.</a:t>
            </a:r>
          </a:p>
          <a:p>
            <a:pPr marL="285750" indent="-285750">
              <a:buFont typeface="Wingdings" panose="05000000000000000000" pitchFamily="2" charset="2"/>
              <a:buChar char="Ø"/>
            </a:pPr>
            <a:endParaRPr lang="en-US" dirty="0"/>
          </a:p>
          <a:p>
            <a:r>
              <a:rPr lang="en-US" u="sng" dirty="0"/>
              <a:t>Question 3: </a:t>
            </a:r>
            <a:r>
              <a:rPr lang="en-US" dirty="0"/>
              <a:t>how much electricity will be able to self-generate?</a:t>
            </a:r>
          </a:p>
          <a:p>
            <a:endParaRPr lang="en-US" dirty="0"/>
          </a:p>
          <a:p>
            <a:pPr marL="285750" indent="-285750">
              <a:buFont typeface="Wingdings" panose="05000000000000000000" pitchFamily="2" charset="2"/>
              <a:buChar char="Ø"/>
            </a:pPr>
            <a:r>
              <a:rPr lang="en-US" dirty="0"/>
              <a:t>Answer: approximately 73% with existing gas furnace and water heater, and approximately 57% with electric air and water heat.  Since the grid is not yet clean and carbon neutral this is a significant impact that makes the risk of losing some money worth it due to the urgency of the need for change.</a:t>
            </a:r>
          </a:p>
          <a:p>
            <a:pPr marL="285750" indent="-285750">
              <a:buFont typeface="Wingdings" panose="05000000000000000000" pitchFamily="2" charset="2"/>
              <a:buChar char="Ø"/>
            </a:pPr>
            <a:endParaRPr lang="en-US" dirty="0"/>
          </a:p>
          <a:p>
            <a:r>
              <a:rPr lang="en-US" u="sng" dirty="0"/>
              <a:t>Question 4</a:t>
            </a:r>
            <a:r>
              <a:rPr lang="en-US" dirty="0"/>
              <a:t>: are the size of the solar array and battery pack the right size for optimal utilization and payback?</a:t>
            </a:r>
          </a:p>
          <a:p>
            <a:endParaRPr lang="en-US" dirty="0"/>
          </a:p>
          <a:p>
            <a:pPr marL="285750" indent="-285750">
              <a:buFont typeface="Wingdings" panose="05000000000000000000" pitchFamily="2" charset="2"/>
              <a:buChar char="Ø"/>
            </a:pPr>
            <a:r>
              <a:rPr lang="en-US" dirty="0"/>
              <a:t>Answer: yes, with heat pump they are on the “knee of the curve” for economy and performance.  May add second battery with heat pump.</a:t>
            </a:r>
          </a:p>
        </p:txBody>
      </p:sp>
      <p:sp>
        <p:nvSpPr>
          <p:cNvPr id="2" name="Slide Number Placeholder 1">
            <a:extLst>
              <a:ext uri="{FF2B5EF4-FFF2-40B4-BE49-F238E27FC236}">
                <a16:creationId xmlns:a16="http://schemas.microsoft.com/office/drawing/2014/main" id="{A48A9130-D9F2-546A-59EB-E54CBA0FDB4A}"/>
              </a:ext>
            </a:extLst>
          </p:cNvPr>
          <p:cNvSpPr>
            <a:spLocks noGrp="1"/>
          </p:cNvSpPr>
          <p:nvPr>
            <p:ph type="sldNum" sz="quarter" idx="12"/>
          </p:nvPr>
        </p:nvSpPr>
        <p:spPr/>
        <p:txBody>
          <a:bodyPr/>
          <a:lstStyle/>
          <a:p>
            <a:fld id="{5070B2F5-216D-4BD7-A4F7-AC63DEC554D4}" type="slidenum">
              <a:rPr lang="en-US" smtClean="0"/>
              <a:t>4</a:t>
            </a:fld>
            <a:endParaRPr lang="en-US"/>
          </a:p>
        </p:txBody>
      </p:sp>
    </p:spTree>
    <p:extLst>
      <p:ext uri="{BB962C8B-B14F-4D97-AF65-F5344CB8AC3E}">
        <p14:creationId xmlns:p14="http://schemas.microsoft.com/office/powerpoint/2010/main" val="2010623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9E45D9-2206-4F09-98C1-513A5C853D4D}"/>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4B458F7-4173-3CDA-9C5E-07979B439FB2}"/>
              </a:ext>
            </a:extLst>
          </p:cNvPr>
          <p:cNvSpPr txBox="1"/>
          <p:nvPr/>
        </p:nvSpPr>
        <p:spPr>
          <a:xfrm>
            <a:off x="670560" y="280416"/>
            <a:ext cx="3834384" cy="369332"/>
          </a:xfrm>
          <a:prstGeom prst="rect">
            <a:avLst/>
          </a:prstGeom>
          <a:noFill/>
        </p:spPr>
        <p:txBody>
          <a:bodyPr wrap="square" rtlCol="0">
            <a:spAutoFit/>
          </a:bodyPr>
          <a:lstStyle/>
          <a:p>
            <a:r>
              <a:rPr lang="en-US" dirty="0"/>
              <a:t>Equipment Selection</a:t>
            </a:r>
          </a:p>
        </p:txBody>
      </p:sp>
      <p:sp>
        <p:nvSpPr>
          <p:cNvPr id="6" name="TextBox 5">
            <a:extLst>
              <a:ext uri="{FF2B5EF4-FFF2-40B4-BE49-F238E27FC236}">
                <a16:creationId xmlns:a16="http://schemas.microsoft.com/office/drawing/2014/main" id="{10E694F7-48B2-3C58-3CDF-1C26E41E5401}"/>
              </a:ext>
            </a:extLst>
          </p:cNvPr>
          <p:cNvSpPr txBox="1"/>
          <p:nvPr/>
        </p:nvSpPr>
        <p:spPr>
          <a:xfrm>
            <a:off x="463296" y="932688"/>
            <a:ext cx="11180064" cy="4247317"/>
          </a:xfrm>
          <a:prstGeom prst="rect">
            <a:avLst/>
          </a:prstGeom>
          <a:noFill/>
        </p:spPr>
        <p:txBody>
          <a:bodyPr wrap="square" rtlCol="0">
            <a:spAutoFit/>
          </a:bodyPr>
          <a:lstStyle/>
          <a:p>
            <a:r>
              <a:rPr lang="en-US" dirty="0"/>
              <a:t>High quality American made equipment with long warranties and DC solar-to-battery coupling for maximum efficiency:</a:t>
            </a:r>
          </a:p>
          <a:p>
            <a:endParaRPr lang="en-US" dirty="0"/>
          </a:p>
          <a:p>
            <a:pPr marL="285750" indent="-285750">
              <a:buFont typeface="Arial" panose="020B0604020202020204" pitchFamily="34" charset="0"/>
              <a:buChar char="•"/>
            </a:pPr>
            <a:r>
              <a:rPr lang="en-US" dirty="0"/>
              <a:t>Sol-Ark all-in-one inverter and charge controller, Allen, TX</a:t>
            </a:r>
          </a:p>
          <a:p>
            <a:pPr lvl="1"/>
            <a:r>
              <a:rPr lang="en-US" dirty="0"/>
              <a:t>15K: </a:t>
            </a:r>
            <a:r>
              <a:rPr lang="en-US" dirty="0">
                <a:hlinkClick r:id="rId2"/>
              </a:rPr>
              <a:t>https://www.sol-ark.com/sol-ark-15k-all-in-one/</a:t>
            </a:r>
            <a:r>
              <a:rPr lang="en-US" dirty="0"/>
              <a:t>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Mission Solar </a:t>
            </a:r>
            <a:r>
              <a:rPr lang="en-US" dirty="0" err="1"/>
              <a:t>solar</a:t>
            </a:r>
            <a:r>
              <a:rPr lang="en-US" dirty="0"/>
              <a:t> panels, San Antonio, TX</a:t>
            </a:r>
          </a:p>
          <a:p>
            <a:pPr lvl="1"/>
            <a:r>
              <a:rPr lang="en-US" dirty="0"/>
              <a:t>22 x 395W: </a:t>
            </a:r>
            <a:r>
              <a:rPr lang="en-US" dirty="0">
                <a:hlinkClick r:id="rId3"/>
              </a:rPr>
              <a:t>https://www.missionsolar.com/wp-content/uploads/2022/09/M6-9BB-Data-Sheets-SX9R-1.pdf</a:t>
            </a:r>
            <a:r>
              <a:rPr lang="en-US" dirty="0"/>
              <a:t>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err="1"/>
              <a:t>HomeGrid</a:t>
            </a:r>
            <a:r>
              <a:rPr lang="en-US" dirty="0"/>
              <a:t> </a:t>
            </a:r>
            <a:r>
              <a:rPr lang="en-US" dirty="0" err="1"/>
              <a:t>Stack’d</a:t>
            </a:r>
            <a:r>
              <a:rPr lang="en-US" dirty="0"/>
              <a:t> LFP battery packs, San Jose, CA</a:t>
            </a:r>
          </a:p>
          <a:p>
            <a:pPr lvl="1"/>
            <a:r>
              <a:rPr lang="en-US" dirty="0"/>
              <a:t>19.2 kWh: </a:t>
            </a:r>
            <a:r>
              <a:rPr lang="en-US" dirty="0">
                <a:hlinkClick r:id="rId4"/>
              </a:rPr>
              <a:t>https://www.homegridenergy.com/stackd-series</a:t>
            </a:r>
            <a:r>
              <a:rPr lang="en-US" dirty="0"/>
              <a:t>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S-5!  Standing seam metal roof attachment system, Colorado Springs, CO</a:t>
            </a:r>
          </a:p>
          <a:p>
            <a:pPr lvl="1"/>
            <a:r>
              <a:rPr lang="en-US" dirty="0"/>
              <a:t>S-5-U: </a:t>
            </a:r>
            <a:r>
              <a:rPr lang="en-US" dirty="0">
                <a:hlinkClick r:id="rId5"/>
              </a:rPr>
              <a:t>https://www.s-5.com/products/s-5-u-clamps/</a:t>
            </a:r>
            <a:r>
              <a:rPr lang="en-US" dirty="0"/>
              <a:t> </a:t>
            </a:r>
          </a:p>
          <a:p>
            <a:r>
              <a:rPr lang="en-US" dirty="0"/>
              <a:t> </a:t>
            </a:r>
          </a:p>
        </p:txBody>
      </p:sp>
      <p:sp>
        <p:nvSpPr>
          <p:cNvPr id="2" name="Slide Number Placeholder 1">
            <a:extLst>
              <a:ext uri="{FF2B5EF4-FFF2-40B4-BE49-F238E27FC236}">
                <a16:creationId xmlns:a16="http://schemas.microsoft.com/office/drawing/2014/main" id="{7516F44D-8DD9-65CA-C436-B6EC6F142C50}"/>
              </a:ext>
            </a:extLst>
          </p:cNvPr>
          <p:cNvSpPr>
            <a:spLocks noGrp="1"/>
          </p:cNvSpPr>
          <p:nvPr>
            <p:ph type="sldNum" sz="quarter" idx="12"/>
          </p:nvPr>
        </p:nvSpPr>
        <p:spPr/>
        <p:txBody>
          <a:bodyPr/>
          <a:lstStyle/>
          <a:p>
            <a:fld id="{5070B2F5-216D-4BD7-A4F7-AC63DEC554D4}" type="slidenum">
              <a:rPr lang="en-US" smtClean="0"/>
              <a:t>5</a:t>
            </a:fld>
            <a:endParaRPr lang="en-US"/>
          </a:p>
        </p:txBody>
      </p:sp>
    </p:spTree>
    <p:extLst>
      <p:ext uri="{BB962C8B-B14F-4D97-AF65-F5344CB8AC3E}">
        <p14:creationId xmlns:p14="http://schemas.microsoft.com/office/powerpoint/2010/main" val="311995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9E45D9-2206-4F09-98C1-513A5C853D4D}"/>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4B458F7-4173-3CDA-9C5E-07979B439FB2}"/>
              </a:ext>
            </a:extLst>
          </p:cNvPr>
          <p:cNvSpPr txBox="1"/>
          <p:nvPr/>
        </p:nvSpPr>
        <p:spPr>
          <a:xfrm>
            <a:off x="670560" y="280416"/>
            <a:ext cx="3834384" cy="369332"/>
          </a:xfrm>
          <a:prstGeom prst="rect">
            <a:avLst/>
          </a:prstGeom>
          <a:noFill/>
        </p:spPr>
        <p:txBody>
          <a:bodyPr wrap="square" rtlCol="0">
            <a:spAutoFit/>
          </a:bodyPr>
          <a:lstStyle/>
          <a:p>
            <a:r>
              <a:rPr lang="en-US" dirty="0"/>
              <a:t>Sizing The System</a:t>
            </a:r>
          </a:p>
        </p:txBody>
      </p:sp>
      <p:sp>
        <p:nvSpPr>
          <p:cNvPr id="2" name="TextBox 1">
            <a:extLst>
              <a:ext uri="{FF2B5EF4-FFF2-40B4-BE49-F238E27FC236}">
                <a16:creationId xmlns:a16="http://schemas.microsoft.com/office/drawing/2014/main" id="{D9D5773E-AB3E-799D-C8B8-03924CD13E00}"/>
              </a:ext>
            </a:extLst>
          </p:cNvPr>
          <p:cNvSpPr txBox="1"/>
          <p:nvPr/>
        </p:nvSpPr>
        <p:spPr>
          <a:xfrm>
            <a:off x="469392" y="671691"/>
            <a:ext cx="10607040" cy="5047536"/>
          </a:xfrm>
          <a:prstGeom prst="rect">
            <a:avLst/>
          </a:prstGeom>
          <a:noFill/>
        </p:spPr>
        <p:txBody>
          <a:bodyPr wrap="square" rtlCol="0">
            <a:spAutoFit/>
          </a:bodyPr>
          <a:lstStyle/>
          <a:p>
            <a:r>
              <a:rPr lang="en-US" sz="1400" dirty="0"/>
              <a:t>We need a powerful enough inverter to run our home.  According to PG&amp;E data our maximum power over one hour last year was 7.01 kW, but the peaks could be twice that high easily, and that is before adding a 4 kW high efficiency heat pump.</a:t>
            </a:r>
          </a:p>
          <a:p>
            <a:endParaRPr lang="en-US" sz="1400" dirty="0"/>
          </a:p>
          <a:p>
            <a:r>
              <a:rPr lang="en-US" sz="1400" dirty="0"/>
              <a:t>Instead of getting a very high power system and not paying attention to peak loading, we want to schedule when we do high power activities such as clothes drying, charging our EVs quickly, running the stove and oven, and eventually running our heat pump.  We already try to do this for time of use by doing laundry and charging cars before 4 PM and charging our cars after 9 PM for Time-of-Use bill minimization, but it also puts a lighter load on the grid and hence doesn’t drive upgrading the grid which will save cost even if everyone did it and could hasten renewable energy adoption.  Adding the heat pump will be interesting, we might want to run it more during peak sun hours until 1 PM in winter, 2 PM spring/fall and 3 PM summer (if used for AC) and wear shorts and then bundle up at night.  Eventually everything will be Internet-of-Things and this could be coordinated amongst the high power devices.  I would like to mount large solar, battery, load and grid amp gages and a battery state-of-charge or voltage gage in the house so we can more easily manage this; I expect the Sol-Ark to have an app where I can check this on my phone.   </a:t>
            </a:r>
          </a:p>
          <a:p>
            <a:endParaRPr lang="en-US" sz="1400" dirty="0"/>
          </a:p>
          <a:p>
            <a:pPr marL="285750" indent="-285750">
              <a:buFont typeface="Arial" panose="020B0604020202020204" pitchFamily="34" charset="0"/>
              <a:buChar char="•"/>
            </a:pPr>
            <a:r>
              <a:rPr lang="en-US" sz="1400" dirty="0"/>
              <a:t>The Sol-Ark 15K has 12 kW continuous and 15 kW peak which will probably work for most situations, and when the grid is up it can do the rest.  I would also like to use my old panels to help with this.  </a:t>
            </a:r>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r>
              <a:rPr lang="en-US" sz="1400" dirty="0"/>
              <a:t>22 395 Watt Mission Solar panels totaling 8.7 kW DC fit on our roof and will provide most of the energy.</a:t>
            </a:r>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r>
              <a:rPr lang="en-US" sz="1400" dirty="0"/>
              <a:t>One 19.2 kWh </a:t>
            </a:r>
            <a:r>
              <a:rPr lang="en-US" sz="1400" dirty="0" err="1"/>
              <a:t>HomeGrid</a:t>
            </a:r>
            <a:r>
              <a:rPr lang="en-US" sz="1400" dirty="0"/>
              <a:t> </a:t>
            </a:r>
            <a:r>
              <a:rPr lang="en-US" sz="1400" dirty="0" err="1"/>
              <a:t>Stack’d</a:t>
            </a:r>
            <a:r>
              <a:rPr lang="en-US" sz="1400" dirty="0"/>
              <a:t> battery can discharge and charge at 14.4 kW continuous which can keep up with the Sol-Ark with margin, although at 12 kW continuous limited by the Sol-Ark it would only run for about 1.3 hours to get down to 80% depth of discharge.  They are warranted for 4,000 cycles (designed for 10,000) down to 80% of nominal capacity at 100% depth of discharge; at 1 cycle per day that is warranted for 11.0 years and designed for 27.3 years which is probably longer than the life of the battery due to thermal breakdown so keeping it above 20% SOC is probably good enough.        </a:t>
            </a:r>
          </a:p>
        </p:txBody>
      </p:sp>
      <p:sp>
        <p:nvSpPr>
          <p:cNvPr id="4" name="Slide Number Placeholder 3">
            <a:extLst>
              <a:ext uri="{FF2B5EF4-FFF2-40B4-BE49-F238E27FC236}">
                <a16:creationId xmlns:a16="http://schemas.microsoft.com/office/drawing/2014/main" id="{7935FA1B-F5EC-24D4-735B-DC3284D50E72}"/>
              </a:ext>
            </a:extLst>
          </p:cNvPr>
          <p:cNvSpPr>
            <a:spLocks noGrp="1"/>
          </p:cNvSpPr>
          <p:nvPr>
            <p:ph type="sldNum" sz="quarter" idx="12"/>
          </p:nvPr>
        </p:nvSpPr>
        <p:spPr/>
        <p:txBody>
          <a:bodyPr/>
          <a:lstStyle/>
          <a:p>
            <a:fld id="{5070B2F5-216D-4BD7-A4F7-AC63DEC554D4}" type="slidenum">
              <a:rPr lang="en-US" smtClean="0"/>
              <a:t>6</a:t>
            </a:fld>
            <a:endParaRPr lang="en-US"/>
          </a:p>
        </p:txBody>
      </p:sp>
    </p:spTree>
    <p:extLst>
      <p:ext uri="{BB962C8B-B14F-4D97-AF65-F5344CB8AC3E}">
        <p14:creationId xmlns:p14="http://schemas.microsoft.com/office/powerpoint/2010/main" val="866767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E8BDFA-0C36-02DF-41C9-03D93D3AB333}"/>
            </a:ext>
          </a:extLst>
        </p:cNvPr>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CD7B7FAC-FF97-4FA1-8AD9-B6A77267B7AF}"/>
              </a:ext>
            </a:extLst>
          </p:cNvPr>
          <p:cNvGraphicFramePr>
            <a:graphicFrameLocks noGrp="1"/>
          </p:cNvGraphicFramePr>
          <p:nvPr>
            <p:extLst>
              <p:ext uri="{D42A27DB-BD31-4B8C-83A1-F6EECF244321}">
                <p14:modId xmlns:p14="http://schemas.microsoft.com/office/powerpoint/2010/main" val="912471296"/>
              </p:ext>
            </p:extLst>
          </p:nvPr>
        </p:nvGraphicFramePr>
        <p:xfrm>
          <a:off x="1600708" y="571500"/>
          <a:ext cx="8661400" cy="62865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CABD6234-2886-C0D2-B972-BC224AA17212}"/>
              </a:ext>
            </a:extLst>
          </p:cNvPr>
          <p:cNvSpPr txBox="1"/>
          <p:nvPr/>
        </p:nvSpPr>
        <p:spPr>
          <a:xfrm>
            <a:off x="341376" y="115824"/>
            <a:ext cx="3834384" cy="369332"/>
          </a:xfrm>
          <a:prstGeom prst="rect">
            <a:avLst/>
          </a:prstGeom>
          <a:noFill/>
        </p:spPr>
        <p:txBody>
          <a:bodyPr wrap="square" rtlCol="0">
            <a:spAutoFit/>
          </a:bodyPr>
          <a:lstStyle/>
          <a:p>
            <a:r>
              <a:rPr lang="en-US" dirty="0"/>
              <a:t>Sizing The System</a:t>
            </a:r>
          </a:p>
        </p:txBody>
      </p:sp>
      <p:sp>
        <p:nvSpPr>
          <p:cNvPr id="6" name="Slide Number Placeholder 5">
            <a:extLst>
              <a:ext uri="{FF2B5EF4-FFF2-40B4-BE49-F238E27FC236}">
                <a16:creationId xmlns:a16="http://schemas.microsoft.com/office/drawing/2014/main" id="{7A2B4423-EFE2-D2DD-C3C0-4627EC2A26B6}"/>
              </a:ext>
            </a:extLst>
          </p:cNvPr>
          <p:cNvSpPr>
            <a:spLocks noGrp="1"/>
          </p:cNvSpPr>
          <p:nvPr>
            <p:ph type="sldNum" sz="quarter" idx="12"/>
          </p:nvPr>
        </p:nvSpPr>
        <p:spPr/>
        <p:txBody>
          <a:bodyPr/>
          <a:lstStyle/>
          <a:p>
            <a:fld id="{5070B2F5-216D-4BD7-A4F7-AC63DEC554D4}" type="slidenum">
              <a:rPr lang="en-US" smtClean="0"/>
              <a:t>7</a:t>
            </a:fld>
            <a:endParaRPr lang="en-US"/>
          </a:p>
        </p:txBody>
      </p:sp>
    </p:spTree>
    <p:extLst>
      <p:ext uri="{BB962C8B-B14F-4D97-AF65-F5344CB8AC3E}">
        <p14:creationId xmlns:p14="http://schemas.microsoft.com/office/powerpoint/2010/main" val="3831398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B52EB6D-0C1C-A2C4-689D-A2022A9A7CAD}"/>
              </a:ext>
            </a:extLst>
          </p:cNvPr>
          <p:cNvPicPr>
            <a:picLocks noChangeAspect="1"/>
          </p:cNvPicPr>
          <p:nvPr/>
        </p:nvPicPr>
        <p:blipFill>
          <a:blip r:embed="rId2"/>
          <a:stretch>
            <a:fillRect/>
          </a:stretch>
        </p:blipFill>
        <p:spPr>
          <a:xfrm>
            <a:off x="3089203" y="804672"/>
            <a:ext cx="6030414" cy="5263336"/>
          </a:xfrm>
          <a:prstGeom prst="rect">
            <a:avLst/>
          </a:prstGeom>
        </p:spPr>
      </p:pic>
      <p:sp>
        <p:nvSpPr>
          <p:cNvPr id="2" name="TextBox 1">
            <a:extLst>
              <a:ext uri="{FF2B5EF4-FFF2-40B4-BE49-F238E27FC236}">
                <a16:creationId xmlns:a16="http://schemas.microsoft.com/office/drawing/2014/main" id="{88836EDA-BF1D-46F1-F95F-994404167DF9}"/>
              </a:ext>
            </a:extLst>
          </p:cNvPr>
          <p:cNvSpPr txBox="1"/>
          <p:nvPr/>
        </p:nvSpPr>
        <p:spPr>
          <a:xfrm>
            <a:off x="341376" y="115824"/>
            <a:ext cx="3834384" cy="369332"/>
          </a:xfrm>
          <a:prstGeom prst="rect">
            <a:avLst/>
          </a:prstGeom>
          <a:noFill/>
        </p:spPr>
        <p:txBody>
          <a:bodyPr wrap="square" rtlCol="0">
            <a:spAutoFit/>
          </a:bodyPr>
          <a:lstStyle/>
          <a:p>
            <a:r>
              <a:rPr lang="en-US" dirty="0"/>
              <a:t>Sizing The System</a:t>
            </a:r>
          </a:p>
        </p:txBody>
      </p:sp>
      <p:sp>
        <p:nvSpPr>
          <p:cNvPr id="3" name="Slide Number Placeholder 2">
            <a:extLst>
              <a:ext uri="{FF2B5EF4-FFF2-40B4-BE49-F238E27FC236}">
                <a16:creationId xmlns:a16="http://schemas.microsoft.com/office/drawing/2014/main" id="{6F060506-3DD2-6FAD-EA06-DD9A8C3D77E3}"/>
              </a:ext>
            </a:extLst>
          </p:cNvPr>
          <p:cNvSpPr>
            <a:spLocks noGrp="1"/>
          </p:cNvSpPr>
          <p:nvPr>
            <p:ph type="sldNum" sz="quarter" idx="12"/>
          </p:nvPr>
        </p:nvSpPr>
        <p:spPr/>
        <p:txBody>
          <a:bodyPr/>
          <a:lstStyle/>
          <a:p>
            <a:fld id="{5070B2F5-216D-4BD7-A4F7-AC63DEC554D4}" type="slidenum">
              <a:rPr lang="en-US" smtClean="0"/>
              <a:t>8</a:t>
            </a:fld>
            <a:endParaRPr lang="en-US"/>
          </a:p>
        </p:txBody>
      </p:sp>
    </p:spTree>
    <p:extLst>
      <p:ext uri="{BB962C8B-B14F-4D97-AF65-F5344CB8AC3E}">
        <p14:creationId xmlns:p14="http://schemas.microsoft.com/office/powerpoint/2010/main" val="14561993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7C7545C-F506-0D98-3DE9-997FE967779D}"/>
              </a:ext>
            </a:extLst>
          </p:cNvPr>
          <p:cNvPicPr>
            <a:picLocks noChangeAspect="1"/>
          </p:cNvPicPr>
          <p:nvPr/>
        </p:nvPicPr>
        <p:blipFill>
          <a:blip r:embed="rId2"/>
          <a:stretch>
            <a:fillRect/>
          </a:stretch>
        </p:blipFill>
        <p:spPr>
          <a:xfrm>
            <a:off x="2621280" y="795652"/>
            <a:ext cx="6992112" cy="5299035"/>
          </a:xfrm>
          <a:prstGeom prst="rect">
            <a:avLst/>
          </a:prstGeom>
        </p:spPr>
      </p:pic>
      <p:sp>
        <p:nvSpPr>
          <p:cNvPr id="2" name="TextBox 1">
            <a:extLst>
              <a:ext uri="{FF2B5EF4-FFF2-40B4-BE49-F238E27FC236}">
                <a16:creationId xmlns:a16="http://schemas.microsoft.com/office/drawing/2014/main" id="{623986F1-2FC8-2595-B899-5014EA340D34}"/>
              </a:ext>
            </a:extLst>
          </p:cNvPr>
          <p:cNvSpPr txBox="1"/>
          <p:nvPr/>
        </p:nvSpPr>
        <p:spPr>
          <a:xfrm>
            <a:off x="341376" y="115824"/>
            <a:ext cx="3834384" cy="369332"/>
          </a:xfrm>
          <a:prstGeom prst="rect">
            <a:avLst/>
          </a:prstGeom>
          <a:noFill/>
        </p:spPr>
        <p:txBody>
          <a:bodyPr wrap="square" rtlCol="0">
            <a:spAutoFit/>
          </a:bodyPr>
          <a:lstStyle/>
          <a:p>
            <a:r>
              <a:rPr lang="en-US" dirty="0"/>
              <a:t>Sizing The System</a:t>
            </a:r>
          </a:p>
        </p:txBody>
      </p:sp>
      <p:sp>
        <p:nvSpPr>
          <p:cNvPr id="3" name="Slide Number Placeholder 2">
            <a:extLst>
              <a:ext uri="{FF2B5EF4-FFF2-40B4-BE49-F238E27FC236}">
                <a16:creationId xmlns:a16="http://schemas.microsoft.com/office/drawing/2014/main" id="{B50D9683-6E6A-7EB4-AB1B-C24F5BF6FA3F}"/>
              </a:ext>
            </a:extLst>
          </p:cNvPr>
          <p:cNvSpPr>
            <a:spLocks noGrp="1"/>
          </p:cNvSpPr>
          <p:nvPr>
            <p:ph type="sldNum" sz="quarter" idx="12"/>
          </p:nvPr>
        </p:nvSpPr>
        <p:spPr/>
        <p:txBody>
          <a:bodyPr/>
          <a:lstStyle/>
          <a:p>
            <a:fld id="{5070B2F5-216D-4BD7-A4F7-AC63DEC554D4}" type="slidenum">
              <a:rPr lang="en-US" smtClean="0"/>
              <a:t>9</a:t>
            </a:fld>
            <a:endParaRPr lang="en-US"/>
          </a:p>
        </p:txBody>
      </p:sp>
      <p:sp>
        <p:nvSpPr>
          <p:cNvPr id="4" name="TextBox 3">
            <a:extLst>
              <a:ext uri="{FF2B5EF4-FFF2-40B4-BE49-F238E27FC236}">
                <a16:creationId xmlns:a16="http://schemas.microsoft.com/office/drawing/2014/main" id="{ADBC1A4C-060F-0A23-6C74-9DDDC6B88AAB}"/>
              </a:ext>
            </a:extLst>
          </p:cNvPr>
          <p:cNvSpPr txBox="1"/>
          <p:nvPr/>
        </p:nvSpPr>
        <p:spPr>
          <a:xfrm>
            <a:off x="9790176" y="1011936"/>
            <a:ext cx="1563624" cy="523220"/>
          </a:xfrm>
          <a:prstGeom prst="rect">
            <a:avLst/>
          </a:prstGeom>
          <a:noFill/>
        </p:spPr>
        <p:txBody>
          <a:bodyPr wrap="square" rtlCol="0">
            <a:spAutoFit/>
          </a:bodyPr>
          <a:lstStyle/>
          <a:p>
            <a:r>
              <a:rPr lang="en-US" sz="1400" dirty="0"/>
              <a:t>Setbacks are to meet fire code.</a:t>
            </a:r>
          </a:p>
        </p:txBody>
      </p:sp>
    </p:spTree>
    <p:extLst>
      <p:ext uri="{BB962C8B-B14F-4D97-AF65-F5344CB8AC3E}">
        <p14:creationId xmlns:p14="http://schemas.microsoft.com/office/powerpoint/2010/main" val="18484601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726</TotalTime>
  <Words>4109</Words>
  <Application>Microsoft Office PowerPoint</Application>
  <PresentationFormat>Widescreen</PresentationFormat>
  <Paragraphs>415</Paragraphs>
  <Slides>35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Jones</dc:creator>
  <cp:lastModifiedBy>Chris Jones</cp:lastModifiedBy>
  <cp:revision>21</cp:revision>
  <dcterms:created xsi:type="dcterms:W3CDTF">2024-02-20T03:22:36Z</dcterms:created>
  <dcterms:modified xsi:type="dcterms:W3CDTF">2024-03-11T20:20:33Z</dcterms:modified>
</cp:coreProperties>
</file>