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87" r:id="rId3"/>
    <p:sldId id="286" r:id="rId4"/>
    <p:sldId id="262" r:id="rId5"/>
    <p:sldId id="294" r:id="rId6"/>
    <p:sldId id="256" r:id="rId7"/>
    <p:sldId id="293" r:id="rId8"/>
    <p:sldId id="291" r:id="rId9"/>
    <p:sldId id="292" r:id="rId10"/>
    <p:sldId id="283" r:id="rId11"/>
    <p:sldId id="267" r:id="rId12"/>
    <p:sldId id="268" r:id="rId13"/>
    <p:sldId id="284" r:id="rId14"/>
    <p:sldId id="273" r:id="rId15"/>
    <p:sldId id="275" r:id="rId16"/>
    <p:sldId id="288" r:id="rId17"/>
    <p:sldId id="289" r:id="rId18"/>
    <p:sldId id="259" r:id="rId19"/>
    <p:sldId id="258" r:id="rId20"/>
    <p:sldId id="261" r:id="rId21"/>
    <p:sldId id="265" r:id="rId22"/>
    <p:sldId id="266" r:id="rId23"/>
    <p:sldId id="264" r:id="rId24"/>
    <p:sldId id="276" r:id="rId25"/>
    <p:sldId id="263" r:id="rId26"/>
    <p:sldId id="278" r:id="rId27"/>
    <p:sldId id="277" r:id="rId28"/>
    <p:sldId id="271"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5"/>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55" autoAdjust="0"/>
    <p:restoredTop sz="94660"/>
  </p:normalViewPr>
  <p:slideViewPr>
    <p:cSldViewPr snapToGrid="0">
      <p:cViewPr varScale="1">
        <p:scale>
          <a:sx n="86" d="100"/>
          <a:sy n="86" d="100"/>
        </p:scale>
        <p:origin x="34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192.168.2.2\chrisjones\Documents\solar\phase%202\BillingData\pge_electric_billing_data_4825997721_2015-12-03_to_2021-12-0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92.168.2.2\chrisjones\Documents\solar\phase%202\solar%20power%20upgrade%20mode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92.168.2.2\chrisjones\Documents\solar\phase%202\solar%20expansion%20presentation\solar%20power%20upgrade%20model%20Scenario%20C.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dirty="0"/>
              <a:t>Current average electrical use</a:t>
            </a:r>
          </a:p>
          <a:p>
            <a:pPr>
              <a:defRPr/>
            </a:pPr>
            <a:r>
              <a:rPr lang="en-US" dirty="0"/>
              <a:t>Daily since</a:t>
            </a:r>
            <a:r>
              <a:rPr lang="en-US" baseline="0" dirty="0"/>
              <a:t> owning long range EV only: a</a:t>
            </a:r>
            <a:r>
              <a:rPr lang="en-US" dirty="0"/>
              <a:t>verage 16.6 kWh, min 10.0 kWh, max 26.5 kWh</a:t>
            </a:r>
          </a:p>
          <a:p>
            <a:pPr>
              <a:defRPr/>
            </a:pPr>
            <a:r>
              <a:rPr lang="en-US" dirty="0"/>
              <a:t>~14 kWh in summer, ~19 kWh in winter (boxed), $1,515/</a:t>
            </a:r>
            <a:r>
              <a:rPr lang="en-US" dirty="0" err="1"/>
              <a:t>yr</a:t>
            </a:r>
            <a:r>
              <a:rPr lang="en-US" baseline="0" dirty="0"/>
              <a:t> at $</a:t>
            </a:r>
            <a:r>
              <a:rPr lang="en-US" dirty="0"/>
              <a:t>.25/kWh, 6.1 MWh/</a:t>
            </a:r>
            <a:r>
              <a:rPr lang="en-US" dirty="0" err="1"/>
              <a:t>yr</a:t>
            </a:r>
            <a:r>
              <a:rPr lang="en-US" dirty="0"/>
              <a:t> </a:t>
            </a:r>
            <a:r>
              <a:rPr lang="en-US" baseline="0" dirty="0"/>
              <a:t>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221280564640991E-2"/>
          <c:y val="0.13529547389611929"/>
          <c:w val="0.90753750073496942"/>
          <c:h val="0.78767288602757279"/>
        </c:manualLayout>
      </c:layout>
      <c:scatterChart>
        <c:scatterStyle val="lineMarker"/>
        <c:varyColors val="0"/>
        <c:ser>
          <c:idx val="0"/>
          <c:order val="0"/>
          <c:spPr>
            <a:ln w="19050" cap="rnd">
              <a:solidFill>
                <a:schemeClr val="accent1"/>
              </a:solidFill>
              <a:round/>
            </a:ln>
            <a:effectLst/>
          </c:spPr>
          <c:marker>
            <c:symbol val="none"/>
          </c:marker>
          <c:xVal>
            <c:numRef>
              <c:f>pge_electric_billing_data_48259!$H$31:$H$78</c:f>
              <c:numCache>
                <c:formatCode>m/d/yyyy</c:formatCode>
                <c:ptCount val="48"/>
                <c:pt idx="0">
                  <c:v>43101</c:v>
                </c:pt>
                <c:pt idx="1">
                  <c:v>43130</c:v>
                </c:pt>
                <c:pt idx="2">
                  <c:v>43160</c:v>
                </c:pt>
                <c:pt idx="3">
                  <c:v>43191</c:v>
                </c:pt>
                <c:pt idx="4">
                  <c:v>43221</c:v>
                </c:pt>
                <c:pt idx="5">
                  <c:v>43251</c:v>
                </c:pt>
                <c:pt idx="6">
                  <c:v>43282</c:v>
                </c:pt>
                <c:pt idx="7">
                  <c:v>43312</c:v>
                </c:pt>
                <c:pt idx="8">
                  <c:v>43342</c:v>
                </c:pt>
                <c:pt idx="9">
                  <c:v>43374</c:v>
                </c:pt>
                <c:pt idx="10">
                  <c:v>43404</c:v>
                </c:pt>
                <c:pt idx="11">
                  <c:v>43436</c:v>
                </c:pt>
                <c:pt idx="12">
                  <c:v>43467</c:v>
                </c:pt>
                <c:pt idx="13">
                  <c:v>43496</c:v>
                </c:pt>
                <c:pt idx="14">
                  <c:v>43528</c:v>
                </c:pt>
                <c:pt idx="15">
                  <c:v>43557</c:v>
                </c:pt>
                <c:pt idx="16">
                  <c:v>43587</c:v>
                </c:pt>
                <c:pt idx="17">
                  <c:v>43619</c:v>
                </c:pt>
                <c:pt idx="18">
                  <c:v>43648</c:v>
                </c:pt>
                <c:pt idx="19">
                  <c:v>43678</c:v>
                </c:pt>
                <c:pt idx="20">
                  <c:v>43711</c:v>
                </c:pt>
                <c:pt idx="21">
                  <c:v>43740</c:v>
                </c:pt>
                <c:pt idx="22">
                  <c:v>43769</c:v>
                </c:pt>
                <c:pt idx="23">
                  <c:v>43802</c:v>
                </c:pt>
                <c:pt idx="24">
                  <c:v>43832</c:v>
                </c:pt>
                <c:pt idx="25">
                  <c:v>43863</c:v>
                </c:pt>
                <c:pt idx="26">
                  <c:v>43893</c:v>
                </c:pt>
                <c:pt idx="27">
                  <c:v>43922</c:v>
                </c:pt>
                <c:pt idx="28">
                  <c:v>43954</c:v>
                </c:pt>
                <c:pt idx="29">
                  <c:v>43984</c:v>
                </c:pt>
                <c:pt idx="30">
                  <c:v>44013</c:v>
                </c:pt>
                <c:pt idx="31">
                  <c:v>44042</c:v>
                </c:pt>
                <c:pt idx="32">
                  <c:v>44074</c:v>
                </c:pt>
                <c:pt idx="33">
                  <c:v>44104</c:v>
                </c:pt>
                <c:pt idx="34">
                  <c:v>44136</c:v>
                </c:pt>
                <c:pt idx="35">
                  <c:v>44167</c:v>
                </c:pt>
                <c:pt idx="36">
                  <c:v>44199</c:v>
                </c:pt>
                <c:pt idx="37">
                  <c:v>44228</c:v>
                </c:pt>
                <c:pt idx="38">
                  <c:v>44258</c:v>
                </c:pt>
                <c:pt idx="39">
                  <c:v>44287</c:v>
                </c:pt>
                <c:pt idx="40">
                  <c:v>44319</c:v>
                </c:pt>
                <c:pt idx="41">
                  <c:v>44349</c:v>
                </c:pt>
                <c:pt idx="42">
                  <c:v>44378</c:v>
                </c:pt>
                <c:pt idx="43">
                  <c:v>44410</c:v>
                </c:pt>
                <c:pt idx="44">
                  <c:v>44440</c:v>
                </c:pt>
                <c:pt idx="45">
                  <c:v>44472</c:v>
                </c:pt>
                <c:pt idx="46">
                  <c:v>44501</c:v>
                </c:pt>
                <c:pt idx="47">
                  <c:v>44532</c:v>
                </c:pt>
              </c:numCache>
            </c:numRef>
          </c:xVal>
          <c:yVal>
            <c:numRef>
              <c:f>pge_electric_billing_data_48259!$J$31:$J$78</c:f>
              <c:numCache>
                <c:formatCode>General</c:formatCode>
                <c:ptCount val="48"/>
                <c:pt idx="0">
                  <c:v>28.004383561643834</c:v>
                </c:pt>
                <c:pt idx="1">
                  <c:v>26.532164383561643</c:v>
                </c:pt>
                <c:pt idx="2">
                  <c:v>20.304000000000002</c:v>
                </c:pt>
                <c:pt idx="3">
                  <c:v>22.304876712328767</c:v>
                </c:pt>
                <c:pt idx="4">
                  <c:v>18.472109589041096</c:v>
                </c:pt>
                <c:pt idx="5">
                  <c:v>18.438904109589043</c:v>
                </c:pt>
                <c:pt idx="6">
                  <c:v>16.360767123287669</c:v>
                </c:pt>
                <c:pt idx="7">
                  <c:v>15.733808219178082</c:v>
                </c:pt>
                <c:pt idx="8">
                  <c:v>10.251287671232877</c:v>
                </c:pt>
                <c:pt idx="9">
                  <c:v>15.072986301369863</c:v>
                </c:pt>
                <c:pt idx="10">
                  <c:v>15.053917808219177</c:v>
                </c:pt>
                <c:pt idx="11">
                  <c:v>22.293369863013698</c:v>
                </c:pt>
                <c:pt idx="12">
                  <c:v>23.775452054794517</c:v>
                </c:pt>
                <c:pt idx="13">
                  <c:v>20.628821917808221</c:v>
                </c:pt>
                <c:pt idx="14">
                  <c:v>18.465863013698627</c:v>
                </c:pt>
                <c:pt idx="15">
                  <c:v>15.441205479452055</c:v>
                </c:pt>
                <c:pt idx="16">
                  <c:v>13.038246575342464</c:v>
                </c:pt>
                <c:pt idx="17">
                  <c:v>12.986630136986301</c:v>
                </c:pt>
                <c:pt idx="18">
                  <c:v>12.815342465753425</c:v>
                </c:pt>
                <c:pt idx="19">
                  <c:v>11.00186301369863</c:v>
                </c:pt>
                <c:pt idx="20">
                  <c:v>13.788821917808219</c:v>
                </c:pt>
                <c:pt idx="21">
                  <c:v>11.392767123287669</c:v>
                </c:pt>
                <c:pt idx="22">
                  <c:v>10.84668493150685</c:v>
                </c:pt>
                <c:pt idx="23">
                  <c:v>17.603835616438356</c:v>
                </c:pt>
                <c:pt idx="24">
                  <c:v>17.706739726027397</c:v>
                </c:pt>
                <c:pt idx="25">
                  <c:v>17.804712328767121</c:v>
                </c:pt>
                <c:pt idx="26">
                  <c:v>9.9734794520547947</c:v>
                </c:pt>
                <c:pt idx="27">
                  <c:v>13.052383561643834</c:v>
                </c:pt>
                <c:pt idx="28">
                  <c:v>14.720876712328765</c:v>
                </c:pt>
                <c:pt idx="29">
                  <c:v>14.058739726027397</c:v>
                </c:pt>
                <c:pt idx="30">
                  <c:v>13.357479452054795</c:v>
                </c:pt>
                <c:pt idx="31">
                  <c:v>10.561972602739726</c:v>
                </c:pt>
                <c:pt idx="32">
                  <c:v>19.558356164383561</c:v>
                </c:pt>
                <c:pt idx="33">
                  <c:v>17.63013698630137</c:v>
                </c:pt>
                <c:pt idx="43">
                  <c:v>13.562301369863013</c:v>
                </c:pt>
                <c:pt idx="44">
                  <c:v>14.227397260273973</c:v>
                </c:pt>
                <c:pt idx="45">
                  <c:v>23.148164383561642</c:v>
                </c:pt>
                <c:pt idx="46">
                  <c:v>15.309041095890409</c:v>
                </c:pt>
                <c:pt idx="47">
                  <c:v>23.752438356164383</c:v>
                </c:pt>
              </c:numCache>
            </c:numRef>
          </c:yVal>
          <c:smooth val="0"/>
          <c:extLst>
            <c:ext xmlns:c16="http://schemas.microsoft.com/office/drawing/2014/chart" uri="{C3380CC4-5D6E-409C-BE32-E72D297353CC}">
              <c16:uniqueId val="{00000000-5272-4009-97C4-4918208D2AA6}"/>
            </c:ext>
          </c:extLst>
        </c:ser>
        <c:dLbls>
          <c:showLegendKey val="0"/>
          <c:showVal val="0"/>
          <c:showCatName val="0"/>
          <c:showSerName val="0"/>
          <c:showPercent val="0"/>
          <c:showBubbleSize val="0"/>
        </c:dLbls>
        <c:axId val="917414047"/>
        <c:axId val="917414463"/>
      </c:scatterChart>
      <c:valAx>
        <c:axId val="917414047"/>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Monthly</a:t>
                </a:r>
                <a:r>
                  <a:rPr lang="en-US" baseline="0"/>
                  <a:t> billing period ending</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7414463"/>
        <c:crosses val="autoZero"/>
        <c:crossBetween val="midCat"/>
        <c:majorUnit val="180"/>
        <c:minorUnit val="30"/>
      </c:valAx>
      <c:valAx>
        <c:axId val="917414463"/>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Average</a:t>
                </a:r>
                <a:r>
                  <a:rPr lang="en-US" baseline="0"/>
                  <a:t> kWh used per day during billing period</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741404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dirty="0"/>
              <a:t>Monthly Natural Gas Usage</a:t>
            </a:r>
          </a:p>
          <a:p>
            <a:pPr>
              <a:defRPr/>
            </a:pPr>
            <a:r>
              <a:rPr lang="en-US" dirty="0"/>
              <a:t>9</a:t>
            </a:r>
            <a:r>
              <a:rPr lang="en-US" baseline="0" dirty="0"/>
              <a:t> </a:t>
            </a:r>
            <a:r>
              <a:rPr lang="en-US" baseline="0" dirty="0" err="1"/>
              <a:t>therms</a:t>
            </a:r>
            <a:r>
              <a:rPr lang="en-US" baseline="0" dirty="0"/>
              <a:t>/month for hot water, 108 </a:t>
            </a:r>
            <a:r>
              <a:rPr lang="en-US" baseline="0" dirty="0" err="1"/>
              <a:t>therms</a:t>
            </a:r>
            <a:r>
              <a:rPr lang="en-US" baseline="0" dirty="0"/>
              <a:t>/year; 312 </a:t>
            </a:r>
            <a:r>
              <a:rPr lang="en-US" baseline="0" dirty="0" err="1"/>
              <a:t>therms</a:t>
            </a:r>
            <a:r>
              <a:rPr lang="en-US" baseline="0" dirty="0"/>
              <a:t>/year for furnace</a:t>
            </a:r>
          </a:p>
          <a:p>
            <a:pPr>
              <a:defRPr/>
            </a:pPr>
            <a:r>
              <a:rPr lang="en-US" baseline="0" dirty="0"/>
              <a:t>420 </a:t>
            </a:r>
            <a:r>
              <a:rPr lang="en-US" baseline="0" dirty="0" err="1"/>
              <a:t>therms</a:t>
            </a:r>
            <a:r>
              <a:rPr lang="en-US" baseline="0" dirty="0"/>
              <a:t>/year total, $848/year at $2/</a:t>
            </a:r>
            <a:r>
              <a:rPr lang="en-US" baseline="0" dirty="0" err="1"/>
              <a:t>therm</a:t>
            </a:r>
            <a:r>
              <a:rPr lang="en-US" baseline="0" dirty="0"/>
              <a:t> average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none"/>
          </c:marker>
          <c:xVal>
            <c:numRef>
              <c:f>pge_gas_billing_data_4825997010!$C$7:$C$125</c:f>
              <c:numCache>
                <c:formatCode>m/d/yyyy</c:formatCode>
                <c:ptCount val="119"/>
                <c:pt idx="0">
                  <c:v>40940</c:v>
                </c:pt>
                <c:pt idx="1">
                  <c:v>40970</c:v>
                </c:pt>
                <c:pt idx="2">
                  <c:v>41001</c:v>
                </c:pt>
                <c:pt idx="3">
                  <c:v>41031</c:v>
                </c:pt>
                <c:pt idx="4">
                  <c:v>41061</c:v>
                </c:pt>
                <c:pt idx="5">
                  <c:v>41092</c:v>
                </c:pt>
                <c:pt idx="6">
                  <c:v>41122</c:v>
                </c:pt>
                <c:pt idx="7">
                  <c:v>41151</c:v>
                </c:pt>
                <c:pt idx="8">
                  <c:v>41183</c:v>
                </c:pt>
                <c:pt idx="9">
                  <c:v>41212</c:v>
                </c:pt>
                <c:pt idx="10">
                  <c:v>41243</c:v>
                </c:pt>
                <c:pt idx="11">
                  <c:v>41276</c:v>
                </c:pt>
                <c:pt idx="12">
                  <c:v>41305</c:v>
                </c:pt>
                <c:pt idx="13">
                  <c:v>41337</c:v>
                </c:pt>
                <c:pt idx="14">
                  <c:v>41366</c:v>
                </c:pt>
                <c:pt idx="15">
                  <c:v>41396</c:v>
                </c:pt>
                <c:pt idx="16">
                  <c:v>41428</c:v>
                </c:pt>
                <c:pt idx="17">
                  <c:v>41457</c:v>
                </c:pt>
                <c:pt idx="18">
                  <c:v>41487</c:v>
                </c:pt>
                <c:pt idx="19">
                  <c:v>41516</c:v>
                </c:pt>
                <c:pt idx="20">
                  <c:v>41548</c:v>
                </c:pt>
                <c:pt idx="21">
                  <c:v>41577</c:v>
                </c:pt>
                <c:pt idx="22">
                  <c:v>41610</c:v>
                </c:pt>
                <c:pt idx="23">
                  <c:v>41639</c:v>
                </c:pt>
                <c:pt idx="24">
                  <c:v>41670</c:v>
                </c:pt>
                <c:pt idx="25">
                  <c:v>41702</c:v>
                </c:pt>
                <c:pt idx="26">
                  <c:v>41731</c:v>
                </c:pt>
                <c:pt idx="27">
                  <c:v>41761</c:v>
                </c:pt>
                <c:pt idx="28">
                  <c:v>41793</c:v>
                </c:pt>
                <c:pt idx="29">
                  <c:v>41822</c:v>
                </c:pt>
                <c:pt idx="30">
                  <c:v>41855</c:v>
                </c:pt>
                <c:pt idx="31">
                  <c:v>41886</c:v>
                </c:pt>
                <c:pt idx="32">
                  <c:v>41915</c:v>
                </c:pt>
                <c:pt idx="33">
                  <c:v>41946</c:v>
                </c:pt>
                <c:pt idx="34">
                  <c:v>41977</c:v>
                </c:pt>
                <c:pt idx="35">
                  <c:v>42007</c:v>
                </c:pt>
                <c:pt idx="36">
                  <c:v>42038</c:v>
                </c:pt>
                <c:pt idx="37">
                  <c:v>42068</c:v>
                </c:pt>
                <c:pt idx="38">
                  <c:v>42097</c:v>
                </c:pt>
                <c:pt idx="39">
                  <c:v>42129</c:v>
                </c:pt>
                <c:pt idx="40">
                  <c:v>42159</c:v>
                </c:pt>
                <c:pt idx="41">
                  <c:v>42188</c:v>
                </c:pt>
                <c:pt idx="42">
                  <c:v>42219</c:v>
                </c:pt>
                <c:pt idx="43">
                  <c:v>42249</c:v>
                </c:pt>
                <c:pt idx="44">
                  <c:v>42279</c:v>
                </c:pt>
                <c:pt idx="45">
                  <c:v>42310</c:v>
                </c:pt>
                <c:pt idx="46">
                  <c:v>42341</c:v>
                </c:pt>
                <c:pt idx="47">
                  <c:v>42373</c:v>
                </c:pt>
                <c:pt idx="48">
                  <c:v>42402</c:v>
                </c:pt>
                <c:pt idx="49">
                  <c:v>42432</c:v>
                </c:pt>
                <c:pt idx="50">
                  <c:v>42461</c:v>
                </c:pt>
                <c:pt idx="51">
                  <c:v>42493</c:v>
                </c:pt>
                <c:pt idx="52">
                  <c:v>42523</c:v>
                </c:pt>
                <c:pt idx="53">
                  <c:v>42552</c:v>
                </c:pt>
                <c:pt idx="54">
                  <c:v>42584</c:v>
                </c:pt>
                <c:pt idx="55">
                  <c:v>42614</c:v>
                </c:pt>
                <c:pt idx="56">
                  <c:v>42646</c:v>
                </c:pt>
                <c:pt idx="57">
                  <c:v>42675</c:v>
                </c:pt>
                <c:pt idx="58">
                  <c:v>42706</c:v>
                </c:pt>
                <c:pt idx="59">
                  <c:v>42738</c:v>
                </c:pt>
                <c:pt idx="60">
                  <c:v>42767</c:v>
                </c:pt>
                <c:pt idx="61">
                  <c:v>42797</c:v>
                </c:pt>
                <c:pt idx="62">
                  <c:v>42828</c:v>
                </c:pt>
                <c:pt idx="63">
                  <c:v>42858</c:v>
                </c:pt>
                <c:pt idx="64">
                  <c:v>42888</c:v>
                </c:pt>
                <c:pt idx="65">
                  <c:v>42919</c:v>
                </c:pt>
                <c:pt idx="66">
                  <c:v>42949</c:v>
                </c:pt>
                <c:pt idx="67">
                  <c:v>42979</c:v>
                </c:pt>
                <c:pt idx="68">
                  <c:v>43011</c:v>
                </c:pt>
                <c:pt idx="69">
                  <c:v>43040</c:v>
                </c:pt>
                <c:pt idx="70">
                  <c:v>43070</c:v>
                </c:pt>
                <c:pt idx="71">
                  <c:v>43102</c:v>
                </c:pt>
                <c:pt idx="72">
                  <c:v>43131</c:v>
                </c:pt>
                <c:pt idx="73">
                  <c:v>43161</c:v>
                </c:pt>
                <c:pt idx="74">
                  <c:v>43192</c:v>
                </c:pt>
                <c:pt idx="75">
                  <c:v>43222</c:v>
                </c:pt>
                <c:pt idx="76">
                  <c:v>43252</c:v>
                </c:pt>
                <c:pt idx="77">
                  <c:v>43283</c:v>
                </c:pt>
                <c:pt idx="78">
                  <c:v>43313</c:v>
                </c:pt>
                <c:pt idx="79">
                  <c:v>43343</c:v>
                </c:pt>
                <c:pt idx="80">
                  <c:v>43375</c:v>
                </c:pt>
                <c:pt idx="81">
                  <c:v>43405</c:v>
                </c:pt>
                <c:pt idx="82">
                  <c:v>43437</c:v>
                </c:pt>
                <c:pt idx="83">
                  <c:v>43468</c:v>
                </c:pt>
                <c:pt idx="84">
                  <c:v>43497</c:v>
                </c:pt>
                <c:pt idx="85">
                  <c:v>43529</c:v>
                </c:pt>
                <c:pt idx="86">
                  <c:v>43558</c:v>
                </c:pt>
                <c:pt idx="87">
                  <c:v>43588</c:v>
                </c:pt>
                <c:pt idx="88">
                  <c:v>43620</c:v>
                </c:pt>
                <c:pt idx="89">
                  <c:v>43649</c:v>
                </c:pt>
                <c:pt idx="90">
                  <c:v>43679</c:v>
                </c:pt>
                <c:pt idx="91">
                  <c:v>43712</c:v>
                </c:pt>
                <c:pt idx="92">
                  <c:v>43741</c:v>
                </c:pt>
                <c:pt idx="93">
                  <c:v>43770</c:v>
                </c:pt>
                <c:pt idx="94">
                  <c:v>43803</c:v>
                </c:pt>
                <c:pt idx="95">
                  <c:v>43833</c:v>
                </c:pt>
                <c:pt idx="96">
                  <c:v>43864</c:v>
                </c:pt>
                <c:pt idx="97">
                  <c:v>43894</c:v>
                </c:pt>
                <c:pt idx="98">
                  <c:v>43923</c:v>
                </c:pt>
                <c:pt idx="99">
                  <c:v>43955</c:v>
                </c:pt>
                <c:pt idx="100">
                  <c:v>43985</c:v>
                </c:pt>
                <c:pt idx="101">
                  <c:v>44014</c:v>
                </c:pt>
                <c:pt idx="102">
                  <c:v>44043</c:v>
                </c:pt>
                <c:pt idx="103">
                  <c:v>44075</c:v>
                </c:pt>
                <c:pt idx="104">
                  <c:v>44105</c:v>
                </c:pt>
                <c:pt idx="105">
                  <c:v>44137</c:v>
                </c:pt>
                <c:pt idx="106">
                  <c:v>44168</c:v>
                </c:pt>
                <c:pt idx="107">
                  <c:v>44200</c:v>
                </c:pt>
                <c:pt idx="108">
                  <c:v>44229</c:v>
                </c:pt>
                <c:pt idx="109">
                  <c:v>44259</c:v>
                </c:pt>
                <c:pt idx="110">
                  <c:v>44288</c:v>
                </c:pt>
                <c:pt idx="111">
                  <c:v>44320</c:v>
                </c:pt>
                <c:pt idx="112">
                  <c:v>44350</c:v>
                </c:pt>
                <c:pt idx="113">
                  <c:v>44379</c:v>
                </c:pt>
                <c:pt idx="114">
                  <c:v>44411</c:v>
                </c:pt>
                <c:pt idx="115">
                  <c:v>44441</c:v>
                </c:pt>
                <c:pt idx="116">
                  <c:v>44473</c:v>
                </c:pt>
                <c:pt idx="117">
                  <c:v>44502</c:v>
                </c:pt>
                <c:pt idx="118">
                  <c:v>44533</c:v>
                </c:pt>
              </c:numCache>
            </c:numRef>
          </c:xVal>
          <c:yVal>
            <c:numRef>
              <c:f>pge_gas_billing_data_4825997010!$D$7:$D$125</c:f>
              <c:numCache>
                <c:formatCode>General</c:formatCode>
                <c:ptCount val="119"/>
                <c:pt idx="0">
                  <c:v>99</c:v>
                </c:pt>
                <c:pt idx="1">
                  <c:v>79</c:v>
                </c:pt>
                <c:pt idx="2">
                  <c:v>63</c:v>
                </c:pt>
                <c:pt idx="3">
                  <c:v>40</c:v>
                </c:pt>
                <c:pt idx="4">
                  <c:v>10</c:v>
                </c:pt>
                <c:pt idx="5">
                  <c:v>9</c:v>
                </c:pt>
                <c:pt idx="6">
                  <c:v>9</c:v>
                </c:pt>
                <c:pt idx="7">
                  <c:v>9</c:v>
                </c:pt>
                <c:pt idx="8">
                  <c:v>10</c:v>
                </c:pt>
                <c:pt idx="9">
                  <c:v>19</c:v>
                </c:pt>
                <c:pt idx="10">
                  <c:v>59</c:v>
                </c:pt>
                <c:pt idx="11">
                  <c:v>103</c:v>
                </c:pt>
                <c:pt idx="12">
                  <c:v>126</c:v>
                </c:pt>
                <c:pt idx="13">
                  <c:v>105</c:v>
                </c:pt>
                <c:pt idx="14">
                  <c:v>50</c:v>
                </c:pt>
                <c:pt idx="15">
                  <c:v>29</c:v>
                </c:pt>
                <c:pt idx="16">
                  <c:v>12</c:v>
                </c:pt>
                <c:pt idx="17">
                  <c:v>8</c:v>
                </c:pt>
                <c:pt idx="18">
                  <c:v>9</c:v>
                </c:pt>
                <c:pt idx="19">
                  <c:v>14</c:v>
                </c:pt>
                <c:pt idx="20">
                  <c:v>14</c:v>
                </c:pt>
                <c:pt idx="21">
                  <c:v>23</c:v>
                </c:pt>
                <c:pt idx="22">
                  <c:v>70</c:v>
                </c:pt>
                <c:pt idx="23">
                  <c:v>117</c:v>
                </c:pt>
                <c:pt idx="24">
                  <c:v>63</c:v>
                </c:pt>
                <c:pt idx="25">
                  <c:v>69</c:v>
                </c:pt>
                <c:pt idx="26">
                  <c:v>34</c:v>
                </c:pt>
                <c:pt idx="27">
                  <c:v>22</c:v>
                </c:pt>
                <c:pt idx="28">
                  <c:v>13</c:v>
                </c:pt>
                <c:pt idx="29">
                  <c:v>8</c:v>
                </c:pt>
                <c:pt idx="30">
                  <c:v>9</c:v>
                </c:pt>
                <c:pt idx="31">
                  <c:v>8</c:v>
                </c:pt>
                <c:pt idx="32">
                  <c:v>8</c:v>
                </c:pt>
                <c:pt idx="33">
                  <c:v>10</c:v>
                </c:pt>
                <c:pt idx="34">
                  <c:v>37</c:v>
                </c:pt>
                <c:pt idx="35">
                  <c:v>55</c:v>
                </c:pt>
                <c:pt idx="36">
                  <c:v>65</c:v>
                </c:pt>
                <c:pt idx="37">
                  <c:v>46</c:v>
                </c:pt>
                <c:pt idx="38">
                  <c:v>21</c:v>
                </c:pt>
                <c:pt idx="39">
                  <c:v>20</c:v>
                </c:pt>
                <c:pt idx="40">
                  <c:v>12</c:v>
                </c:pt>
                <c:pt idx="41">
                  <c:v>6</c:v>
                </c:pt>
                <c:pt idx="42">
                  <c:v>7</c:v>
                </c:pt>
                <c:pt idx="43">
                  <c:v>8</c:v>
                </c:pt>
                <c:pt idx="44">
                  <c:v>7</c:v>
                </c:pt>
                <c:pt idx="45">
                  <c:v>8</c:v>
                </c:pt>
                <c:pt idx="46">
                  <c:v>61</c:v>
                </c:pt>
                <c:pt idx="47">
                  <c:v>89</c:v>
                </c:pt>
                <c:pt idx="48">
                  <c:v>62</c:v>
                </c:pt>
                <c:pt idx="49">
                  <c:v>38</c:v>
                </c:pt>
                <c:pt idx="50">
                  <c:v>37</c:v>
                </c:pt>
                <c:pt idx="51">
                  <c:v>18</c:v>
                </c:pt>
                <c:pt idx="52">
                  <c:v>11</c:v>
                </c:pt>
                <c:pt idx="53">
                  <c:v>7</c:v>
                </c:pt>
                <c:pt idx="54">
                  <c:v>8</c:v>
                </c:pt>
                <c:pt idx="55">
                  <c:v>8</c:v>
                </c:pt>
                <c:pt idx="56">
                  <c:v>8</c:v>
                </c:pt>
                <c:pt idx="57">
                  <c:v>10</c:v>
                </c:pt>
                <c:pt idx="58">
                  <c:v>47</c:v>
                </c:pt>
                <c:pt idx="59">
                  <c:v>88</c:v>
                </c:pt>
                <c:pt idx="60">
                  <c:v>86</c:v>
                </c:pt>
                <c:pt idx="61">
                  <c:v>71</c:v>
                </c:pt>
                <c:pt idx="62">
                  <c:v>41</c:v>
                </c:pt>
                <c:pt idx="63">
                  <c:v>30</c:v>
                </c:pt>
                <c:pt idx="64">
                  <c:v>14</c:v>
                </c:pt>
                <c:pt idx="65">
                  <c:v>10</c:v>
                </c:pt>
                <c:pt idx="66">
                  <c:v>6</c:v>
                </c:pt>
                <c:pt idx="67">
                  <c:v>8</c:v>
                </c:pt>
                <c:pt idx="68">
                  <c:v>8</c:v>
                </c:pt>
                <c:pt idx="69">
                  <c:v>16</c:v>
                </c:pt>
                <c:pt idx="70">
                  <c:v>56</c:v>
                </c:pt>
                <c:pt idx="71">
                  <c:v>106</c:v>
                </c:pt>
                <c:pt idx="72">
                  <c:v>75</c:v>
                </c:pt>
                <c:pt idx="73">
                  <c:v>74</c:v>
                </c:pt>
                <c:pt idx="74">
                  <c:v>64</c:v>
                </c:pt>
                <c:pt idx="75">
                  <c:v>32</c:v>
                </c:pt>
                <c:pt idx="76">
                  <c:v>12</c:v>
                </c:pt>
                <c:pt idx="77">
                  <c:v>11</c:v>
                </c:pt>
                <c:pt idx="78">
                  <c:v>8</c:v>
                </c:pt>
                <c:pt idx="79">
                  <c:v>9</c:v>
                </c:pt>
                <c:pt idx="80">
                  <c:v>8</c:v>
                </c:pt>
                <c:pt idx="81">
                  <c:v>9</c:v>
                </c:pt>
                <c:pt idx="82">
                  <c:v>60</c:v>
                </c:pt>
                <c:pt idx="83">
                  <c:v>73</c:v>
                </c:pt>
                <c:pt idx="84">
                  <c:v>61</c:v>
                </c:pt>
                <c:pt idx="85">
                  <c:v>86</c:v>
                </c:pt>
                <c:pt idx="86">
                  <c:v>48</c:v>
                </c:pt>
                <c:pt idx="87">
                  <c:v>17</c:v>
                </c:pt>
                <c:pt idx="88">
                  <c:v>23</c:v>
                </c:pt>
                <c:pt idx="89">
                  <c:v>7</c:v>
                </c:pt>
                <c:pt idx="90">
                  <c:v>10</c:v>
                </c:pt>
                <c:pt idx="91">
                  <c:v>11</c:v>
                </c:pt>
                <c:pt idx="92">
                  <c:v>8</c:v>
                </c:pt>
                <c:pt idx="93">
                  <c:v>16</c:v>
                </c:pt>
                <c:pt idx="94">
                  <c:v>52</c:v>
                </c:pt>
                <c:pt idx="95">
                  <c:v>61</c:v>
                </c:pt>
                <c:pt idx="96">
                  <c:v>78</c:v>
                </c:pt>
                <c:pt idx="97">
                  <c:v>43</c:v>
                </c:pt>
                <c:pt idx="98">
                  <c:v>57</c:v>
                </c:pt>
                <c:pt idx="99">
                  <c:v>25</c:v>
                </c:pt>
                <c:pt idx="100">
                  <c:v>13</c:v>
                </c:pt>
                <c:pt idx="101">
                  <c:v>10</c:v>
                </c:pt>
                <c:pt idx="102">
                  <c:v>9</c:v>
                </c:pt>
                <c:pt idx="103">
                  <c:v>13</c:v>
                </c:pt>
                <c:pt idx="104">
                  <c:v>12</c:v>
                </c:pt>
                <c:pt idx="105">
                  <c:v>11</c:v>
                </c:pt>
                <c:pt idx="106">
                  <c:v>66</c:v>
                </c:pt>
                <c:pt idx="107">
                  <c:v>77</c:v>
                </c:pt>
                <c:pt idx="108">
                  <c:v>72</c:v>
                </c:pt>
                <c:pt idx="109">
                  <c:v>61</c:v>
                </c:pt>
                <c:pt idx="110">
                  <c:v>51</c:v>
                </c:pt>
                <c:pt idx="111">
                  <c:v>24</c:v>
                </c:pt>
                <c:pt idx="112">
                  <c:v>7</c:v>
                </c:pt>
                <c:pt idx="113">
                  <c:v>9</c:v>
                </c:pt>
                <c:pt idx="114">
                  <c:v>9</c:v>
                </c:pt>
                <c:pt idx="115">
                  <c:v>8</c:v>
                </c:pt>
                <c:pt idx="116">
                  <c:v>11</c:v>
                </c:pt>
                <c:pt idx="117">
                  <c:v>17</c:v>
                </c:pt>
                <c:pt idx="118">
                  <c:v>45</c:v>
                </c:pt>
              </c:numCache>
            </c:numRef>
          </c:yVal>
          <c:smooth val="0"/>
          <c:extLst>
            <c:ext xmlns:c16="http://schemas.microsoft.com/office/drawing/2014/chart" uri="{C3380CC4-5D6E-409C-BE32-E72D297353CC}">
              <c16:uniqueId val="{00000000-4C50-4183-9207-3EE5F771A6D6}"/>
            </c:ext>
          </c:extLst>
        </c:ser>
        <c:dLbls>
          <c:showLegendKey val="0"/>
          <c:showVal val="0"/>
          <c:showCatName val="0"/>
          <c:showSerName val="0"/>
          <c:showPercent val="0"/>
          <c:showBubbleSize val="0"/>
        </c:dLbls>
        <c:axId val="443708751"/>
        <c:axId val="443705839"/>
      </c:scatterChart>
      <c:valAx>
        <c:axId val="443708751"/>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 ending</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705839"/>
        <c:crosses val="autoZero"/>
        <c:crossBetween val="midCat"/>
        <c:majorUnit val="365"/>
        <c:minorUnit val="30.416667"/>
      </c:valAx>
      <c:valAx>
        <c:axId val="443705839"/>
        <c:scaling>
          <c:orientation val="minMax"/>
          <c:max val="13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Therms used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708751"/>
        <c:crosses val="autoZero"/>
        <c:crossBetween val="midCat"/>
        <c:majorUnit val="10"/>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dirty="0"/>
              <a:t>Estimated</a:t>
            </a:r>
            <a:r>
              <a:rPr lang="en-US" u="sng" baseline="0" dirty="0"/>
              <a:t> new daily electric use</a:t>
            </a:r>
            <a:endParaRPr lang="en-US" u="sng"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added space heat</c:v>
          </c:tx>
          <c:spPr>
            <a:ln w="28575" cap="rnd">
              <a:solidFill>
                <a:srgbClr val="FF000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data'!$AD$7:$AD$18</c:f>
              <c:numCache>
                <c:formatCode>0.0</c:formatCode>
                <c:ptCount val="12"/>
                <c:pt idx="0">
                  <c:v>25.608216156603255</c:v>
                </c:pt>
                <c:pt idx="1">
                  <c:v>23.491415172831097</c:v>
                </c:pt>
                <c:pt idx="2">
                  <c:v>13.490763716570168</c:v>
                </c:pt>
                <c:pt idx="3">
                  <c:v>6.3441595441595444</c:v>
                </c:pt>
                <c:pt idx="4">
                  <c:v>1.5752688172043012</c:v>
                </c:pt>
                <c:pt idx="5">
                  <c:v>-0.2086894586894586</c:v>
                </c:pt>
                <c:pt idx="6">
                  <c:v>-0.24234904880066149</c:v>
                </c:pt>
                <c:pt idx="7">
                  <c:v>0.28274055693410566</c:v>
                </c:pt>
                <c:pt idx="8">
                  <c:v>8.3475783475783175E-2</c:v>
                </c:pt>
                <c:pt idx="9">
                  <c:v>1.6560518334711885</c:v>
                </c:pt>
                <c:pt idx="10">
                  <c:v>17.822079772079771</c:v>
                </c:pt>
                <c:pt idx="11">
                  <c:v>27.789357595809204</c:v>
                </c:pt>
              </c:numCache>
            </c:numRef>
          </c:val>
          <c:smooth val="0"/>
          <c:extLst>
            <c:ext xmlns:c16="http://schemas.microsoft.com/office/drawing/2014/chart" uri="{C3380CC4-5D6E-409C-BE32-E72D297353CC}">
              <c16:uniqueId val="{00000000-8E23-4675-A26F-4C5A2CF36236}"/>
            </c:ext>
          </c:extLst>
        </c:ser>
        <c:ser>
          <c:idx val="1"/>
          <c:order val="1"/>
          <c:tx>
            <c:v>added water heat</c:v>
          </c:tx>
          <c:spPr>
            <a:ln w="28575" cap="rnd">
              <a:solidFill>
                <a:srgbClr val="FFC00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data'!$AE$7:$AE$18</c:f>
              <c:numCache>
                <c:formatCode>0.0</c:formatCode>
                <c:ptCount val="12"/>
                <c:pt idx="0">
                  <c:v>3.2717121588089331</c:v>
                </c:pt>
                <c:pt idx="1">
                  <c:v>3.5901974132062628</c:v>
                </c:pt>
                <c:pt idx="2">
                  <c:v>3.2717121588089331</c:v>
                </c:pt>
                <c:pt idx="3">
                  <c:v>3.3807692307692307</c:v>
                </c:pt>
                <c:pt idx="4">
                  <c:v>3.2717121588089331</c:v>
                </c:pt>
                <c:pt idx="5">
                  <c:v>3.3807692307692307</c:v>
                </c:pt>
                <c:pt idx="6">
                  <c:v>3.2717121588089331</c:v>
                </c:pt>
                <c:pt idx="7">
                  <c:v>3.2717121588089331</c:v>
                </c:pt>
                <c:pt idx="8">
                  <c:v>3.3807692307692307</c:v>
                </c:pt>
                <c:pt idx="9">
                  <c:v>3.2717121588089331</c:v>
                </c:pt>
                <c:pt idx="10">
                  <c:v>3.3807692307692307</c:v>
                </c:pt>
                <c:pt idx="11">
                  <c:v>3.2717121588089331</c:v>
                </c:pt>
              </c:numCache>
            </c:numRef>
          </c:val>
          <c:smooth val="0"/>
          <c:extLst>
            <c:ext xmlns:c16="http://schemas.microsoft.com/office/drawing/2014/chart" uri="{C3380CC4-5D6E-409C-BE32-E72D297353CC}">
              <c16:uniqueId val="{00000001-8E23-4675-A26F-4C5A2CF36236}"/>
            </c:ext>
          </c:extLst>
        </c:ser>
        <c:ser>
          <c:idx val="2"/>
          <c:order val="2"/>
          <c:tx>
            <c:v>everything else</c:v>
          </c:tx>
          <c:spPr>
            <a:ln w="28575" cap="rnd">
              <a:solidFill>
                <a:srgbClr val="92D05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data'!$AF$7:$AF$18</c:f>
              <c:numCache>
                <c:formatCode>0.0</c:formatCode>
                <c:ptCount val="12"/>
                <c:pt idx="0">
                  <c:v>21.247741935483869</c:v>
                </c:pt>
                <c:pt idx="1">
                  <c:v>17.493923303834809</c:v>
                </c:pt>
                <c:pt idx="2">
                  <c:v>16.614193548387099</c:v>
                </c:pt>
                <c:pt idx="3">
                  <c:v>15.624444444444444</c:v>
                </c:pt>
                <c:pt idx="4">
                  <c:v>14.876129032258065</c:v>
                </c:pt>
                <c:pt idx="5">
                  <c:v>14.374777777777778</c:v>
                </c:pt>
                <c:pt idx="6">
                  <c:v>12.475725806451614</c:v>
                </c:pt>
                <c:pt idx="7">
                  <c:v>14.184435483870967</c:v>
                </c:pt>
                <c:pt idx="8">
                  <c:v>17.044500000000003</c:v>
                </c:pt>
                <c:pt idx="9">
                  <c:v>13.478064516129033</c:v>
                </c:pt>
                <c:pt idx="10">
                  <c:v>21.511222222222223</c:v>
                </c:pt>
                <c:pt idx="11">
                  <c:v>20.350806451612904</c:v>
                </c:pt>
              </c:numCache>
            </c:numRef>
          </c:val>
          <c:smooth val="0"/>
          <c:extLst>
            <c:ext xmlns:c16="http://schemas.microsoft.com/office/drawing/2014/chart" uri="{C3380CC4-5D6E-409C-BE32-E72D297353CC}">
              <c16:uniqueId val="{00000002-8E23-4675-A26F-4C5A2CF36236}"/>
            </c:ext>
          </c:extLst>
        </c:ser>
        <c:ser>
          <c:idx val="3"/>
          <c:order val="3"/>
          <c:tx>
            <c:v>total</c:v>
          </c:tx>
          <c:spPr>
            <a:ln w="28575" cap="rnd">
              <a:solidFill>
                <a:srgbClr val="C0000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data'!$AG$7:$AG$18</c:f>
              <c:numCache>
                <c:formatCode>0.0</c:formatCode>
                <c:ptCount val="12"/>
                <c:pt idx="0">
                  <c:v>50.127670250896053</c:v>
                </c:pt>
                <c:pt idx="1">
                  <c:v>44.575535889872171</c:v>
                </c:pt>
                <c:pt idx="2">
                  <c:v>33.376669423766209</c:v>
                </c:pt>
                <c:pt idx="3">
                  <c:v>25.34937321937322</c:v>
                </c:pt>
                <c:pt idx="4">
                  <c:v>19.723110008271298</c:v>
                </c:pt>
                <c:pt idx="5">
                  <c:v>17.546857549857553</c:v>
                </c:pt>
                <c:pt idx="6">
                  <c:v>15.505088916459885</c:v>
                </c:pt>
                <c:pt idx="7">
                  <c:v>17.738888199614006</c:v>
                </c:pt>
                <c:pt idx="8">
                  <c:v>20.508745014245015</c:v>
                </c:pt>
                <c:pt idx="9">
                  <c:v>18.405828508409154</c:v>
                </c:pt>
                <c:pt idx="10">
                  <c:v>42.71407122507123</c:v>
                </c:pt>
                <c:pt idx="11">
                  <c:v>51.411876206231035</c:v>
                </c:pt>
              </c:numCache>
            </c:numRef>
          </c:val>
          <c:smooth val="0"/>
          <c:extLst>
            <c:ext xmlns:c16="http://schemas.microsoft.com/office/drawing/2014/chart" uri="{C3380CC4-5D6E-409C-BE32-E72D297353CC}">
              <c16:uniqueId val="{00000003-8E23-4675-A26F-4C5A2CF36236}"/>
            </c:ext>
          </c:extLst>
        </c:ser>
        <c:dLbls>
          <c:showLegendKey val="0"/>
          <c:showVal val="0"/>
          <c:showCatName val="0"/>
          <c:showSerName val="0"/>
          <c:showPercent val="0"/>
          <c:showBubbleSize val="0"/>
        </c:dLbls>
        <c:smooth val="0"/>
        <c:axId val="112703232"/>
        <c:axId val="112704480"/>
      </c:lineChart>
      <c:catAx>
        <c:axId val="1127032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704480"/>
        <c:crosses val="autoZero"/>
        <c:auto val="1"/>
        <c:lblAlgn val="ctr"/>
        <c:lblOffset val="100"/>
        <c:noMultiLvlLbl val="0"/>
      </c:catAx>
      <c:valAx>
        <c:axId val="112704480"/>
        <c:scaling>
          <c:orientation val="minMax"/>
          <c:max val="55"/>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kWh/day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703232"/>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a:t>Overnight Use Solar Battery System Sizing</a:t>
            </a:r>
          </a:p>
          <a:p>
            <a:pPr>
              <a:defRPr/>
            </a:pPr>
            <a:r>
              <a:rPr lang="en-US" sz="1000"/>
              <a:t>Assumptions:</a:t>
            </a:r>
            <a:r>
              <a:rPr lang="en-US" sz="1000" baseline="0"/>
              <a:t> 1.) all energy used when sun is down; 2.) batteries only charged by solar; 3.) add batteries until no improvement</a:t>
            </a:r>
            <a:r>
              <a:rPr lang="en-US" sz="100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'sizing data'!$B$3</c:f>
              <c:strCache>
                <c:ptCount val="1"/>
                <c:pt idx="0">
                  <c:v>number of batteries</c:v>
                </c:pt>
              </c:strCache>
            </c:strRef>
          </c:tx>
          <c:spPr>
            <a:ln w="12700" cap="rnd">
              <a:solidFill>
                <a:srgbClr val="0070C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data'!$B$4:$B$61</c:f>
              <c:numCache>
                <c:formatCode>General</c:formatCode>
                <c:ptCount val="58"/>
                <c:pt idx="0">
                  <c:v>1</c:v>
                </c:pt>
                <c:pt idx="1">
                  <c:v>3</c:v>
                </c:pt>
                <c:pt idx="2">
                  <c:v>4</c:v>
                </c:pt>
                <c:pt idx="3">
                  <c:v>4</c:v>
                </c:pt>
                <c:pt idx="4">
                  <c:v>5</c:v>
                </c:pt>
                <c:pt idx="5">
                  <c:v>6</c:v>
                </c:pt>
                <c:pt idx="6">
                  <c:v>7</c:v>
                </c:pt>
                <c:pt idx="7">
                  <c:v>8</c:v>
                </c:pt>
                <c:pt idx="8">
                  <c:v>9</c:v>
                </c:pt>
                <c:pt idx="9">
                  <c:v>8</c:v>
                </c:pt>
                <c:pt idx="10">
                  <c:v>9</c:v>
                </c:pt>
                <c:pt idx="11">
                  <c:v>10</c:v>
                </c:pt>
                <c:pt idx="12">
                  <c:v>9</c:v>
                </c:pt>
                <c:pt idx="13">
                  <c:v>10</c:v>
                </c:pt>
                <c:pt idx="14">
                  <c:v>11</c:v>
                </c:pt>
                <c:pt idx="15">
                  <c:v>9</c:v>
                </c:pt>
                <c:pt idx="16">
                  <c:v>10</c:v>
                </c:pt>
                <c:pt idx="17">
                  <c:v>10</c:v>
                </c:pt>
                <c:pt idx="18">
                  <c:v>10</c:v>
                </c:pt>
                <c:pt idx="19">
                  <c:v>10</c:v>
                </c:pt>
                <c:pt idx="20">
                  <c:v>10</c:v>
                </c:pt>
                <c:pt idx="21">
                  <c:v>11</c:v>
                </c:pt>
                <c:pt idx="22">
                  <c:v>12</c:v>
                </c:pt>
                <c:pt idx="23">
                  <c:v>12</c:v>
                </c:pt>
                <c:pt idx="24">
                  <c:v>12</c:v>
                </c:pt>
                <c:pt idx="25">
                  <c:v>13</c:v>
                </c:pt>
                <c:pt idx="26">
                  <c:v>13</c:v>
                </c:pt>
                <c:pt idx="27">
                  <c:v>13</c:v>
                </c:pt>
                <c:pt idx="28">
                  <c:v>14</c:v>
                </c:pt>
                <c:pt idx="29">
                  <c:v>14</c:v>
                </c:pt>
                <c:pt idx="30">
                  <c:v>14</c:v>
                </c:pt>
                <c:pt idx="31">
                  <c:v>14</c:v>
                </c:pt>
                <c:pt idx="32">
                  <c:v>14</c:v>
                </c:pt>
                <c:pt idx="33">
                  <c:v>14</c:v>
                </c:pt>
                <c:pt idx="34">
                  <c:v>15</c:v>
                </c:pt>
                <c:pt idx="35">
                  <c:v>15</c:v>
                </c:pt>
                <c:pt idx="36">
                  <c:v>15</c:v>
                </c:pt>
                <c:pt idx="37">
                  <c:v>15</c:v>
                </c:pt>
                <c:pt idx="38">
                  <c:v>15</c:v>
                </c:pt>
                <c:pt idx="39">
                  <c:v>15</c:v>
                </c:pt>
                <c:pt idx="40">
                  <c:v>16</c:v>
                </c:pt>
                <c:pt idx="41">
                  <c:v>16</c:v>
                </c:pt>
                <c:pt idx="42">
                  <c:v>17</c:v>
                </c:pt>
                <c:pt idx="43">
                  <c:v>17</c:v>
                </c:pt>
                <c:pt idx="44">
                  <c:v>18</c:v>
                </c:pt>
                <c:pt idx="45">
                  <c:v>18</c:v>
                </c:pt>
                <c:pt idx="46">
                  <c:v>19</c:v>
                </c:pt>
                <c:pt idx="47">
                  <c:v>19</c:v>
                </c:pt>
                <c:pt idx="48">
                  <c:v>19</c:v>
                </c:pt>
                <c:pt idx="49">
                  <c:v>19</c:v>
                </c:pt>
                <c:pt idx="50">
                  <c:v>19</c:v>
                </c:pt>
                <c:pt idx="51">
                  <c:v>19</c:v>
                </c:pt>
                <c:pt idx="52">
                  <c:v>19</c:v>
                </c:pt>
                <c:pt idx="53">
                  <c:v>20</c:v>
                </c:pt>
                <c:pt idx="54">
                  <c:v>20</c:v>
                </c:pt>
                <c:pt idx="55">
                  <c:v>20</c:v>
                </c:pt>
                <c:pt idx="56">
                  <c:v>21</c:v>
                </c:pt>
                <c:pt idx="57">
                  <c:v>22</c:v>
                </c:pt>
              </c:numCache>
            </c:numRef>
          </c:yVal>
          <c:smooth val="0"/>
          <c:extLst>
            <c:ext xmlns:c16="http://schemas.microsoft.com/office/drawing/2014/chart" uri="{C3380CC4-5D6E-409C-BE32-E72D297353CC}">
              <c16:uniqueId val="{00000000-BE6B-47D0-ADDA-953BCB09BD6C}"/>
            </c:ext>
          </c:extLst>
        </c:ser>
        <c:ser>
          <c:idx val="1"/>
          <c:order val="1"/>
          <c:tx>
            <c:strRef>
              <c:f>'sizing data'!$C$3</c:f>
              <c:strCache>
                <c:ptCount val="1"/>
                <c:pt idx="0">
                  <c:v>number of Sol-Ark 12ks</c:v>
                </c:pt>
              </c:strCache>
            </c:strRef>
          </c:tx>
          <c:spPr>
            <a:ln w="12700" cap="rnd">
              <a:solidFill>
                <a:srgbClr val="00B0F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data'!$C$4:$C$61</c:f>
              <c:numCache>
                <c:formatCode>General</c:formatCode>
                <c:ptCount val="58"/>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3</c:v>
                </c:pt>
                <c:pt idx="54">
                  <c:v>3</c:v>
                </c:pt>
                <c:pt idx="55">
                  <c:v>3</c:v>
                </c:pt>
                <c:pt idx="56">
                  <c:v>3</c:v>
                </c:pt>
                <c:pt idx="57">
                  <c:v>3</c:v>
                </c:pt>
              </c:numCache>
            </c:numRef>
          </c:yVal>
          <c:smooth val="0"/>
          <c:extLst>
            <c:ext xmlns:c16="http://schemas.microsoft.com/office/drawing/2014/chart" uri="{C3380CC4-5D6E-409C-BE32-E72D297353CC}">
              <c16:uniqueId val="{00000001-BE6B-47D0-ADDA-953BCB09BD6C}"/>
            </c:ext>
          </c:extLst>
        </c:ser>
        <c:ser>
          <c:idx val="2"/>
          <c:order val="2"/>
          <c:tx>
            <c:strRef>
              <c:f>'sizing data'!$E$3</c:f>
              <c:strCache>
                <c:ptCount val="1"/>
                <c:pt idx="0">
                  <c:v>energy from batts, %</c:v>
                </c:pt>
              </c:strCache>
            </c:strRef>
          </c:tx>
          <c:spPr>
            <a:ln w="12700" cap="rnd">
              <a:solidFill>
                <a:srgbClr val="00B05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data'!$E$4:$E$61</c:f>
              <c:numCache>
                <c:formatCode>0</c:formatCode>
                <c:ptCount val="58"/>
                <c:pt idx="0">
                  <c:v>5</c:v>
                </c:pt>
                <c:pt idx="1">
                  <c:v>11</c:v>
                </c:pt>
                <c:pt idx="2">
                  <c:v>16</c:v>
                </c:pt>
                <c:pt idx="3">
                  <c:v>21</c:v>
                </c:pt>
                <c:pt idx="4">
                  <c:v>26</c:v>
                </c:pt>
                <c:pt idx="5">
                  <c:v>32</c:v>
                </c:pt>
                <c:pt idx="6">
                  <c:v>36</c:v>
                </c:pt>
                <c:pt idx="7">
                  <c:v>40</c:v>
                </c:pt>
                <c:pt idx="8">
                  <c:v>43</c:v>
                </c:pt>
                <c:pt idx="9">
                  <c:v>45</c:v>
                </c:pt>
                <c:pt idx="10">
                  <c:v>48</c:v>
                </c:pt>
                <c:pt idx="11">
                  <c:v>50</c:v>
                </c:pt>
                <c:pt idx="12">
                  <c:v>51</c:v>
                </c:pt>
                <c:pt idx="13">
                  <c:v>53</c:v>
                </c:pt>
                <c:pt idx="14">
                  <c:v>55.000000000000007</c:v>
                </c:pt>
                <c:pt idx="15">
                  <c:v>56.000000000000007</c:v>
                </c:pt>
                <c:pt idx="16">
                  <c:v>57.999999999999993</c:v>
                </c:pt>
                <c:pt idx="17">
                  <c:v>59</c:v>
                </c:pt>
                <c:pt idx="18">
                  <c:v>60</c:v>
                </c:pt>
                <c:pt idx="19">
                  <c:v>61</c:v>
                </c:pt>
                <c:pt idx="20">
                  <c:v>62</c:v>
                </c:pt>
                <c:pt idx="21">
                  <c:v>64</c:v>
                </c:pt>
                <c:pt idx="22">
                  <c:v>65</c:v>
                </c:pt>
                <c:pt idx="23">
                  <c:v>66</c:v>
                </c:pt>
                <c:pt idx="24">
                  <c:v>67</c:v>
                </c:pt>
                <c:pt idx="25">
                  <c:v>68</c:v>
                </c:pt>
                <c:pt idx="26">
                  <c:v>69</c:v>
                </c:pt>
                <c:pt idx="27">
                  <c:v>70</c:v>
                </c:pt>
                <c:pt idx="28">
                  <c:v>71</c:v>
                </c:pt>
                <c:pt idx="29">
                  <c:v>72</c:v>
                </c:pt>
                <c:pt idx="30">
                  <c:v>73</c:v>
                </c:pt>
                <c:pt idx="31">
                  <c:v>74</c:v>
                </c:pt>
                <c:pt idx="32">
                  <c:v>75</c:v>
                </c:pt>
                <c:pt idx="33">
                  <c:v>76</c:v>
                </c:pt>
                <c:pt idx="34">
                  <c:v>77</c:v>
                </c:pt>
                <c:pt idx="35">
                  <c:v>78</c:v>
                </c:pt>
                <c:pt idx="36">
                  <c:v>79</c:v>
                </c:pt>
                <c:pt idx="37">
                  <c:v>80</c:v>
                </c:pt>
                <c:pt idx="38">
                  <c:v>81</c:v>
                </c:pt>
                <c:pt idx="39">
                  <c:v>82</c:v>
                </c:pt>
                <c:pt idx="40">
                  <c:v>83</c:v>
                </c:pt>
                <c:pt idx="41">
                  <c:v>84</c:v>
                </c:pt>
                <c:pt idx="42">
                  <c:v>85</c:v>
                </c:pt>
                <c:pt idx="43">
                  <c:v>86</c:v>
                </c:pt>
                <c:pt idx="44">
                  <c:v>87</c:v>
                </c:pt>
                <c:pt idx="45">
                  <c:v>88</c:v>
                </c:pt>
                <c:pt idx="46">
                  <c:v>89</c:v>
                </c:pt>
                <c:pt idx="47">
                  <c:v>90</c:v>
                </c:pt>
                <c:pt idx="48">
                  <c:v>90.999999999999986</c:v>
                </c:pt>
                <c:pt idx="49">
                  <c:v>92</c:v>
                </c:pt>
                <c:pt idx="50">
                  <c:v>93</c:v>
                </c:pt>
                <c:pt idx="51">
                  <c:v>94</c:v>
                </c:pt>
                <c:pt idx="52">
                  <c:v>95</c:v>
                </c:pt>
                <c:pt idx="53">
                  <c:v>96</c:v>
                </c:pt>
                <c:pt idx="54">
                  <c:v>97</c:v>
                </c:pt>
                <c:pt idx="55">
                  <c:v>98</c:v>
                </c:pt>
                <c:pt idx="56">
                  <c:v>99</c:v>
                </c:pt>
                <c:pt idx="57">
                  <c:v>100</c:v>
                </c:pt>
              </c:numCache>
            </c:numRef>
          </c:yVal>
          <c:smooth val="0"/>
          <c:extLst>
            <c:ext xmlns:c16="http://schemas.microsoft.com/office/drawing/2014/chart" uri="{C3380CC4-5D6E-409C-BE32-E72D297353CC}">
              <c16:uniqueId val="{00000002-BE6B-47D0-ADDA-953BCB09BD6C}"/>
            </c:ext>
          </c:extLst>
        </c:ser>
        <c:ser>
          <c:idx val="3"/>
          <c:order val="3"/>
          <c:tx>
            <c:strRef>
              <c:f>'sizing data'!$G$3</c:f>
              <c:strCache>
                <c:ptCount val="1"/>
                <c:pt idx="0">
                  <c:v>net meter ratio x10</c:v>
                </c:pt>
              </c:strCache>
            </c:strRef>
          </c:tx>
          <c:spPr>
            <a:ln w="12700" cap="rnd">
              <a:solidFill>
                <a:srgbClr val="92D05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data'!$G$4:$G$61</c:f>
              <c:numCache>
                <c:formatCode>0%</c:formatCode>
                <c:ptCount val="58"/>
                <c:pt idx="0">
                  <c:v>0.5</c:v>
                </c:pt>
                <c:pt idx="1">
                  <c:v>1.1000000000000001</c:v>
                </c:pt>
                <c:pt idx="2">
                  <c:v>1.6</c:v>
                </c:pt>
                <c:pt idx="3">
                  <c:v>2.1</c:v>
                </c:pt>
                <c:pt idx="4">
                  <c:v>2.6</c:v>
                </c:pt>
                <c:pt idx="5">
                  <c:v>3.2</c:v>
                </c:pt>
                <c:pt idx="6">
                  <c:v>3.7</c:v>
                </c:pt>
                <c:pt idx="7">
                  <c:v>4.2</c:v>
                </c:pt>
                <c:pt idx="8">
                  <c:v>4.8</c:v>
                </c:pt>
                <c:pt idx="9">
                  <c:v>5.3000000000000007</c:v>
                </c:pt>
                <c:pt idx="10">
                  <c:v>5.8999999999999995</c:v>
                </c:pt>
                <c:pt idx="11">
                  <c:v>6.4</c:v>
                </c:pt>
                <c:pt idx="12">
                  <c:v>7</c:v>
                </c:pt>
                <c:pt idx="13">
                  <c:v>7.6</c:v>
                </c:pt>
                <c:pt idx="14">
                  <c:v>8</c:v>
                </c:pt>
                <c:pt idx="15">
                  <c:v>9.1</c:v>
                </c:pt>
                <c:pt idx="16">
                  <c:v>9.6999999999999993</c:v>
                </c:pt>
                <c:pt idx="17">
                  <c:v>10.199999999999999</c:v>
                </c:pt>
                <c:pt idx="18">
                  <c:v>10.8</c:v>
                </c:pt>
                <c:pt idx="19">
                  <c:v>11.299999999999999</c:v>
                </c:pt>
                <c:pt idx="20">
                  <c:v>11.899999999999999</c:v>
                </c:pt>
                <c:pt idx="21">
                  <c:v>12.4</c:v>
                </c:pt>
                <c:pt idx="22">
                  <c:v>13</c:v>
                </c:pt>
                <c:pt idx="23">
                  <c:v>13.5</c:v>
                </c:pt>
                <c:pt idx="24">
                  <c:v>14.1</c:v>
                </c:pt>
                <c:pt idx="25">
                  <c:v>14.6</c:v>
                </c:pt>
                <c:pt idx="26">
                  <c:v>15.2</c:v>
                </c:pt>
                <c:pt idx="27">
                  <c:v>15.700000000000001</c:v>
                </c:pt>
                <c:pt idx="28">
                  <c:v>16.299999999999997</c:v>
                </c:pt>
                <c:pt idx="29">
                  <c:v>16.8</c:v>
                </c:pt>
                <c:pt idx="30">
                  <c:v>17.399999999999999</c:v>
                </c:pt>
                <c:pt idx="31">
                  <c:v>18.5</c:v>
                </c:pt>
                <c:pt idx="32">
                  <c:v>19</c:v>
                </c:pt>
                <c:pt idx="33">
                  <c:v>19.600000000000001</c:v>
                </c:pt>
                <c:pt idx="34">
                  <c:v>20.099999999999998</c:v>
                </c:pt>
                <c:pt idx="35">
                  <c:v>21.200000000000003</c:v>
                </c:pt>
                <c:pt idx="36">
                  <c:v>21.8</c:v>
                </c:pt>
                <c:pt idx="37">
                  <c:v>22.400000000000002</c:v>
                </c:pt>
                <c:pt idx="38">
                  <c:v>23.5</c:v>
                </c:pt>
                <c:pt idx="39">
                  <c:v>24</c:v>
                </c:pt>
                <c:pt idx="40">
                  <c:v>24.6</c:v>
                </c:pt>
                <c:pt idx="41">
                  <c:v>25.7</c:v>
                </c:pt>
                <c:pt idx="42">
                  <c:v>26.200000000000003</c:v>
                </c:pt>
                <c:pt idx="43">
                  <c:v>26.8</c:v>
                </c:pt>
                <c:pt idx="44">
                  <c:v>27.3</c:v>
                </c:pt>
                <c:pt idx="45">
                  <c:v>28.4</c:v>
                </c:pt>
                <c:pt idx="46">
                  <c:v>29</c:v>
                </c:pt>
                <c:pt idx="47">
                  <c:v>30</c:v>
                </c:pt>
                <c:pt idx="48">
                  <c:v>31.7</c:v>
                </c:pt>
                <c:pt idx="49">
                  <c:v>33.4</c:v>
                </c:pt>
                <c:pt idx="50">
                  <c:v>35.099999999999994</c:v>
                </c:pt>
                <c:pt idx="51">
                  <c:v>36.700000000000003</c:v>
                </c:pt>
                <c:pt idx="52">
                  <c:v>38.4</c:v>
                </c:pt>
                <c:pt idx="53">
                  <c:v>40</c:v>
                </c:pt>
                <c:pt idx="54">
                  <c:v>42.800000000000004</c:v>
                </c:pt>
                <c:pt idx="55">
                  <c:v>46.7</c:v>
                </c:pt>
                <c:pt idx="56">
                  <c:v>47.800000000000004</c:v>
                </c:pt>
                <c:pt idx="57">
                  <c:v>51.1</c:v>
                </c:pt>
              </c:numCache>
            </c:numRef>
          </c:yVal>
          <c:smooth val="0"/>
          <c:extLst>
            <c:ext xmlns:c16="http://schemas.microsoft.com/office/drawing/2014/chart" uri="{C3380CC4-5D6E-409C-BE32-E72D297353CC}">
              <c16:uniqueId val="{00000003-BE6B-47D0-ADDA-953BCB09BD6C}"/>
            </c:ext>
          </c:extLst>
        </c:ser>
        <c:ser>
          <c:idx val="5"/>
          <c:order val="4"/>
          <c:tx>
            <c:strRef>
              <c:f>'sizing data'!$I$3</c:f>
              <c:strCache>
                <c:ptCount val="1"/>
                <c:pt idx="0">
                  <c:v>cost, k$</c:v>
                </c:pt>
              </c:strCache>
            </c:strRef>
          </c:tx>
          <c:spPr>
            <a:ln w="12700" cap="rnd">
              <a:solidFill>
                <a:srgbClr val="FFC00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data'!$I$4:$I$61</c:f>
              <c:numCache>
                <c:formatCode>"$"#,##0.0</c:formatCode>
                <c:ptCount val="58"/>
                <c:pt idx="0">
                  <c:v>14.238</c:v>
                </c:pt>
                <c:pt idx="1">
                  <c:v>19.576000000000001</c:v>
                </c:pt>
                <c:pt idx="2">
                  <c:v>22.463999999999999</c:v>
                </c:pt>
                <c:pt idx="3">
                  <c:v>22.902000000000001</c:v>
                </c:pt>
                <c:pt idx="4">
                  <c:v>25.79</c:v>
                </c:pt>
                <c:pt idx="5">
                  <c:v>28.678000000000001</c:v>
                </c:pt>
                <c:pt idx="6">
                  <c:v>31.565999999999999</c:v>
                </c:pt>
                <c:pt idx="7">
                  <c:v>34.454000000000001</c:v>
                </c:pt>
                <c:pt idx="8">
                  <c:v>37.341999999999999</c:v>
                </c:pt>
                <c:pt idx="9">
                  <c:v>35.33</c:v>
                </c:pt>
                <c:pt idx="10">
                  <c:v>38.218000000000004</c:v>
                </c:pt>
                <c:pt idx="11">
                  <c:v>41.106000000000002</c:v>
                </c:pt>
                <c:pt idx="12">
                  <c:v>39.094000000000001</c:v>
                </c:pt>
                <c:pt idx="13">
                  <c:v>41.981999999999999</c:v>
                </c:pt>
                <c:pt idx="14">
                  <c:v>44.87</c:v>
                </c:pt>
                <c:pt idx="15">
                  <c:v>40.845999999999997</c:v>
                </c:pt>
                <c:pt idx="16">
                  <c:v>43.734000000000002</c:v>
                </c:pt>
                <c:pt idx="17">
                  <c:v>44.171999999999997</c:v>
                </c:pt>
                <c:pt idx="18">
                  <c:v>44.61</c:v>
                </c:pt>
                <c:pt idx="19">
                  <c:v>45.048000000000002</c:v>
                </c:pt>
                <c:pt idx="20">
                  <c:v>45.485999999999997</c:v>
                </c:pt>
                <c:pt idx="21">
                  <c:v>48.374000000000002</c:v>
                </c:pt>
                <c:pt idx="22">
                  <c:v>51.262</c:v>
                </c:pt>
                <c:pt idx="23">
                  <c:v>51.7</c:v>
                </c:pt>
                <c:pt idx="24">
                  <c:v>52.137999999999998</c:v>
                </c:pt>
                <c:pt idx="25">
                  <c:v>55.026000000000003</c:v>
                </c:pt>
                <c:pt idx="26">
                  <c:v>55.463999999999999</c:v>
                </c:pt>
                <c:pt idx="27">
                  <c:v>55.902000000000001</c:v>
                </c:pt>
                <c:pt idx="28">
                  <c:v>58.79</c:v>
                </c:pt>
                <c:pt idx="29">
                  <c:v>59.228000000000002</c:v>
                </c:pt>
                <c:pt idx="30">
                  <c:v>59.665999999999997</c:v>
                </c:pt>
                <c:pt idx="31">
                  <c:v>60.542000000000002</c:v>
                </c:pt>
                <c:pt idx="32">
                  <c:v>60.98</c:v>
                </c:pt>
                <c:pt idx="33">
                  <c:v>61.417999999999999</c:v>
                </c:pt>
                <c:pt idx="34">
                  <c:v>71.206000000000003</c:v>
                </c:pt>
                <c:pt idx="35">
                  <c:v>72.081999999999994</c:v>
                </c:pt>
                <c:pt idx="36">
                  <c:v>72.52</c:v>
                </c:pt>
                <c:pt idx="37">
                  <c:v>72.957999999999998</c:v>
                </c:pt>
                <c:pt idx="38">
                  <c:v>73.834000000000003</c:v>
                </c:pt>
                <c:pt idx="39">
                  <c:v>74.272000000000006</c:v>
                </c:pt>
                <c:pt idx="40">
                  <c:v>77.16</c:v>
                </c:pt>
                <c:pt idx="41">
                  <c:v>78.036000000000001</c:v>
                </c:pt>
                <c:pt idx="42">
                  <c:v>80.924000000000007</c:v>
                </c:pt>
                <c:pt idx="43">
                  <c:v>81.361999999999995</c:v>
                </c:pt>
                <c:pt idx="44">
                  <c:v>84.25</c:v>
                </c:pt>
                <c:pt idx="45">
                  <c:v>85.126000000000005</c:v>
                </c:pt>
                <c:pt idx="46">
                  <c:v>88.013999999999996</c:v>
                </c:pt>
                <c:pt idx="47">
                  <c:v>88.89</c:v>
                </c:pt>
                <c:pt idx="48">
                  <c:v>90.203999999999994</c:v>
                </c:pt>
                <c:pt idx="49">
                  <c:v>91.518000000000001</c:v>
                </c:pt>
                <c:pt idx="50">
                  <c:v>92.831999999999994</c:v>
                </c:pt>
                <c:pt idx="51">
                  <c:v>94.146000000000001</c:v>
                </c:pt>
                <c:pt idx="52">
                  <c:v>95.46</c:v>
                </c:pt>
                <c:pt idx="53">
                  <c:v>106.124</c:v>
                </c:pt>
                <c:pt idx="54">
                  <c:v>108.31399999999999</c:v>
                </c:pt>
                <c:pt idx="55">
                  <c:v>111.38</c:v>
                </c:pt>
                <c:pt idx="56">
                  <c:v>114.706</c:v>
                </c:pt>
                <c:pt idx="57">
                  <c:v>119.78400000000001</c:v>
                </c:pt>
              </c:numCache>
            </c:numRef>
          </c:yVal>
          <c:smooth val="0"/>
          <c:extLst>
            <c:ext xmlns:c16="http://schemas.microsoft.com/office/drawing/2014/chart" uri="{C3380CC4-5D6E-409C-BE32-E72D297353CC}">
              <c16:uniqueId val="{00000004-BE6B-47D0-ADDA-953BCB09BD6C}"/>
            </c:ext>
          </c:extLst>
        </c:ser>
        <c:ser>
          <c:idx val="6"/>
          <c:order val="5"/>
          <c:tx>
            <c:strRef>
              <c:f>'sizing data'!$J$3</c:f>
              <c:strCache>
                <c:ptCount val="1"/>
                <c:pt idx="0">
                  <c:v>extra cost/day, $</c:v>
                </c:pt>
              </c:strCache>
            </c:strRef>
          </c:tx>
          <c:spPr>
            <a:ln w="12700" cap="rnd">
              <a:solidFill>
                <a:srgbClr val="C0000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data'!$J$4:$J$61</c:f>
              <c:numCache>
                <c:formatCode>"$"#,##0.00</c:formatCode>
                <c:ptCount val="58"/>
                <c:pt idx="0">
                  <c:v>4.71</c:v>
                </c:pt>
                <c:pt idx="1">
                  <c:v>5.76</c:v>
                </c:pt>
                <c:pt idx="2">
                  <c:v>6.13</c:v>
                </c:pt>
                <c:pt idx="3">
                  <c:v>5.84</c:v>
                </c:pt>
                <c:pt idx="4">
                  <c:v>6.21</c:v>
                </c:pt>
                <c:pt idx="5">
                  <c:v>6.59</c:v>
                </c:pt>
                <c:pt idx="6">
                  <c:v>6.97</c:v>
                </c:pt>
                <c:pt idx="7">
                  <c:v>7.34</c:v>
                </c:pt>
                <c:pt idx="8">
                  <c:v>7.71</c:v>
                </c:pt>
                <c:pt idx="9">
                  <c:v>6.74</c:v>
                </c:pt>
                <c:pt idx="10">
                  <c:v>7.1</c:v>
                </c:pt>
                <c:pt idx="11">
                  <c:v>7.47</c:v>
                </c:pt>
                <c:pt idx="12">
                  <c:v>6.49</c:v>
                </c:pt>
                <c:pt idx="13">
                  <c:v>6.86</c:v>
                </c:pt>
                <c:pt idx="14">
                  <c:v>7.23</c:v>
                </c:pt>
                <c:pt idx="15">
                  <c:v>5.26</c:v>
                </c:pt>
                <c:pt idx="16">
                  <c:v>5.63</c:v>
                </c:pt>
                <c:pt idx="17">
                  <c:v>5.48</c:v>
                </c:pt>
                <c:pt idx="18">
                  <c:v>5.53</c:v>
                </c:pt>
                <c:pt idx="19">
                  <c:v>5.58</c:v>
                </c:pt>
                <c:pt idx="20">
                  <c:v>5.62</c:v>
                </c:pt>
                <c:pt idx="21">
                  <c:v>6.34</c:v>
                </c:pt>
                <c:pt idx="22">
                  <c:v>7.06</c:v>
                </c:pt>
                <c:pt idx="23">
                  <c:v>7.11</c:v>
                </c:pt>
                <c:pt idx="24">
                  <c:v>7.16</c:v>
                </c:pt>
                <c:pt idx="25">
                  <c:v>7.88</c:v>
                </c:pt>
                <c:pt idx="26">
                  <c:v>7.92</c:v>
                </c:pt>
                <c:pt idx="27">
                  <c:v>7.97</c:v>
                </c:pt>
                <c:pt idx="28">
                  <c:v>8.69</c:v>
                </c:pt>
                <c:pt idx="29">
                  <c:v>8.74</c:v>
                </c:pt>
                <c:pt idx="30">
                  <c:v>8.7899999999999991</c:v>
                </c:pt>
                <c:pt idx="31">
                  <c:v>8.8800000000000008</c:v>
                </c:pt>
                <c:pt idx="32">
                  <c:v>8.93</c:v>
                </c:pt>
                <c:pt idx="33">
                  <c:v>8.98</c:v>
                </c:pt>
                <c:pt idx="34">
                  <c:v>11.59</c:v>
                </c:pt>
                <c:pt idx="35">
                  <c:v>11.69</c:v>
                </c:pt>
                <c:pt idx="36">
                  <c:v>11.73</c:v>
                </c:pt>
                <c:pt idx="37">
                  <c:v>11.78</c:v>
                </c:pt>
                <c:pt idx="38">
                  <c:v>11.88</c:v>
                </c:pt>
                <c:pt idx="39">
                  <c:v>11.93</c:v>
                </c:pt>
                <c:pt idx="40">
                  <c:v>12.64</c:v>
                </c:pt>
                <c:pt idx="41">
                  <c:v>12.74</c:v>
                </c:pt>
                <c:pt idx="42">
                  <c:v>13.46</c:v>
                </c:pt>
                <c:pt idx="43">
                  <c:v>13.51</c:v>
                </c:pt>
                <c:pt idx="44">
                  <c:v>14.23</c:v>
                </c:pt>
                <c:pt idx="45">
                  <c:v>14.32</c:v>
                </c:pt>
                <c:pt idx="46">
                  <c:v>15.04</c:v>
                </c:pt>
                <c:pt idx="47">
                  <c:v>15.14</c:v>
                </c:pt>
                <c:pt idx="48">
                  <c:v>15.28</c:v>
                </c:pt>
                <c:pt idx="49">
                  <c:v>15.43</c:v>
                </c:pt>
                <c:pt idx="50">
                  <c:v>15.57</c:v>
                </c:pt>
                <c:pt idx="51">
                  <c:v>15.71</c:v>
                </c:pt>
                <c:pt idx="52">
                  <c:v>15.86</c:v>
                </c:pt>
                <c:pt idx="53">
                  <c:v>18.559999999999999</c:v>
                </c:pt>
                <c:pt idx="54">
                  <c:v>18.8</c:v>
                </c:pt>
                <c:pt idx="55">
                  <c:v>19.14</c:v>
                </c:pt>
                <c:pt idx="56">
                  <c:v>19.91</c:v>
                </c:pt>
                <c:pt idx="57">
                  <c:v>20.87</c:v>
                </c:pt>
              </c:numCache>
            </c:numRef>
          </c:yVal>
          <c:smooth val="0"/>
          <c:extLst>
            <c:ext xmlns:c16="http://schemas.microsoft.com/office/drawing/2014/chart" uri="{C3380CC4-5D6E-409C-BE32-E72D297353CC}">
              <c16:uniqueId val="{00000005-BE6B-47D0-ADDA-953BCB09BD6C}"/>
            </c:ext>
          </c:extLst>
        </c:ser>
        <c:dLbls>
          <c:showLegendKey val="0"/>
          <c:showVal val="0"/>
          <c:showCatName val="0"/>
          <c:showSerName val="0"/>
          <c:showPercent val="0"/>
          <c:showBubbleSize val="0"/>
        </c:dLbls>
        <c:axId val="1036217392"/>
        <c:axId val="1036218224"/>
      </c:scatterChart>
      <c:valAx>
        <c:axId val="103621739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PV panels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218224"/>
        <c:crosses val="autoZero"/>
        <c:crossBetween val="midCat"/>
        <c:minorUnit val="1"/>
      </c:valAx>
      <c:valAx>
        <c:axId val="1036218224"/>
        <c:scaling>
          <c:orientation val="minMax"/>
          <c:max val="12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217392"/>
        <c:crosses val="autoZero"/>
        <c:crossBetween val="midCat"/>
        <c:majorUnit val="10"/>
        <c:min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0.05432</cdr:x>
      <cdr:y>0.13435</cdr:y>
    </cdr:from>
    <cdr:to>
      <cdr:x>0.15537</cdr:x>
      <cdr:y>0.92277</cdr:y>
    </cdr:to>
    <cdr:sp macro="" textlink="">
      <cdr:nvSpPr>
        <cdr:cNvPr id="4" name="Rectangle 3">
          <a:extLst xmlns:a="http://schemas.openxmlformats.org/drawingml/2006/main">
            <a:ext uri="{FF2B5EF4-FFF2-40B4-BE49-F238E27FC236}">
              <a16:creationId xmlns:a16="http://schemas.microsoft.com/office/drawing/2014/main" id="{71089089-635F-45E1-B3C3-115674267DD7}"/>
            </a:ext>
          </a:extLst>
        </cdr:cNvPr>
        <cdr:cNvSpPr/>
      </cdr:nvSpPr>
      <cdr:spPr>
        <a:xfrm xmlns:a="http://schemas.openxmlformats.org/drawingml/2006/main">
          <a:off x="471184" y="846104"/>
          <a:ext cx="876502" cy="4965161"/>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0.25586</cdr:x>
      <cdr:y>0.13516</cdr:y>
    </cdr:from>
    <cdr:to>
      <cdr:x>0.35691</cdr:x>
      <cdr:y>0.92277</cdr:y>
    </cdr:to>
    <cdr:sp macro="" textlink="">
      <cdr:nvSpPr>
        <cdr:cNvPr id="5" name="Rectangle 4">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2219258" y="851170"/>
          <a:ext cx="876502" cy="4960095"/>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0.45796</cdr:x>
      <cdr:y>0.13596</cdr:y>
    </cdr:from>
    <cdr:to>
      <cdr:x>0.55901</cdr:x>
      <cdr:y>0.92279</cdr:y>
    </cdr:to>
    <cdr:sp macro="" textlink="">
      <cdr:nvSpPr>
        <cdr:cNvPr id="6" name="Rectangle 5">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3972263" y="856237"/>
          <a:ext cx="876502" cy="4955162"/>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0.65889</cdr:x>
      <cdr:y>0.13435</cdr:y>
    </cdr:from>
    <cdr:to>
      <cdr:x>0.75995</cdr:x>
      <cdr:y>0.92279</cdr:y>
    </cdr:to>
    <cdr:sp macro="" textlink="">
      <cdr:nvSpPr>
        <cdr:cNvPr id="7" name="Rectangle 6">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5715135" y="846105"/>
          <a:ext cx="876502" cy="4965294"/>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0.86041</cdr:x>
      <cdr:y>0.13274</cdr:y>
    </cdr:from>
    <cdr:to>
      <cdr:x>0.96146</cdr:x>
      <cdr:y>0.92198</cdr:y>
    </cdr:to>
    <cdr:sp macro="" textlink="">
      <cdr:nvSpPr>
        <cdr:cNvPr id="8" name="Rectangle 7">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7463074" y="835971"/>
          <a:ext cx="876502" cy="4970361"/>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0.24476</cdr:x>
      <cdr:y>0.30289</cdr:y>
    </cdr:from>
    <cdr:to>
      <cdr:x>0.24646</cdr:x>
      <cdr:y>0.86261</cdr:y>
    </cdr:to>
    <cdr:cxnSp macro="">
      <cdr:nvCxnSpPr>
        <cdr:cNvPr id="3" name="Straight Connector 2">
          <a:extLst xmlns:a="http://schemas.openxmlformats.org/drawingml/2006/main">
            <a:ext uri="{FF2B5EF4-FFF2-40B4-BE49-F238E27FC236}">
              <a16:creationId xmlns:a16="http://schemas.microsoft.com/office/drawing/2014/main" id="{90C3A52D-7EC8-4C75-9777-2A6B4D36B45A}"/>
            </a:ext>
          </a:extLst>
        </cdr:cNvPr>
        <cdr:cNvCxnSpPr/>
      </cdr:nvCxnSpPr>
      <cdr:spPr>
        <a:xfrm xmlns:a="http://schemas.openxmlformats.org/drawingml/2006/main" flipH="1">
          <a:off x="2121033" y="1905000"/>
          <a:ext cx="14727" cy="3520322"/>
        </a:xfrm>
        <a:prstGeom xmlns:a="http://schemas.openxmlformats.org/drawingml/2006/main" prst="line">
          <a:avLst/>
        </a:prstGeom>
        <a:ln xmlns:a="http://schemas.openxmlformats.org/drawingml/2006/main" w="12700">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0.07649</cdr:x>
      <cdr:y>0.09758</cdr:y>
    </cdr:from>
    <cdr:to>
      <cdr:x>0.75977</cdr:x>
      <cdr:y>0.3427</cdr:y>
    </cdr:to>
    <cdr:sp macro="" textlink="">
      <cdr:nvSpPr>
        <cdr:cNvPr id="4" name="TextBox 3">
          <a:extLst xmlns:a="http://schemas.openxmlformats.org/drawingml/2006/main">
            <a:ext uri="{FF2B5EF4-FFF2-40B4-BE49-F238E27FC236}">
              <a16:creationId xmlns:a16="http://schemas.microsoft.com/office/drawing/2014/main" id="{F9773CE8-DC0E-49C3-82B7-358ED93C63BE}"/>
            </a:ext>
          </a:extLst>
        </cdr:cNvPr>
        <cdr:cNvSpPr txBox="1"/>
      </cdr:nvSpPr>
      <cdr:spPr>
        <a:xfrm xmlns:a="http://schemas.openxmlformats.org/drawingml/2006/main">
          <a:off x="662824" y="613722"/>
          <a:ext cx="5921210" cy="15416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t>Point of diminishing returns - only </a:t>
          </a:r>
          <a:r>
            <a:rPr lang="en-US" sz="1000" baseline="0">
              <a:effectLst/>
              <a:latin typeface="+mn-lt"/>
              <a:ea typeface="+mn-ea"/>
              <a:cs typeface="+mn-cs"/>
            </a:rPr>
            <a:t>62% energy from batteries, but:</a:t>
          </a:r>
          <a:endParaRPr lang="en-US" sz="1000">
            <a:effectLst/>
          </a:endParaRPr>
        </a:p>
        <a:p xmlns:a="http://schemas.openxmlformats.org/drawingml/2006/main">
          <a:r>
            <a:rPr lang="en-US" sz="1000"/>
            <a:t>- 22 solar panels generating</a:t>
          </a:r>
          <a:r>
            <a:rPr lang="en-US" sz="1000" baseline="0"/>
            <a:t> 19% more than needed net</a:t>
          </a:r>
          <a:r>
            <a:rPr lang="en-US" sz="1000"/>
            <a:t> (7.6 kW array; only 24% of off-grid)</a:t>
          </a:r>
        </a:p>
        <a:p xmlns:a="http://schemas.openxmlformats.org/drawingml/2006/main">
          <a:r>
            <a:rPr lang="en-US" sz="1000"/>
            <a:t>- 10 3.6 kWh batteries (36 kWh total; only 45% of off-grid)</a:t>
          </a:r>
        </a:p>
        <a:p xmlns:a="http://schemas.openxmlformats.org/drawingml/2006/main">
          <a:r>
            <a:rPr lang="en-US" sz="1000"/>
            <a:t>- 1 Sol-Ark 12k</a:t>
          </a:r>
          <a:r>
            <a:rPr lang="en-US" sz="1000" baseline="0"/>
            <a:t> inverter/charger (only 33% of off-grid)</a:t>
          </a:r>
          <a:endParaRPr lang="en-US" sz="1000"/>
        </a:p>
        <a:p xmlns:a="http://schemas.openxmlformats.org/drawingml/2006/main">
          <a:r>
            <a:rPr lang="en-US" sz="1000"/>
            <a:t>- $45K part cost estimate (labor not included; only 38% of off-</a:t>
          </a:r>
          <a:r>
            <a:rPr lang="en-US" sz="1000" baseline="0"/>
            <a:t>grid</a:t>
          </a:r>
          <a:r>
            <a:rPr lang="en-US" sz="1000"/>
            <a:t>)</a:t>
          </a:r>
        </a:p>
        <a:p xmlns:a="http://schemas.openxmlformats.org/drawingml/2006/main">
          <a:r>
            <a:rPr lang="en-US" sz="1000"/>
            <a:t>- $5.62 more</a:t>
          </a:r>
          <a:r>
            <a:rPr lang="en-US" sz="1000" baseline="0"/>
            <a:t> per day replacement cost under warranty than energy bill saved (only 27% of off-grid)</a:t>
          </a:r>
          <a:r>
            <a:rPr lang="en-US" sz="1000"/>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FEBE0-F662-4651-B71A-83FC72493968}" type="datetimeFigureOut">
              <a:rPr lang="en-US" smtClean="0"/>
              <a:t>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C158E7-CF1C-4225-A856-9AC62DFBC4A4}" type="slidenum">
              <a:rPr lang="en-US" smtClean="0"/>
              <a:t>‹#›</a:t>
            </a:fld>
            <a:endParaRPr lang="en-US"/>
          </a:p>
        </p:txBody>
      </p:sp>
    </p:spTree>
    <p:extLst>
      <p:ext uri="{BB962C8B-B14F-4D97-AF65-F5344CB8AC3E}">
        <p14:creationId xmlns:p14="http://schemas.microsoft.com/office/powerpoint/2010/main" val="3088634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AF69C-4F67-48A4-8F57-80AD6BC86E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0E257-B7F7-415E-8F77-BDA202CC9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C682C7-98AE-4E00-A4E1-63401A34C8CC}"/>
              </a:ext>
            </a:extLst>
          </p:cNvPr>
          <p:cNvSpPr>
            <a:spLocks noGrp="1"/>
          </p:cNvSpPr>
          <p:nvPr>
            <p:ph type="dt" sz="half" idx="10"/>
          </p:nvPr>
        </p:nvSpPr>
        <p:spPr/>
        <p:txBody>
          <a:bodyPr/>
          <a:lstStyle/>
          <a:p>
            <a:fld id="{3FE3114C-6B78-4716-96EE-2C9DCAFAB7A3}" type="datetime1">
              <a:rPr lang="en-US" smtClean="0"/>
              <a:t>1/5/2023</a:t>
            </a:fld>
            <a:endParaRPr lang="en-US"/>
          </a:p>
        </p:txBody>
      </p:sp>
      <p:sp>
        <p:nvSpPr>
          <p:cNvPr id="5" name="Footer Placeholder 4">
            <a:extLst>
              <a:ext uri="{FF2B5EF4-FFF2-40B4-BE49-F238E27FC236}">
                <a16:creationId xmlns:a16="http://schemas.microsoft.com/office/drawing/2014/main" id="{5D0A0B23-528E-4605-B181-6A6A24A4E3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BD36C-858F-4182-8E6D-3A4A4EFE993E}"/>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3847737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655C-AD8B-423B-A84D-CA2CFBAA2E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6B5D11-725D-41EC-8599-49083C0CE9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B6280-D91A-4FC8-B5A3-9DA7E996A6BC}"/>
              </a:ext>
            </a:extLst>
          </p:cNvPr>
          <p:cNvSpPr>
            <a:spLocks noGrp="1"/>
          </p:cNvSpPr>
          <p:nvPr>
            <p:ph type="dt" sz="half" idx="10"/>
          </p:nvPr>
        </p:nvSpPr>
        <p:spPr/>
        <p:txBody>
          <a:bodyPr/>
          <a:lstStyle/>
          <a:p>
            <a:fld id="{44812CEC-6764-4780-8207-3F7EE27599F8}" type="datetime1">
              <a:rPr lang="en-US" smtClean="0"/>
              <a:t>1/5/2023</a:t>
            </a:fld>
            <a:endParaRPr lang="en-US"/>
          </a:p>
        </p:txBody>
      </p:sp>
      <p:sp>
        <p:nvSpPr>
          <p:cNvPr id="5" name="Footer Placeholder 4">
            <a:extLst>
              <a:ext uri="{FF2B5EF4-FFF2-40B4-BE49-F238E27FC236}">
                <a16:creationId xmlns:a16="http://schemas.microsoft.com/office/drawing/2014/main" id="{D9BB9BCC-F914-4F2B-AFDC-6991DBD35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FDACB-FD26-48AE-8979-7B7F0B332032}"/>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2659275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28C692-DF4D-4C9C-A2CD-52F732C434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1C6D77-193B-4873-982C-E46BA6EB44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7F15D-4A29-4C46-B088-CDF191FEF7D4}"/>
              </a:ext>
            </a:extLst>
          </p:cNvPr>
          <p:cNvSpPr>
            <a:spLocks noGrp="1"/>
          </p:cNvSpPr>
          <p:nvPr>
            <p:ph type="dt" sz="half" idx="10"/>
          </p:nvPr>
        </p:nvSpPr>
        <p:spPr/>
        <p:txBody>
          <a:bodyPr/>
          <a:lstStyle/>
          <a:p>
            <a:fld id="{D52E49ED-21CD-42F5-A963-3E9BFF7DC17E}" type="datetime1">
              <a:rPr lang="en-US" smtClean="0"/>
              <a:t>1/5/2023</a:t>
            </a:fld>
            <a:endParaRPr lang="en-US"/>
          </a:p>
        </p:txBody>
      </p:sp>
      <p:sp>
        <p:nvSpPr>
          <p:cNvPr id="5" name="Footer Placeholder 4">
            <a:extLst>
              <a:ext uri="{FF2B5EF4-FFF2-40B4-BE49-F238E27FC236}">
                <a16:creationId xmlns:a16="http://schemas.microsoft.com/office/drawing/2014/main" id="{6D3B4B78-7E6A-4FF2-97B4-EF2701E72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7299F-C41B-4D26-A444-3EE8440059FC}"/>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841097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B7F06-13D4-4ECE-97BF-F79322D7B6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68CA6E-78C1-46A7-AD61-B9DA61F651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40906-7C27-45F7-9918-EBB8C25C6872}"/>
              </a:ext>
            </a:extLst>
          </p:cNvPr>
          <p:cNvSpPr>
            <a:spLocks noGrp="1"/>
          </p:cNvSpPr>
          <p:nvPr>
            <p:ph type="dt" sz="half" idx="10"/>
          </p:nvPr>
        </p:nvSpPr>
        <p:spPr/>
        <p:txBody>
          <a:bodyPr/>
          <a:lstStyle/>
          <a:p>
            <a:fld id="{62E42912-7449-4110-BB5A-2D41C5F5A6D3}" type="datetime1">
              <a:rPr lang="en-US" smtClean="0"/>
              <a:t>1/5/2023</a:t>
            </a:fld>
            <a:endParaRPr lang="en-US"/>
          </a:p>
        </p:txBody>
      </p:sp>
      <p:sp>
        <p:nvSpPr>
          <p:cNvPr id="5" name="Footer Placeholder 4">
            <a:extLst>
              <a:ext uri="{FF2B5EF4-FFF2-40B4-BE49-F238E27FC236}">
                <a16:creationId xmlns:a16="http://schemas.microsoft.com/office/drawing/2014/main" id="{674E4808-E12E-410D-83FB-D44F0F5F0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216C4-0740-4C89-9676-2750CE407769}"/>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2870155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35962-2C6E-4851-9346-EA8990BB82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7C7BD1-C520-446E-B4D3-02AADC1360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9E32F5-9FCB-4099-99B5-EE95F469C748}"/>
              </a:ext>
            </a:extLst>
          </p:cNvPr>
          <p:cNvSpPr>
            <a:spLocks noGrp="1"/>
          </p:cNvSpPr>
          <p:nvPr>
            <p:ph type="dt" sz="half" idx="10"/>
          </p:nvPr>
        </p:nvSpPr>
        <p:spPr/>
        <p:txBody>
          <a:bodyPr/>
          <a:lstStyle/>
          <a:p>
            <a:fld id="{70ED6C23-D1B8-489B-A707-A02BD9BF99EC}" type="datetime1">
              <a:rPr lang="en-US" smtClean="0"/>
              <a:t>1/5/2023</a:t>
            </a:fld>
            <a:endParaRPr lang="en-US"/>
          </a:p>
        </p:txBody>
      </p:sp>
      <p:sp>
        <p:nvSpPr>
          <p:cNvPr id="5" name="Footer Placeholder 4">
            <a:extLst>
              <a:ext uri="{FF2B5EF4-FFF2-40B4-BE49-F238E27FC236}">
                <a16:creationId xmlns:a16="http://schemas.microsoft.com/office/drawing/2014/main" id="{166988F1-44CE-47EF-A7D5-290DED2D14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2D86E-A829-4B54-9269-70443077169C}"/>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1391035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B116-70D2-452A-A529-AF64F8CE0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985DF8-A913-48F0-A4EF-962E0D0AAA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CC971C-572A-43D3-8A9B-6632F2D64B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0F5812-F488-4D96-91A7-868E606CA48C}"/>
              </a:ext>
            </a:extLst>
          </p:cNvPr>
          <p:cNvSpPr>
            <a:spLocks noGrp="1"/>
          </p:cNvSpPr>
          <p:nvPr>
            <p:ph type="dt" sz="half" idx="10"/>
          </p:nvPr>
        </p:nvSpPr>
        <p:spPr/>
        <p:txBody>
          <a:bodyPr/>
          <a:lstStyle/>
          <a:p>
            <a:fld id="{EE99CD27-C3AB-4173-924C-B690E4E8727D}" type="datetime1">
              <a:rPr lang="en-US" smtClean="0"/>
              <a:t>1/5/2023</a:t>
            </a:fld>
            <a:endParaRPr lang="en-US"/>
          </a:p>
        </p:txBody>
      </p:sp>
      <p:sp>
        <p:nvSpPr>
          <p:cNvPr id="6" name="Footer Placeholder 5">
            <a:extLst>
              <a:ext uri="{FF2B5EF4-FFF2-40B4-BE49-F238E27FC236}">
                <a16:creationId xmlns:a16="http://schemas.microsoft.com/office/drawing/2014/main" id="{1C91935B-D323-41AE-94BC-8C330D0933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D4F61A-4BFA-45A1-B9D3-72C71C370D66}"/>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3430663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C99F-3037-4517-88DF-84143D293A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171033-DF02-4937-8464-5758F536AC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3400FC-4FED-43FC-B3ED-7010853697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D9315B-3FCA-4128-9818-117532FFE4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1CDFA4-2A3D-489A-B36A-12153626A3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3D7494-C317-4E30-8CE4-ED9FFD3FD0FD}"/>
              </a:ext>
            </a:extLst>
          </p:cNvPr>
          <p:cNvSpPr>
            <a:spLocks noGrp="1"/>
          </p:cNvSpPr>
          <p:nvPr>
            <p:ph type="dt" sz="half" idx="10"/>
          </p:nvPr>
        </p:nvSpPr>
        <p:spPr/>
        <p:txBody>
          <a:bodyPr/>
          <a:lstStyle/>
          <a:p>
            <a:fld id="{35D6B26D-9576-44E7-B66F-1E1557293D62}" type="datetime1">
              <a:rPr lang="en-US" smtClean="0"/>
              <a:t>1/5/2023</a:t>
            </a:fld>
            <a:endParaRPr lang="en-US"/>
          </a:p>
        </p:txBody>
      </p:sp>
      <p:sp>
        <p:nvSpPr>
          <p:cNvPr id="8" name="Footer Placeholder 7">
            <a:extLst>
              <a:ext uri="{FF2B5EF4-FFF2-40B4-BE49-F238E27FC236}">
                <a16:creationId xmlns:a16="http://schemas.microsoft.com/office/drawing/2014/main" id="{21561A0F-4257-4632-9833-CF471E1E23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A3E809-41DF-46D9-BDDB-464F03CAD455}"/>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335964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1EB41-5A92-4AC8-8FC6-810D4D22D2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A090F-9C95-47A7-8E74-60F07C40267A}"/>
              </a:ext>
            </a:extLst>
          </p:cNvPr>
          <p:cNvSpPr>
            <a:spLocks noGrp="1"/>
          </p:cNvSpPr>
          <p:nvPr>
            <p:ph type="dt" sz="half" idx="10"/>
          </p:nvPr>
        </p:nvSpPr>
        <p:spPr/>
        <p:txBody>
          <a:bodyPr/>
          <a:lstStyle/>
          <a:p>
            <a:fld id="{F36B7B87-77C8-434D-BBDB-0FFB06E6075A}" type="datetime1">
              <a:rPr lang="en-US" smtClean="0"/>
              <a:t>1/5/2023</a:t>
            </a:fld>
            <a:endParaRPr lang="en-US"/>
          </a:p>
        </p:txBody>
      </p:sp>
      <p:sp>
        <p:nvSpPr>
          <p:cNvPr id="4" name="Footer Placeholder 3">
            <a:extLst>
              <a:ext uri="{FF2B5EF4-FFF2-40B4-BE49-F238E27FC236}">
                <a16:creationId xmlns:a16="http://schemas.microsoft.com/office/drawing/2014/main" id="{FB5CE216-12DD-4894-B4CF-18FF06310F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F77C28-7840-4851-8195-4B7172B007A9}"/>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231220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4739CF-F299-4E34-A6B5-B897E54DF000}"/>
              </a:ext>
            </a:extLst>
          </p:cNvPr>
          <p:cNvSpPr>
            <a:spLocks noGrp="1"/>
          </p:cNvSpPr>
          <p:nvPr>
            <p:ph type="dt" sz="half" idx="10"/>
          </p:nvPr>
        </p:nvSpPr>
        <p:spPr/>
        <p:txBody>
          <a:bodyPr/>
          <a:lstStyle/>
          <a:p>
            <a:fld id="{38A34D04-4965-45D5-BA72-9843BFA55BAA}" type="datetime1">
              <a:rPr lang="en-US" smtClean="0"/>
              <a:t>1/5/2023</a:t>
            </a:fld>
            <a:endParaRPr lang="en-US"/>
          </a:p>
        </p:txBody>
      </p:sp>
      <p:sp>
        <p:nvSpPr>
          <p:cNvPr id="3" name="Footer Placeholder 2">
            <a:extLst>
              <a:ext uri="{FF2B5EF4-FFF2-40B4-BE49-F238E27FC236}">
                <a16:creationId xmlns:a16="http://schemas.microsoft.com/office/drawing/2014/main" id="{16B63A9A-E39C-4B98-BC3B-30A63D575D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F52BA5-6552-487E-9219-BFCF7C9FFAAA}"/>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2748754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DC547-871B-4B08-AEF7-55CFD44DD8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6BD5BE-7453-4123-BBC6-B0DC524D5F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FDC9F8-62AE-4773-B57A-E30326801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7857A-21AF-459A-B3EF-A55247C5C62B}"/>
              </a:ext>
            </a:extLst>
          </p:cNvPr>
          <p:cNvSpPr>
            <a:spLocks noGrp="1"/>
          </p:cNvSpPr>
          <p:nvPr>
            <p:ph type="dt" sz="half" idx="10"/>
          </p:nvPr>
        </p:nvSpPr>
        <p:spPr/>
        <p:txBody>
          <a:bodyPr/>
          <a:lstStyle/>
          <a:p>
            <a:fld id="{6B51ECF0-22A7-460E-8CFF-A047AE08B109}" type="datetime1">
              <a:rPr lang="en-US" smtClean="0"/>
              <a:t>1/5/2023</a:t>
            </a:fld>
            <a:endParaRPr lang="en-US"/>
          </a:p>
        </p:txBody>
      </p:sp>
      <p:sp>
        <p:nvSpPr>
          <p:cNvPr id="6" name="Footer Placeholder 5">
            <a:extLst>
              <a:ext uri="{FF2B5EF4-FFF2-40B4-BE49-F238E27FC236}">
                <a16:creationId xmlns:a16="http://schemas.microsoft.com/office/drawing/2014/main" id="{DF40268F-DAA4-4BF9-9054-369B7A8A9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6BB3E-6B44-48E9-B462-BED12D9A9291}"/>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2150389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A6CB-3C84-4074-B6F4-0363906256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CB892D-F149-4013-90C5-26D3C1F5A7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AD884F-060A-4016-BF1B-D099FFC78F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70454A-53E9-4F0D-8025-CE599CFCEB67}"/>
              </a:ext>
            </a:extLst>
          </p:cNvPr>
          <p:cNvSpPr>
            <a:spLocks noGrp="1"/>
          </p:cNvSpPr>
          <p:nvPr>
            <p:ph type="dt" sz="half" idx="10"/>
          </p:nvPr>
        </p:nvSpPr>
        <p:spPr/>
        <p:txBody>
          <a:bodyPr/>
          <a:lstStyle/>
          <a:p>
            <a:fld id="{98397AC3-5BA1-4D19-BB8F-AAE50CA758F5}" type="datetime1">
              <a:rPr lang="en-US" smtClean="0"/>
              <a:t>1/5/2023</a:t>
            </a:fld>
            <a:endParaRPr lang="en-US"/>
          </a:p>
        </p:txBody>
      </p:sp>
      <p:sp>
        <p:nvSpPr>
          <p:cNvPr id="6" name="Footer Placeholder 5">
            <a:extLst>
              <a:ext uri="{FF2B5EF4-FFF2-40B4-BE49-F238E27FC236}">
                <a16:creationId xmlns:a16="http://schemas.microsoft.com/office/drawing/2014/main" id="{34705EFA-B91B-49AD-9956-A9E1C53DA8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8829F-36A9-476C-8321-F355AEF442AF}"/>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100162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CB17B8-ECF4-4442-B5EB-F466B9B476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CFB4F8-8379-40B2-8EA7-B015A98A26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FD6F7-FFEB-4339-A4AC-21B47A8716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36915A-8220-4213-AD13-E7CA66083883}" type="datetime1">
              <a:rPr lang="en-US" smtClean="0"/>
              <a:t>1/5/2023</a:t>
            </a:fld>
            <a:endParaRPr lang="en-US"/>
          </a:p>
        </p:txBody>
      </p:sp>
      <p:sp>
        <p:nvSpPr>
          <p:cNvPr id="5" name="Footer Placeholder 4">
            <a:extLst>
              <a:ext uri="{FF2B5EF4-FFF2-40B4-BE49-F238E27FC236}">
                <a16:creationId xmlns:a16="http://schemas.microsoft.com/office/drawing/2014/main" id="{26970B09-CFC9-469D-B11E-EFBE4CC4D3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EBF016-812F-4EE4-B37B-67F61D0B5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E8105-BA37-4043-9FAE-E1F2F5DDB633}" type="slidenum">
              <a:rPr lang="en-US" smtClean="0"/>
              <a:t>‹#›</a:t>
            </a:fld>
            <a:endParaRPr lang="en-US"/>
          </a:p>
        </p:txBody>
      </p:sp>
    </p:spTree>
    <p:extLst>
      <p:ext uri="{BB962C8B-B14F-4D97-AF65-F5344CB8AC3E}">
        <p14:creationId xmlns:p14="http://schemas.microsoft.com/office/powerpoint/2010/main" val="2270951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s-5.com/products/s-5-s-clamps/" TargetMode="External"/><Relationship Id="rId3" Type="http://schemas.openxmlformats.org/officeDocument/2006/relationships/hyperlink" Target="https://www.ecodirect.com/Sol-Ark-SA-Limitless-15K-Hybrid-Inverter-p/sol-ark-15k.htm" TargetMode="External"/><Relationship Id="rId7" Type="http://schemas.openxmlformats.org/officeDocument/2006/relationships/hyperlink" Target="https://www.ecodirect.com/SimpliPhi-PHI-3-8-48-60-48V-75-AH-LFP-Battery-p/simpliphi-phi-3.8-battery-48v.htm" TargetMode="External"/><Relationship Id="rId2" Type="http://schemas.openxmlformats.org/officeDocument/2006/relationships/hyperlink" Target="https://www.sol-ark.com/sol-ark-15k-all-in-one/" TargetMode="External"/><Relationship Id="rId1" Type="http://schemas.openxmlformats.org/officeDocument/2006/relationships/slideLayout" Target="../slideLayouts/slideLayout2.xml"/><Relationship Id="rId6" Type="http://schemas.openxmlformats.org/officeDocument/2006/relationships/hyperlink" Target="https://simpliphipower.com/wp-content/uploads/documentation/phi-3-8-m/simpliphi-power-phi-3-8-m-specification-sheet.pdf" TargetMode="External"/><Relationship Id="rId5" Type="http://schemas.openxmlformats.org/officeDocument/2006/relationships/hyperlink" Target="https://www.ecodirect.com/Mission-Solar-345W-Pallet-of-26-Solar-Panels-p/mission-solar-mse345sx5t-pllt.htm" TargetMode="External"/><Relationship Id="rId4" Type="http://schemas.openxmlformats.org/officeDocument/2006/relationships/hyperlink" Target="https://www.missionsolar.com/wp-content/uploads/2021/07/C-SA2-MKTG-0025-Data-Sheet-for-SX5T.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hiltrix.com/hydronic-air-handler/ducted-hydronic-FCU.html" TargetMode="External"/><Relationship Id="rId2" Type="http://schemas.openxmlformats.org/officeDocument/2006/relationships/hyperlink" Target="https://www.chiltrix.com/small-chiller-home.html" TargetMode="External"/><Relationship Id="rId1" Type="http://schemas.openxmlformats.org/officeDocument/2006/relationships/slideLayout" Target="../slideLayouts/slideLayout2.xml"/><Relationship Id="rId5" Type="http://schemas.openxmlformats.org/officeDocument/2006/relationships/hyperlink" Target="https://www.chiltrix.com/air-to-water/" TargetMode="External"/><Relationship Id="rId4" Type="http://schemas.openxmlformats.org/officeDocument/2006/relationships/hyperlink" Target="https://www.chiltrix.com/heat-exchanger-tank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BDC57C-B4BF-4B9E-8EE2-E662E4065175}"/>
              </a:ext>
            </a:extLst>
          </p:cNvPr>
          <p:cNvSpPr txBox="1"/>
          <p:nvPr/>
        </p:nvSpPr>
        <p:spPr>
          <a:xfrm>
            <a:off x="335280" y="219190"/>
            <a:ext cx="9015984" cy="646331"/>
          </a:xfrm>
          <a:prstGeom prst="rect">
            <a:avLst/>
          </a:prstGeom>
          <a:noFill/>
        </p:spPr>
        <p:txBody>
          <a:bodyPr wrap="square" rtlCol="0">
            <a:spAutoFit/>
          </a:bodyPr>
          <a:lstStyle/>
          <a:p>
            <a:r>
              <a:rPr lang="en-US" dirty="0"/>
              <a:t>Jones Family Solar Expansion Project</a:t>
            </a:r>
          </a:p>
          <a:p>
            <a:r>
              <a:rPr lang="en-US" dirty="0"/>
              <a:t>Santa Rosa, CA  January 5, 2023</a:t>
            </a:r>
          </a:p>
        </p:txBody>
      </p:sp>
      <p:sp>
        <p:nvSpPr>
          <p:cNvPr id="8" name="Slide Number Placeholder 7">
            <a:extLst>
              <a:ext uri="{FF2B5EF4-FFF2-40B4-BE49-F238E27FC236}">
                <a16:creationId xmlns:a16="http://schemas.microsoft.com/office/drawing/2014/main" id="{7189EEA7-995D-4E3F-8655-21980CFFFBFC}"/>
              </a:ext>
            </a:extLst>
          </p:cNvPr>
          <p:cNvSpPr>
            <a:spLocks noGrp="1"/>
          </p:cNvSpPr>
          <p:nvPr>
            <p:ph type="sldNum" sz="quarter" idx="12"/>
          </p:nvPr>
        </p:nvSpPr>
        <p:spPr/>
        <p:txBody>
          <a:bodyPr/>
          <a:lstStyle/>
          <a:p>
            <a:fld id="{5C9E8105-BA37-4043-9FAE-E1F2F5DDB633}" type="slidenum">
              <a:rPr lang="en-US" smtClean="0"/>
              <a:t>1</a:t>
            </a:fld>
            <a:endParaRPr lang="en-US"/>
          </a:p>
        </p:txBody>
      </p:sp>
      <p:graphicFrame>
        <p:nvGraphicFramePr>
          <p:cNvPr id="9" name="Table 9">
            <a:extLst>
              <a:ext uri="{FF2B5EF4-FFF2-40B4-BE49-F238E27FC236}">
                <a16:creationId xmlns:a16="http://schemas.microsoft.com/office/drawing/2014/main" id="{1BD6864C-DCFF-4D29-A544-E6B547DAB8F8}"/>
              </a:ext>
            </a:extLst>
          </p:cNvPr>
          <p:cNvGraphicFramePr>
            <a:graphicFrameLocks noGrp="1"/>
          </p:cNvGraphicFramePr>
          <p:nvPr>
            <p:extLst>
              <p:ext uri="{D42A27DB-BD31-4B8C-83A1-F6EECF244321}">
                <p14:modId xmlns:p14="http://schemas.microsoft.com/office/powerpoint/2010/main" val="2188672909"/>
              </p:ext>
            </p:extLst>
          </p:nvPr>
        </p:nvGraphicFramePr>
        <p:xfrm>
          <a:off x="2769834" y="1717706"/>
          <a:ext cx="5497734" cy="3261360"/>
        </p:xfrm>
        <a:graphic>
          <a:graphicData uri="http://schemas.openxmlformats.org/drawingml/2006/table">
            <a:tbl>
              <a:tblPr firstRow="1" bandRow="1">
                <a:tableStyleId>{5C22544A-7EE6-4342-B048-85BDC9FD1C3A}</a:tableStyleId>
              </a:tblPr>
              <a:tblGrid>
                <a:gridCol w="896644">
                  <a:extLst>
                    <a:ext uri="{9D8B030D-6E8A-4147-A177-3AD203B41FA5}">
                      <a16:colId xmlns:a16="http://schemas.microsoft.com/office/drawing/2014/main" val="1561714392"/>
                    </a:ext>
                  </a:extLst>
                </a:gridCol>
                <a:gridCol w="3736212">
                  <a:extLst>
                    <a:ext uri="{9D8B030D-6E8A-4147-A177-3AD203B41FA5}">
                      <a16:colId xmlns:a16="http://schemas.microsoft.com/office/drawing/2014/main" val="2679470762"/>
                    </a:ext>
                  </a:extLst>
                </a:gridCol>
                <a:gridCol w="864878">
                  <a:extLst>
                    <a:ext uri="{9D8B030D-6E8A-4147-A177-3AD203B41FA5}">
                      <a16:colId xmlns:a16="http://schemas.microsoft.com/office/drawing/2014/main" val="265408707"/>
                    </a:ext>
                  </a:extLst>
                </a:gridCol>
              </a:tblGrid>
              <a:tr h="176195">
                <a:tc>
                  <a:txBody>
                    <a:bodyPr/>
                    <a:lstStyle/>
                    <a:p>
                      <a:r>
                        <a:rPr lang="en-US" sz="1400" dirty="0"/>
                        <a:t>Section</a:t>
                      </a:r>
                    </a:p>
                  </a:txBody>
                  <a:tcPr/>
                </a:tc>
                <a:tc>
                  <a:txBody>
                    <a:bodyPr/>
                    <a:lstStyle/>
                    <a:p>
                      <a:r>
                        <a:rPr lang="en-US" sz="1400" dirty="0"/>
                        <a:t>Title</a:t>
                      </a:r>
                    </a:p>
                  </a:txBody>
                  <a:tcPr/>
                </a:tc>
                <a:tc>
                  <a:txBody>
                    <a:bodyPr/>
                    <a:lstStyle/>
                    <a:p>
                      <a:pPr algn="ctr"/>
                      <a:r>
                        <a:rPr lang="en-US" sz="1400" dirty="0"/>
                        <a:t>Page</a:t>
                      </a:r>
                    </a:p>
                  </a:txBody>
                  <a:tcPr/>
                </a:tc>
                <a:extLst>
                  <a:ext uri="{0D108BD9-81ED-4DB2-BD59-A6C34878D82A}">
                    <a16:rowId xmlns:a16="http://schemas.microsoft.com/office/drawing/2014/main" val="4276425631"/>
                  </a:ext>
                </a:extLst>
              </a:tr>
              <a:tr h="176195">
                <a:tc>
                  <a:txBody>
                    <a:bodyPr/>
                    <a:lstStyle/>
                    <a:p>
                      <a:r>
                        <a:rPr lang="en-US" sz="1400" dirty="0"/>
                        <a:t>1</a:t>
                      </a:r>
                    </a:p>
                  </a:txBody>
                  <a:tcPr/>
                </a:tc>
                <a:tc>
                  <a:txBody>
                    <a:bodyPr/>
                    <a:lstStyle/>
                    <a:p>
                      <a:r>
                        <a:rPr lang="en-US" sz="1400" dirty="0"/>
                        <a:t>Goals</a:t>
                      </a:r>
                    </a:p>
                  </a:txBody>
                  <a:tcPr/>
                </a:tc>
                <a:tc>
                  <a:txBody>
                    <a:bodyPr/>
                    <a:lstStyle/>
                    <a:p>
                      <a:pPr algn="ctr"/>
                      <a:r>
                        <a:rPr lang="en-US" sz="1400" dirty="0"/>
                        <a:t>2</a:t>
                      </a:r>
                    </a:p>
                  </a:txBody>
                  <a:tcPr/>
                </a:tc>
                <a:extLst>
                  <a:ext uri="{0D108BD9-81ED-4DB2-BD59-A6C34878D82A}">
                    <a16:rowId xmlns:a16="http://schemas.microsoft.com/office/drawing/2014/main" val="3720552678"/>
                  </a:ext>
                </a:extLst>
              </a:tr>
              <a:tr h="176195">
                <a:tc>
                  <a:txBody>
                    <a:bodyPr/>
                    <a:lstStyle/>
                    <a:p>
                      <a:r>
                        <a:rPr lang="en-US" sz="1400" dirty="0"/>
                        <a:t>2</a:t>
                      </a:r>
                    </a:p>
                  </a:txBody>
                  <a:tcPr/>
                </a:tc>
                <a:tc>
                  <a:txBody>
                    <a:bodyPr/>
                    <a:lstStyle/>
                    <a:p>
                      <a:r>
                        <a:rPr lang="en-US" sz="1400" dirty="0"/>
                        <a:t>System Block Diagram</a:t>
                      </a:r>
                    </a:p>
                  </a:txBody>
                  <a:tcPr/>
                </a:tc>
                <a:tc>
                  <a:txBody>
                    <a:bodyPr/>
                    <a:lstStyle/>
                    <a:p>
                      <a:pPr algn="ctr"/>
                      <a:r>
                        <a:rPr lang="en-US" sz="1400" dirty="0"/>
                        <a:t>3</a:t>
                      </a:r>
                    </a:p>
                  </a:txBody>
                  <a:tcPr/>
                </a:tc>
                <a:extLst>
                  <a:ext uri="{0D108BD9-81ED-4DB2-BD59-A6C34878D82A}">
                    <a16:rowId xmlns:a16="http://schemas.microsoft.com/office/drawing/2014/main" val="3977364439"/>
                  </a:ext>
                </a:extLst>
              </a:tr>
              <a:tr h="176195">
                <a:tc>
                  <a:txBody>
                    <a:bodyPr/>
                    <a:lstStyle/>
                    <a:p>
                      <a:r>
                        <a:rPr lang="en-US" sz="1400" dirty="0"/>
                        <a:t>3</a:t>
                      </a:r>
                    </a:p>
                  </a:txBody>
                  <a:tcPr/>
                </a:tc>
                <a:tc>
                  <a:txBody>
                    <a:bodyPr/>
                    <a:lstStyle/>
                    <a:p>
                      <a:r>
                        <a:rPr lang="en-US" sz="1400" dirty="0"/>
                        <a:t>Part List</a:t>
                      </a:r>
                    </a:p>
                  </a:txBody>
                  <a:tcPr/>
                </a:tc>
                <a:tc>
                  <a:txBody>
                    <a:bodyPr/>
                    <a:lstStyle/>
                    <a:p>
                      <a:pPr algn="ctr"/>
                      <a:r>
                        <a:rPr lang="en-US" sz="1400" dirty="0"/>
                        <a:t>4</a:t>
                      </a:r>
                    </a:p>
                  </a:txBody>
                  <a:tcPr/>
                </a:tc>
                <a:extLst>
                  <a:ext uri="{0D108BD9-81ED-4DB2-BD59-A6C34878D82A}">
                    <a16:rowId xmlns:a16="http://schemas.microsoft.com/office/drawing/2014/main" val="1972338834"/>
                  </a:ext>
                </a:extLst>
              </a:tr>
              <a:tr h="176195">
                <a:tc>
                  <a:txBody>
                    <a:bodyPr/>
                    <a:lstStyle/>
                    <a:p>
                      <a:r>
                        <a:rPr lang="en-US" sz="1400" dirty="0"/>
                        <a:t>4</a:t>
                      </a:r>
                    </a:p>
                  </a:txBody>
                  <a:tcPr/>
                </a:tc>
                <a:tc>
                  <a:txBody>
                    <a:bodyPr/>
                    <a:lstStyle/>
                    <a:p>
                      <a:r>
                        <a:rPr lang="en-US" sz="1400" dirty="0"/>
                        <a:t>Layout</a:t>
                      </a:r>
                    </a:p>
                  </a:txBody>
                  <a:tcPr/>
                </a:tc>
                <a:tc>
                  <a:txBody>
                    <a:bodyPr/>
                    <a:lstStyle/>
                    <a:p>
                      <a:pPr algn="ctr"/>
                      <a:r>
                        <a:rPr lang="en-US" sz="1400" dirty="0"/>
                        <a:t>6</a:t>
                      </a:r>
                    </a:p>
                  </a:txBody>
                  <a:tcPr/>
                </a:tc>
                <a:extLst>
                  <a:ext uri="{0D108BD9-81ED-4DB2-BD59-A6C34878D82A}">
                    <a16:rowId xmlns:a16="http://schemas.microsoft.com/office/drawing/2014/main" val="3068886892"/>
                  </a:ext>
                </a:extLst>
              </a:tr>
              <a:tr h="176195">
                <a:tc>
                  <a:txBody>
                    <a:bodyPr/>
                    <a:lstStyle/>
                    <a:p>
                      <a:r>
                        <a:rPr lang="en-US" sz="1400" dirty="0"/>
                        <a:t>5</a:t>
                      </a:r>
                    </a:p>
                  </a:txBody>
                  <a:tcPr/>
                </a:tc>
                <a:tc>
                  <a:txBody>
                    <a:bodyPr/>
                    <a:lstStyle/>
                    <a:p>
                      <a:r>
                        <a:rPr lang="en-US" sz="1400" dirty="0"/>
                        <a:t>Wiring Diagram</a:t>
                      </a:r>
                    </a:p>
                  </a:txBody>
                  <a:tcPr/>
                </a:tc>
                <a:tc>
                  <a:txBody>
                    <a:bodyPr/>
                    <a:lstStyle/>
                    <a:p>
                      <a:pPr algn="ctr"/>
                      <a:endParaRPr lang="en-US" sz="1400" dirty="0"/>
                    </a:p>
                  </a:txBody>
                  <a:tcPr/>
                </a:tc>
                <a:extLst>
                  <a:ext uri="{0D108BD9-81ED-4DB2-BD59-A6C34878D82A}">
                    <a16:rowId xmlns:a16="http://schemas.microsoft.com/office/drawing/2014/main" val="320171714"/>
                  </a:ext>
                </a:extLst>
              </a:tr>
              <a:tr h="176195">
                <a:tc>
                  <a:txBody>
                    <a:bodyPr/>
                    <a:lstStyle/>
                    <a:p>
                      <a:r>
                        <a:rPr lang="en-US" sz="1400" dirty="0"/>
                        <a:t>6</a:t>
                      </a:r>
                    </a:p>
                  </a:txBody>
                  <a:tcPr/>
                </a:tc>
                <a:tc>
                  <a:txBody>
                    <a:bodyPr/>
                    <a:lstStyle/>
                    <a:p>
                      <a:r>
                        <a:rPr lang="en-US" sz="1400" dirty="0"/>
                        <a:t>Performance Estimate</a:t>
                      </a:r>
                    </a:p>
                  </a:txBody>
                  <a:tcPr/>
                </a:tc>
                <a:tc>
                  <a:txBody>
                    <a:bodyPr/>
                    <a:lstStyle/>
                    <a:p>
                      <a:pPr algn="ctr"/>
                      <a:endParaRPr lang="en-US" sz="1400" dirty="0"/>
                    </a:p>
                  </a:txBody>
                  <a:tcPr/>
                </a:tc>
                <a:extLst>
                  <a:ext uri="{0D108BD9-81ED-4DB2-BD59-A6C34878D82A}">
                    <a16:rowId xmlns:a16="http://schemas.microsoft.com/office/drawing/2014/main" val="3707061215"/>
                  </a:ext>
                </a:extLst>
              </a:tr>
              <a:tr h="176195">
                <a:tc>
                  <a:txBody>
                    <a:bodyPr/>
                    <a:lstStyle/>
                    <a:p>
                      <a:r>
                        <a:rPr lang="en-US" sz="1400" b="0" i="0" dirty="0">
                          <a:solidFill>
                            <a:schemeClr val="tx1"/>
                          </a:solidFill>
                        </a:rPr>
                        <a:t>7</a:t>
                      </a:r>
                    </a:p>
                  </a:txBody>
                  <a:tcPr/>
                </a:tc>
                <a:tc>
                  <a:txBody>
                    <a:bodyPr/>
                    <a:lstStyle/>
                    <a:p>
                      <a:r>
                        <a:rPr lang="en-US" sz="1400" dirty="0"/>
                        <a:t>Return on Investment </a:t>
                      </a:r>
                      <a:r>
                        <a:rPr lang="en-US" sz="1400" b="1" i="1" dirty="0">
                          <a:solidFill>
                            <a:srgbClr val="FF0000"/>
                          </a:solidFill>
                        </a:rPr>
                        <a:t>include used EV battery comparison</a:t>
                      </a:r>
                    </a:p>
                  </a:txBody>
                  <a:tcPr/>
                </a:tc>
                <a:tc>
                  <a:txBody>
                    <a:bodyPr/>
                    <a:lstStyle/>
                    <a:p>
                      <a:pPr algn="ctr"/>
                      <a:endParaRPr lang="en-US" sz="1400" dirty="0"/>
                    </a:p>
                  </a:txBody>
                  <a:tcPr/>
                </a:tc>
                <a:extLst>
                  <a:ext uri="{0D108BD9-81ED-4DB2-BD59-A6C34878D82A}">
                    <a16:rowId xmlns:a16="http://schemas.microsoft.com/office/drawing/2014/main" val="3564675867"/>
                  </a:ext>
                </a:extLst>
              </a:tr>
              <a:tr h="17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Part Selection</a:t>
                      </a:r>
                    </a:p>
                  </a:txBody>
                  <a:tcPr/>
                </a:tc>
                <a:tc>
                  <a:txBody>
                    <a:bodyPr/>
                    <a:lstStyle/>
                    <a:p>
                      <a:pPr algn="ctr"/>
                      <a:endParaRPr lang="en-US" sz="1400" dirty="0"/>
                    </a:p>
                  </a:txBody>
                  <a:tcPr/>
                </a:tc>
                <a:extLst>
                  <a:ext uri="{0D108BD9-81ED-4DB2-BD59-A6C34878D82A}">
                    <a16:rowId xmlns:a16="http://schemas.microsoft.com/office/drawing/2014/main" val="619626319"/>
                  </a:ext>
                </a:extLst>
              </a:tr>
              <a:tr h="17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Winter Shade Analysis</a:t>
                      </a:r>
                    </a:p>
                  </a:txBody>
                  <a:tcPr/>
                </a:tc>
                <a:tc>
                  <a:txBody>
                    <a:bodyPr/>
                    <a:lstStyle/>
                    <a:p>
                      <a:pPr algn="ctr"/>
                      <a:endParaRPr lang="en-US" sz="1400" dirty="0"/>
                    </a:p>
                  </a:txBody>
                  <a:tcPr/>
                </a:tc>
                <a:extLst>
                  <a:ext uri="{0D108BD9-81ED-4DB2-BD59-A6C34878D82A}">
                    <a16:rowId xmlns:a16="http://schemas.microsoft.com/office/drawing/2014/main" val="4259172817"/>
                  </a:ext>
                </a:extLst>
              </a:tr>
            </a:tbl>
          </a:graphicData>
        </a:graphic>
      </p:graphicFrame>
    </p:spTree>
    <p:extLst>
      <p:ext uri="{BB962C8B-B14F-4D97-AF65-F5344CB8AC3E}">
        <p14:creationId xmlns:p14="http://schemas.microsoft.com/office/powerpoint/2010/main" val="567179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6C416F-B187-4F2A-A2B9-3732F94B66E6}"/>
              </a:ext>
            </a:extLst>
          </p:cNvPr>
          <p:cNvSpPr>
            <a:spLocks noGrp="1"/>
          </p:cNvSpPr>
          <p:nvPr>
            <p:ph type="sldNum" sz="quarter" idx="12"/>
          </p:nvPr>
        </p:nvSpPr>
        <p:spPr/>
        <p:txBody>
          <a:bodyPr/>
          <a:lstStyle/>
          <a:p>
            <a:fld id="{5C9E8105-BA37-4043-9FAE-E1F2F5DDB633}" type="slidenum">
              <a:rPr lang="en-US" smtClean="0"/>
              <a:t>10</a:t>
            </a:fld>
            <a:endParaRPr lang="en-US"/>
          </a:p>
        </p:txBody>
      </p:sp>
      <p:pic>
        <p:nvPicPr>
          <p:cNvPr id="6" name="Picture 5">
            <a:extLst>
              <a:ext uri="{FF2B5EF4-FFF2-40B4-BE49-F238E27FC236}">
                <a16:creationId xmlns:a16="http://schemas.microsoft.com/office/drawing/2014/main" id="{26D11496-983C-4227-93DF-99CE31767609}"/>
              </a:ext>
            </a:extLst>
          </p:cNvPr>
          <p:cNvPicPr>
            <a:picLocks noChangeAspect="1"/>
          </p:cNvPicPr>
          <p:nvPr/>
        </p:nvPicPr>
        <p:blipFill>
          <a:blip r:embed="rId2"/>
          <a:stretch>
            <a:fillRect/>
          </a:stretch>
        </p:blipFill>
        <p:spPr>
          <a:xfrm>
            <a:off x="0" y="731838"/>
            <a:ext cx="12192000" cy="5394323"/>
          </a:xfrm>
          <a:prstGeom prst="rect">
            <a:avLst/>
          </a:prstGeom>
        </p:spPr>
      </p:pic>
    </p:spTree>
    <p:extLst>
      <p:ext uri="{BB962C8B-B14F-4D97-AF65-F5344CB8AC3E}">
        <p14:creationId xmlns:p14="http://schemas.microsoft.com/office/powerpoint/2010/main" val="3722432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AAFDBA-0BAA-46BA-A70A-4967DEC0897B}"/>
              </a:ext>
            </a:extLst>
          </p:cNvPr>
          <p:cNvSpPr>
            <a:spLocks noGrp="1"/>
          </p:cNvSpPr>
          <p:nvPr>
            <p:ph type="sldNum" sz="quarter" idx="12"/>
          </p:nvPr>
        </p:nvSpPr>
        <p:spPr/>
        <p:txBody>
          <a:bodyPr/>
          <a:lstStyle/>
          <a:p>
            <a:fld id="{5C9E8105-BA37-4043-9FAE-E1F2F5DDB633}" type="slidenum">
              <a:rPr lang="en-US" smtClean="0"/>
              <a:t>11</a:t>
            </a:fld>
            <a:endParaRPr lang="en-US"/>
          </a:p>
        </p:txBody>
      </p:sp>
      <p:sp>
        <p:nvSpPr>
          <p:cNvPr id="6" name="TextBox 5">
            <a:extLst>
              <a:ext uri="{FF2B5EF4-FFF2-40B4-BE49-F238E27FC236}">
                <a16:creationId xmlns:a16="http://schemas.microsoft.com/office/drawing/2014/main" id="{653C6CFB-C488-4857-9832-45D2645D9D46}"/>
              </a:ext>
            </a:extLst>
          </p:cNvPr>
          <p:cNvSpPr txBox="1"/>
          <p:nvPr/>
        </p:nvSpPr>
        <p:spPr>
          <a:xfrm>
            <a:off x="655092" y="225188"/>
            <a:ext cx="7472149" cy="369332"/>
          </a:xfrm>
          <a:prstGeom prst="rect">
            <a:avLst/>
          </a:prstGeom>
          <a:noFill/>
        </p:spPr>
        <p:txBody>
          <a:bodyPr wrap="square" rtlCol="0">
            <a:spAutoFit/>
          </a:bodyPr>
          <a:lstStyle/>
          <a:p>
            <a:r>
              <a:rPr lang="en-US" u="sng" dirty="0"/>
              <a:t>PV roof mount system </a:t>
            </a:r>
          </a:p>
        </p:txBody>
      </p:sp>
      <p:pic>
        <p:nvPicPr>
          <p:cNvPr id="8" name="Picture 7">
            <a:extLst>
              <a:ext uri="{FF2B5EF4-FFF2-40B4-BE49-F238E27FC236}">
                <a16:creationId xmlns:a16="http://schemas.microsoft.com/office/drawing/2014/main" id="{E10F8E02-C7B8-4C31-88B4-59DCB2553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699" y="1482489"/>
            <a:ext cx="6867097" cy="5150323"/>
          </a:xfrm>
          <a:prstGeom prst="rect">
            <a:avLst/>
          </a:prstGeom>
        </p:spPr>
      </p:pic>
      <p:sp>
        <p:nvSpPr>
          <p:cNvPr id="9" name="TextBox 8">
            <a:extLst>
              <a:ext uri="{FF2B5EF4-FFF2-40B4-BE49-F238E27FC236}">
                <a16:creationId xmlns:a16="http://schemas.microsoft.com/office/drawing/2014/main" id="{6185C4A2-DD99-4360-B29C-E12AA3324BFF}"/>
              </a:ext>
            </a:extLst>
          </p:cNvPr>
          <p:cNvSpPr txBox="1"/>
          <p:nvPr/>
        </p:nvSpPr>
        <p:spPr>
          <a:xfrm>
            <a:off x="1125940" y="594520"/>
            <a:ext cx="10461009" cy="738664"/>
          </a:xfrm>
          <a:prstGeom prst="rect">
            <a:avLst/>
          </a:prstGeom>
          <a:noFill/>
        </p:spPr>
        <p:txBody>
          <a:bodyPr wrap="square" rtlCol="0">
            <a:spAutoFit/>
          </a:bodyPr>
          <a:lstStyle/>
          <a:p>
            <a:r>
              <a:rPr lang="en-US" sz="1400" dirty="0"/>
              <a:t>Standing seam metal roof installed ~2007, 1” high x ½” wide seam, 17.25” center-to-center</a:t>
            </a:r>
          </a:p>
          <a:p>
            <a:r>
              <a:rPr lang="en-US" sz="1400" dirty="0"/>
              <a:t>Current array on SW overhang with 2.5/12 pitch; SE side is 5/12 </a:t>
            </a:r>
          </a:p>
          <a:p>
            <a:r>
              <a:rPr lang="en-US" sz="1400" dirty="0"/>
              <a:t>S5! S-5-S mounting system, 1” spacing on ends and between panels </a:t>
            </a:r>
          </a:p>
        </p:txBody>
      </p:sp>
    </p:spTree>
    <p:extLst>
      <p:ext uri="{BB962C8B-B14F-4D97-AF65-F5344CB8AC3E}">
        <p14:creationId xmlns:p14="http://schemas.microsoft.com/office/powerpoint/2010/main" val="3529663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12</a:t>
            </a:fld>
            <a:endParaRPr lang="en-US"/>
          </a:p>
        </p:txBody>
      </p:sp>
      <p:sp>
        <p:nvSpPr>
          <p:cNvPr id="5" name="TextBox 4">
            <a:extLst>
              <a:ext uri="{FF2B5EF4-FFF2-40B4-BE49-F238E27FC236}">
                <a16:creationId xmlns:a16="http://schemas.microsoft.com/office/drawing/2014/main" id="{037ECCB4-D724-41E6-8CA2-7C50DF3AD2A8}"/>
              </a:ext>
            </a:extLst>
          </p:cNvPr>
          <p:cNvSpPr txBox="1"/>
          <p:nvPr/>
        </p:nvSpPr>
        <p:spPr>
          <a:xfrm>
            <a:off x="143301" y="238836"/>
            <a:ext cx="3759958" cy="646331"/>
          </a:xfrm>
          <a:prstGeom prst="rect">
            <a:avLst/>
          </a:prstGeom>
          <a:noFill/>
        </p:spPr>
        <p:txBody>
          <a:bodyPr wrap="square" rtlCol="0">
            <a:spAutoFit/>
          </a:bodyPr>
          <a:lstStyle/>
          <a:p>
            <a:r>
              <a:rPr lang="en-US" u="sng" dirty="0"/>
              <a:t>Pictures</a:t>
            </a:r>
          </a:p>
          <a:p>
            <a:r>
              <a:rPr lang="en-US" dirty="0"/>
              <a:t>Power feed</a:t>
            </a:r>
          </a:p>
        </p:txBody>
      </p:sp>
      <p:pic>
        <p:nvPicPr>
          <p:cNvPr id="7" name="Picture 6">
            <a:extLst>
              <a:ext uri="{FF2B5EF4-FFF2-40B4-BE49-F238E27FC236}">
                <a16:creationId xmlns:a16="http://schemas.microsoft.com/office/drawing/2014/main" id="{45866F04-1324-4AF2-930E-B0D8BA805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7079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8DBA76-224B-48C3-B739-1231E7A4747F}"/>
              </a:ext>
            </a:extLst>
          </p:cNvPr>
          <p:cNvSpPr>
            <a:spLocks noGrp="1"/>
          </p:cNvSpPr>
          <p:nvPr>
            <p:ph type="sldNum" sz="quarter" idx="12"/>
          </p:nvPr>
        </p:nvSpPr>
        <p:spPr/>
        <p:txBody>
          <a:bodyPr/>
          <a:lstStyle/>
          <a:p>
            <a:fld id="{5C9E8105-BA37-4043-9FAE-E1F2F5DDB633}" type="slidenum">
              <a:rPr lang="en-US" smtClean="0"/>
              <a:t>13</a:t>
            </a:fld>
            <a:endParaRPr lang="en-US"/>
          </a:p>
        </p:txBody>
      </p:sp>
      <p:sp>
        <p:nvSpPr>
          <p:cNvPr id="5" name="TextBox 4">
            <a:extLst>
              <a:ext uri="{FF2B5EF4-FFF2-40B4-BE49-F238E27FC236}">
                <a16:creationId xmlns:a16="http://schemas.microsoft.com/office/drawing/2014/main" id="{6C714926-23DA-4E72-A644-F803914258A7}"/>
              </a:ext>
            </a:extLst>
          </p:cNvPr>
          <p:cNvSpPr txBox="1"/>
          <p:nvPr/>
        </p:nvSpPr>
        <p:spPr>
          <a:xfrm>
            <a:off x="118280" y="191069"/>
            <a:ext cx="1337481" cy="2769989"/>
          </a:xfrm>
          <a:prstGeom prst="rect">
            <a:avLst/>
          </a:prstGeom>
          <a:noFill/>
        </p:spPr>
        <p:txBody>
          <a:bodyPr wrap="square" rtlCol="0">
            <a:spAutoFit/>
          </a:bodyPr>
          <a:lstStyle/>
          <a:p>
            <a:r>
              <a:rPr lang="en-US" dirty="0"/>
              <a:t>Alternate battery location #1</a:t>
            </a:r>
          </a:p>
          <a:p>
            <a:endParaRPr lang="en-US" dirty="0"/>
          </a:p>
          <a:p>
            <a:r>
              <a:rPr lang="en-US" sz="1400" dirty="0"/>
              <a:t>25’ NE of circuit breaker box, a long way away, but larger and very shady.</a:t>
            </a:r>
          </a:p>
          <a:p>
            <a:endParaRPr lang="en-US" sz="1400" dirty="0"/>
          </a:p>
          <a:p>
            <a:endParaRPr lang="en-US" dirty="0"/>
          </a:p>
        </p:txBody>
      </p:sp>
      <p:pic>
        <p:nvPicPr>
          <p:cNvPr id="3" name="Picture 2">
            <a:extLst>
              <a:ext uri="{FF2B5EF4-FFF2-40B4-BE49-F238E27FC236}">
                <a16:creationId xmlns:a16="http://schemas.microsoft.com/office/drawing/2014/main" id="{69431472-66BE-4AD9-A1A7-48190CB9C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cxnSp>
        <p:nvCxnSpPr>
          <p:cNvPr id="7" name="Straight Arrow Connector 6">
            <a:extLst>
              <a:ext uri="{FF2B5EF4-FFF2-40B4-BE49-F238E27FC236}">
                <a16:creationId xmlns:a16="http://schemas.microsoft.com/office/drawing/2014/main" id="{2FDD947D-2F66-46F9-B727-87EC5C73730A}"/>
              </a:ext>
            </a:extLst>
          </p:cNvPr>
          <p:cNvCxnSpPr>
            <a:cxnSpLocks/>
          </p:cNvCxnSpPr>
          <p:nvPr/>
        </p:nvCxnSpPr>
        <p:spPr>
          <a:xfrm>
            <a:off x="1233055" y="2286000"/>
            <a:ext cx="6335766" cy="312140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073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14</a:t>
            </a:fld>
            <a:endParaRPr lang="en-US"/>
          </a:p>
        </p:txBody>
      </p:sp>
      <p:pic>
        <p:nvPicPr>
          <p:cNvPr id="3" name="Picture 2">
            <a:extLst>
              <a:ext uri="{FF2B5EF4-FFF2-40B4-BE49-F238E27FC236}">
                <a16:creationId xmlns:a16="http://schemas.microsoft.com/office/drawing/2014/main" id="{0ADDDB07-9308-4DC5-B571-A7AD3815D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a:extLst>
              <a:ext uri="{FF2B5EF4-FFF2-40B4-BE49-F238E27FC236}">
                <a16:creationId xmlns:a16="http://schemas.microsoft.com/office/drawing/2014/main" id="{F867A3B6-CD20-48D5-9C96-D16435E52117}"/>
              </a:ext>
            </a:extLst>
          </p:cNvPr>
          <p:cNvSpPr txBox="1"/>
          <p:nvPr/>
        </p:nvSpPr>
        <p:spPr>
          <a:xfrm>
            <a:off x="234286" y="395785"/>
            <a:ext cx="1207827" cy="3724096"/>
          </a:xfrm>
          <a:prstGeom prst="rect">
            <a:avLst/>
          </a:prstGeom>
          <a:noFill/>
        </p:spPr>
        <p:txBody>
          <a:bodyPr wrap="square" rtlCol="0">
            <a:spAutoFit/>
          </a:bodyPr>
          <a:lstStyle/>
          <a:p>
            <a:r>
              <a:rPr lang="en-US" dirty="0"/>
              <a:t>Laundry room</a:t>
            </a:r>
          </a:p>
          <a:p>
            <a:endParaRPr lang="en-US" dirty="0"/>
          </a:p>
          <a:p>
            <a:r>
              <a:rPr lang="en-US" sz="1400" dirty="0"/>
              <a:t>Has ~8 year old Trane XV95 5 ton furnace with Honeywell electric air filter system, and a hot water heater that is older than 20 years ago when we moved in.</a:t>
            </a:r>
          </a:p>
        </p:txBody>
      </p:sp>
    </p:spTree>
    <p:extLst>
      <p:ext uri="{BB962C8B-B14F-4D97-AF65-F5344CB8AC3E}">
        <p14:creationId xmlns:p14="http://schemas.microsoft.com/office/powerpoint/2010/main" val="3288809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15</a:t>
            </a:fld>
            <a:endParaRPr lang="en-US"/>
          </a:p>
        </p:txBody>
      </p:sp>
      <p:sp>
        <p:nvSpPr>
          <p:cNvPr id="3" name="TextBox 2">
            <a:extLst>
              <a:ext uri="{FF2B5EF4-FFF2-40B4-BE49-F238E27FC236}">
                <a16:creationId xmlns:a16="http://schemas.microsoft.com/office/drawing/2014/main" id="{B8662103-2C24-423D-BBFD-93992CD4D84A}"/>
              </a:ext>
            </a:extLst>
          </p:cNvPr>
          <p:cNvSpPr txBox="1"/>
          <p:nvPr/>
        </p:nvSpPr>
        <p:spPr>
          <a:xfrm>
            <a:off x="234286" y="395785"/>
            <a:ext cx="1207827" cy="3354765"/>
          </a:xfrm>
          <a:prstGeom prst="rect">
            <a:avLst/>
          </a:prstGeom>
          <a:noFill/>
        </p:spPr>
        <p:txBody>
          <a:bodyPr wrap="square" rtlCol="0">
            <a:spAutoFit/>
          </a:bodyPr>
          <a:lstStyle/>
          <a:p>
            <a:r>
              <a:rPr lang="en-US" dirty="0"/>
              <a:t>Alternate heat pump location</a:t>
            </a:r>
          </a:p>
          <a:p>
            <a:endParaRPr lang="en-US" dirty="0"/>
          </a:p>
          <a:p>
            <a:r>
              <a:rPr lang="en-US" sz="1400" dirty="0"/>
              <a:t>The back lawn is about 37’ from the ducts if more room is needed and it’s not too far to keep the hot water hot. </a:t>
            </a:r>
          </a:p>
        </p:txBody>
      </p:sp>
      <p:pic>
        <p:nvPicPr>
          <p:cNvPr id="5" name="Picture 4">
            <a:extLst>
              <a:ext uri="{FF2B5EF4-FFF2-40B4-BE49-F238E27FC236}">
                <a16:creationId xmlns:a16="http://schemas.microsoft.com/office/drawing/2014/main" id="{795D2833-0E30-4BF9-B804-94368805B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8134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799C0D-9D4E-4C2C-92A8-D35B329FA0A4}"/>
              </a:ext>
            </a:extLst>
          </p:cNvPr>
          <p:cNvSpPr>
            <a:spLocks noGrp="1"/>
          </p:cNvSpPr>
          <p:nvPr>
            <p:ph type="sldNum" sz="quarter" idx="12"/>
          </p:nvPr>
        </p:nvSpPr>
        <p:spPr/>
        <p:txBody>
          <a:bodyPr/>
          <a:lstStyle/>
          <a:p>
            <a:fld id="{5C9E8105-BA37-4043-9FAE-E1F2F5DDB633}" type="slidenum">
              <a:rPr lang="en-US" smtClean="0"/>
              <a:t>16</a:t>
            </a:fld>
            <a:endParaRPr lang="en-US"/>
          </a:p>
        </p:txBody>
      </p:sp>
      <p:sp>
        <p:nvSpPr>
          <p:cNvPr id="5" name="TextBox 4">
            <a:extLst>
              <a:ext uri="{FF2B5EF4-FFF2-40B4-BE49-F238E27FC236}">
                <a16:creationId xmlns:a16="http://schemas.microsoft.com/office/drawing/2014/main" id="{9B30157D-F103-41A1-AD6C-7464C0CB8031}"/>
              </a:ext>
            </a:extLst>
          </p:cNvPr>
          <p:cNvSpPr txBox="1"/>
          <p:nvPr/>
        </p:nvSpPr>
        <p:spPr>
          <a:xfrm>
            <a:off x="207819" y="221673"/>
            <a:ext cx="2410689" cy="369332"/>
          </a:xfrm>
          <a:prstGeom prst="rect">
            <a:avLst/>
          </a:prstGeom>
          <a:noFill/>
        </p:spPr>
        <p:txBody>
          <a:bodyPr wrap="square" rtlCol="0">
            <a:spAutoFit/>
          </a:bodyPr>
          <a:lstStyle/>
          <a:p>
            <a:r>
              <a:rPr lang="en-US" u="sng" dirty="0"/>
              <a:t>Power Requirements</a:t>
            </a:r>
          </a:p>
        </p:txBody>
      </p:sp>
    </p:spTree>
    <p:extLst>
      <p:ext uri="{BB962C8B-B14F-4D97-AF65-F5344CB8AC3E}">
        <p14:creationId xmlns:p14="http://schemas.microsoft.com/office/powerpoint/2010/main" val="362133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F9ECAE-4661-4C9C-A079-0D471E97FFF9}"/>
              </a:ext>
            </a:extLst>
          </p:cNvPr>
          <p:cNvSpPr txBox="1"/>
          <p:nvPr/>
        </p:nvSpPr>
        <p:spPr>
          <a:xfrm>
            <a:off x="786384" y="219456"/>
            <a:ext cx="1282723" cy="369332"/>
          </a:xfrm>
          <a:prstGeom prst="rect">
            <a:avLst/>
          </a:prstGeom>
          <a:noFill/>
        </p:spPr>
        <p:txBody>
          <a:bodyPr wrap="none" rtlCol="0">
            <a:spAutoFit/>
          </a:bodyPr>
          <a:lstStyle/>
          <a:p>
            <a:r>
              <a:rPr lang="en-US" u="sng" dirty="0"/>
              <a:t>DC Coupled</a:t>
            </a:r>
          </a:p>
        </p:txBody>
      </p:sp>
      <p:sp>
        <p:nvSpPr>
          <p:cNvPr id="5" name="TextBox 4">
            <a:extLst>
              <a:ext uri="{FF2B5EF4-FFF2-40B4-BE49-F238E27FC236}">
                <a16:creationId xmlns:a16="http://schemas.microsoft.com/office/drawing/2014/main" id="{09E993D5-6829-4B25-B331-FD824C80B4F8}"/>
              </a:ext>
            </a:extLst>
          </p:cNvPr>
          <p:cNvSpPr txBox="1"/>
          <p:nvPr/>
        </p:nvSpPr>
        <p:spPr>
          <a:xfrm>
            <a:off x="775058" y="3389517"/>
            <a:ext cx="1271438" cy="369332"/>
          </a:xfrm>
          <a:prstGeom prst="rect">
            <a:avLst/>
          </a:prstGeom>
          <a:noFill/>
        </p:spPr>
        <p:txBody>
          <a:bodyPr wrap="none" rtlCol="0">
            <a:spAutoFit/>
          </a:bodyPr>
          <a:lstStyle/>
          <a:p>
            <a:r>
              <a:rPr lang="en-US" u="sng" dirty="0"/>
              <a:t>AC Coupled</a:t>
            </a:r>
          </a:p>
        </p:txBody>
      </p:sp>
      <p:sp>
        <p:nvSpPr>
          <p:cNvPr id="7" name="TextBox 6">
            <a:extLst>
              <a:ext uri="{FF2B5EF4-FFF2-40B4-BE49-F238E27FC236}">
                <a16:creationId xmlns:a16="http://schemas.microsoft.com/office/drawing/2014/main" id="{1CEAF8E5-9653-4D5F-8689-73D2A7382219}"/>
              </a:ext>
            </a:extLst>
          </p:cNvPr>
          <p:cNvSpPr txBox="1"/>
          <p:nvPr/>
        </p:nvSpPr>
        <p:spPr>
          <a:xfrm>
            <a:off x="879353" y="1607078"/>
            <a:ext cx="1072974" cy="369332"/>
          </a:xfrm>
          <a:prstGeom prst="rect">
            <a:avLst/>
          </a:prstGeom>
          <a:noFill/>
          <a:ln>
            <a:solidFill>
              <a:schemeClr val="tx1"/>
            </a:solidFill>
          </a:ln>
        </p:spPr>
        <p:txBody>
          <a:bodyPr wrap="square" rtlCol="0">
            <a:spAutoFit/>
          </a:bodyPr>
          <a:lstStyle/>
          <a:p>
            <a:pPr algn="ctr"/>
            <a:r>
              <a:rPr lang="en-US" dirty="0"/>
              <a:t>PVs</a:t>
            </a:r>
          </a:p>
        </p:txBody>
      </p:sp>
      <p:sp>
        <p:nvSpPr>
          <p:cNvPr id="8" name="TextBox 7">
            <a:extLst>
              <a:ext uri="{FF2B5EF4-FFF2-40B4-BE49-F238E27FC236}">
                <a16:creationId xmlns:a16="http://schemas.microsoft.com/office/drawing/2014/main" id="{0B460392-EC18-4D9A-868B-BB0C97B4D128}"/>
              </a:ext>
            </a:extLst>
          </p:cNvPr>
          <p:cNvSpPr txBox="1"/>
          <p:nvPr/>
        </p:nvSpPr>
        <p:spPr>
          <a:xfrm>
            <a:off x="2751708" y="1468578"/>
            <a:ext cx="1273280" cy="646331"/>
          </a:xfrm>
          <a:prstGeom prst="rect">
            <a:avLst/>
          </a:prstGeom>
          <a:noFill/>
          <a:ln>
            <a:solidFill>
              <a:schemeClr val="tx1"/>
            </a:solidFill>
          </a:ln>
        </p:spPr>
        <p:txBody>
          <a:bodyPr wrap="square" rtlCol="0">
            <a:spAutoFit/>
          </a:bodyPr>
          <a:lstStyle/>
          <a:p>
            <a:pPr algn="ctr"/>
            <a:r>
              <a:rPr lang="en-US" dirty="0"/>
              <a:t>Charge Controller</a:t>
            </a:r>
          </a:p>
        </p:txBody>
      </p:sp>
      <p:sp>
        <p:nvSpPr>
          <p:cNvPr id="9" name="TextBox 8">
            <a:extLst>
              <a:ext uri="{FF2B5EF4-FFF2-40B4-BE49-F238E27FC236}">
                <a16:creationId xmlns:a16="http://schemas.microsoft.com/office/drawing/2014/main" id="{7A93BE17-20D2-41CE-9B2F-89F24ACA6D79}"/>
              </a:ext>
            </a:extLst>
          </p:cNvPr>
          <p:cNvSpPr txBox="1"/>
          <p:nvPr/>
        </p:nvSpPr>
        <p:spPr>
          <a:xfrm>
            <a:off x="5075509" y="1592546"/>
            <a:ext cx="1273280" cy="369332"/>
          </a:xfrm>
          <a:prstGeom prst="rect">
            <a:avLst/>
          </a:prstGeom>
          <a:noFill/>
          <a:ln>
            <a:solidFill>
              <a:schemeClr val="tx1"/>
            </a:solidFill>
          </a:ln>
        </p:spPr>
        <p:txBody>
          <a:bodyPr wrap="square" rtlCol="0">
            <a:spAutoFit/>
          </a:bodyPr>
          <a:lstStyle/>
          <a:p>
            <a:pPr algn="ctr"/>
            <a:r>
              <a:rPr lang="en-US" dirty="0"/>
              <a:t>Batteries</a:t>
            </a:r>
          </a:p>
        </p:txBody>
      </p:sp>
      <p:sp>
        <p:nvSpPr>
          <p:cNvPr id="10" name="TextBox 9">
            <a:extLst>
              <a:ext uri="{FF2B5EF4-FFF2-40B4-BE49-F238E27FC236}">
                <a16:creationId xmlns:a16="http://schemas.microsoft.com/office/drawing/2014/main" id="{18EA90FC-6F3E-4C1D-8261-05524B8B00AC}"/>
              </a:ext>
            </a:extLst>
          </p:cNvPr>
          <p:cNvSpPr txBox="1"/>
          <p:nvPr/>
        </p:nvSpPr>
        <p:spPr>
          <a:xfrm>
            <a:off x="7147012" y="1454045"/>
            <a:ext cx="1091309" cy="646331"/>
          </a:xfrm>
          <a:prstGeom prst="rect">
            <a:avLst/>
          </a:prstGeom>
          <a:noFill/>
          <a:ln>
            <a:solidFill>
              <a:schemeClr val="tx1"/>
            </a:solidFill>
          </a:ln>
        </p:spPr>
        <p:txBody>
          <a:bodyPr wrap="square" rtlCol="0">
            <a:spAutoFit/>
          </a:bodyPr>
          <a:lstStyle/>
          <a:p>
            <a:pPr algn="ctr"/>
            <a:r>
              <a:rPr lang="en-US" dirty="0"/>
              <a:t>Inverter/charger</a:t>
            </a:r>
          </a:p>
        </p:txBody>
      </p:sp>
      <p:sp>
        <p:nvSpPr>
          <p:cNvPr id="11" name="TextBox 10">
            <a:extLst>
              <a:ext uri="{FF2B5EF4-FFF2-40B4-BE49-F238E27FC236}">
                <a16:creationId xmlns:a16="http://schemas.microsoft.com/office/drawing/2014/main" id="{98C20F8C-5FC6-4FCD-A898-D1162877F1A1}"/>
              </a:ext>
            </a:extLst>
          </p:cNvPr>
          <p:cNvSpPr txBox="1"/>
          <p:nvPr/>
        </p:nvSpPr>
        <p:spPr>
          <a:xfrm>
            <a:off x="10490641" y="1467621"/>
            <a:ext cx="1091309" cy="646331"/>
          </a:xfrm>
          <a:prstGeom prst="rect">
            <a:avLst/>
          </a:prstGeom>
          <a:noFill/>
          <a:ln>
            <a:solidFill>
              <a:schemeClr val="tx1"/>
            </a:solidFill>
          </a:ln>
        </p:spPr>
        <p:txBody>
          <a:bodyPr wrap="square" rtlCol="0">
            <a:spAutoFit/>
          </a:bodyPr>
          <a:lstStyle/>
          <a:p>
            <a:pPr algn="ctr"/>
            <a:r>
              <a:rPr lang="en-US" dirty="0"/>
              <a:t>Critical Loads</a:t>
            </a:r>
          </a:p>
        </p:txBody>
      </p:sp>
      <p:sp>
        <p:nvSpPr>
          <p:cNvPr id="12" name="TextBox 11">
            <a:extLst>
              <a:ext uri="{FF2B5EF4-FFF2-40B4-BE49-F238E27FC236}">
                <a16:creationId xmlns:a16="http://schemas.microsoft.com/office/drawing/2014/main" id="{8F3F7D47-A214-41CD-B6DF-D4E658EBE01C}"/>
              </a:ext>
            </a:extLst>
          </p:cNvPr>
          <p:cNvSpPr txBox="1"/>
          <p:nvPr/>
        </p:nvSpPr>
        <p:spPr>
          <a:xfrm>
            <a:off x="8818827" y="622904"/>
            <a:ext cx="1091309" cy="369332"/>
          </a:xfrm>
          <a:prstGeom prst="rect">
            <a:avLst/>
          </a:prstGeom>
          <a:noFill/>
          <a:ln>
            <a:solidFill>
              <a:schemeClr val="tx1"/>
            </a:solidFill>
          </a:ln>
        </p:spPr>
        <p:txBody>
          <a:bodyPr wrap="square" rtlCol="0">
            <a:spAutoFit/>
          </a:bodyPr>
          <a:lstStyle/>
          <a:p>
            <a:pPr algn="ctr"/>
            <a:r>
              <a:rPr lang="en-US" dirty="0"/>
              <a:t>Grid</a:t>
            </a:r>
          </a:p>
        </p:txBody>
      </p:sp>
      <p:sp>
        <p:nvSpPr>
          <p:cNvPr id="13" name="TextBox 12">
            <a:extLst>
              <a:ext uri="{FF2B5EF4-FFF2-40B4-BE49-F238E27FC236}">
                <a16:creationId xmlns:a16="http://schemas.microsoft.com/office/drawing/2014/main" id="{9B24AAF1-9BFA-40DA-AB49-21CEB238559B}"/>
              </a:ext>
            </a:extLst>
          </p:cNvPr>
          <p:cNvSpPr txBox="1"/>
          <p:nvPr/>
        </p:nvSpPr>
        <p:spPr>
          <a:xfrm>
            <a:off x="10490641" y="484404"/>
            <a:ext cx="1091309" cy="646331"/>
          </a:xfrm>
          <a:prstGeom prst="rect">
            <a:avLst/>
          </a:prstGeom>
          <a:noFill/>
          <a:ln>
            <a:solidFill>
              <a:schemeClr val="tx1"/>
            </a:solidFill>
          </a:ln>
        </p:spPr>
        <p:txBody>
          <a:bodyPr wrap="square" rtlCol="0">
            <a:spAutoFit/>
          </a:bodyPr>
          <a:lstStyle/>
          <a:p>
            <a:pPr algn="ctr"/>
            <a:r>
              <a:rPr lang="en-US" dirty="0"/>
              <a:t>Other Loads</a:t>
            </a:r>
          </a:p>
        </p:txBody>
      </p:sp>
      <p:cxnSp>
        <p:nvCxnSpPr>
          <p:cNvPr id="15" name="Straight Arrow Connector 14">
            <a:extLst>
              <a:ext uri="{FF2B5EF4-FFF2-40B4-BE49-F238E27FC236}">
                <a16:creationId xmlns:a16="http://schemas.microsoft.com/office/drawing/2014/main" id="{407D27E4-D864-43EF-82CC-68C2151A90ED}"/>
              </a:ext>
            </a:extLst>
          </p:cNvPr>
          <p:cNvCxnSpPr>
            <a:stCxn id="7" idx="3"/>
            <a:endCxn id="8" idx="1"/>
          </p:cNvCxnSpPr>
          <p:nvPr/>
        </p:nvCxnSpPr>
        <p:spPr>
          <a:xfrm>
            <a:off x="1952327" y="1791744"/>
            <a:ext cx="799381"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CABC8DB-EFE9-4A69-BE8D-D8360514DC1C}"/>
              </a:ext>
            </a:extLst>
          </p:cNvPr>
          <p:cNvCxnSpPr>
            <a:stCxn id="8" idx="3"/>
            <a:endCxn id="9" idx="1"/>
          </p:cNvCxnSpPr>
          <p:nvPr/>
        </p:nvCxnSpPr>
        <p:spPr>
          <a:xfrm flipV="1">
            <a:off x="4024988" y="1777212"/>
            <a:ext cx="1050521" cy="1453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D6E64A5-E58D-433A-A3E8-14D3D48A0972}"/>
              </a:ext>
            </a:extLst>
          </p:cNvPr>
          <p:cNvCxnSpPr>
            <a:stCxn id="9" idx="3"/>
            <a:endCxn id="10" idx="1"/>
          </p:cNvCxnSpPr>
          <p:nvPr/>
        </p:nvCxnSpPr>
        <p:spPr>
          <a:xfrm flipV="1">
            <a:off x="6348789" y="1777211"/>
            <a:ext cx="798223" cy="1"/>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B5A14EB-43E7-463D-8624-9A593D5D0993}"/>
              </a:ext>
            </a:extLst>
          </p:cNvPr>
          <p:cNvCxnSpPr>
            <a:cxnSpLocks/>
          </p:cNvCxnSpPr>
          <p:nvPr/>
        </p:nvCxnSpPr>
        <p:spPr>
          <a:xfrm flipV="1">
            <a:off x="8238320" y="992236"/>
            <a:ext cx="580506" cy="472824"/>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4639102-4A60-4922-A5CF-58D6470C9B76}"/>
              </a:ext>
            </a:extLst>
          </p:cNvPr>
          <p:cNvCxnSpPr>
            <a:stCxn id="12" idx="3"/>
            <a:endCxn id="13" idx="1"/>
          </p:cNvCxnSpPr>
          <p:nvPr/>
        </p:nvCxnSpPr>
        <p:spPr>
          <a:xfrm>
            <a:off x="9910136" y="807570"/>
            <a:ext cx="58050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4D2F559-EEF9-4F25-B984-275E5EDB4340}"/>
              </a:ext>
            </a:extLst>
          </p:cNvPr>
          <p:cNvCxnSpPr>
            <a:cxnSpLocks/>
            <a:stCxn id="10" idx="3"/>
            <a:endCxn id="11" idx="1"/>
          </p:cNvCxnSpPr>
          <p:nvPr/>
        </p:nvCxnSpPr>
        <p:spPr>
          <a:xfrm>
            <a:off x="8238321" y="1777211"/>
            <a:ext cx="2252320" cy="1357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EB9BF5D-4504-4544-803F-4355972B509E}"/>
              </a:ext>
            </a:extLst>
          </p:cNvPr>
          <p:cNvSpPr txBox="1"/>
          <p:nvPr/>
        </p:nvSpPr>
        <p:spPr>
          <a:xfrm>
            <a:off x="879932" y="4104581"/>
            <a:ext cx="1072974" cy="369332"/>
          </a:xfrm>
          <a:prstGeom prst="rect">
            <a:avLst/>
          </a:prstGeom>
          <a:noFill/>
          <a:ln>
            <a:solidFill>
              <a:schemeClr val="tx1"/>
            </a:solidFill>
          </a:ln>
        </p:spPr>
        <p:txBody>
          <a:bodyPr wrap="square" rtlCol="0">
            <a:spAutoFit/>
          </a:bodyPr>
          <a:lstStyle/>
          <a:p>
            <a:pPr algn="ctr"/>
            <a:r>
              <a:rPr lang="en-US" dirty="0"/>
              <a:t>PVs</a:t>
            </a:r>
          </a:p>
        </p:txBody>
      </p:sp>
      <p:sp>
        <p:nvSpPr>
          <p:cNvPr id="28" name="TextBox 27">
            <a:extLst>
              <a:ext uri="{FF2B5EF4-FFF2-40B4-BE49-F238E27FC236}">
                <a16:creationId xmlns:a16="http://schemas.microsoft.com/office/drawing/2014/main" id="{36F890AC-5180-4888-AC09-E05810909CDB}"/>
              </a:ext>
            </a:extLst>
          </p:cNvPr>
          <p:cNvSpPr txBox="1"/>
          <p:nvPr/>
        </p:nvSpPr>
        <p:spPr>
          <a:xfrm>
            <a:off x="5116876" y="5085236"/>
            <a:ext cx="1273280" cy="369332"/>
          </a:xfrm>
          <a:prstGeom prst="rect">
            <a:avLst/>
          </a:prstGeom>
          <a:noFill/>
          <a:ln>
            <a:solidFill>
              <a:schemeClr val="tx1"/>
            </a:solidFill>
          </a:ln>
        </p:spPr>
        <p:txBody>
          <a:bodyPr wrap="square" rtlCol="0">
            <a:spAutoFit/>
          </a:bodyPr>
          <a:lstStyle/>
          <a:p>
            <a:pPr algn="ctr"/>
            <a:r>
              <a:rPr lang="en-US" dirty="0"/>
              <a:t>Batteries</a:t>
            </a:r>
          </a:p>
        </p:txBody>
      </p:sp>
      <p:sp>
        <p:nvSpPr>
          <p:cNvPr id="29" name="TextBox 28">
            <a:extLst>
              <a:ext uri="{FF2B5EF4-FFF2-40B4-BE49-F238E27FC236}">
                <a16:creationId xmlns:a16="http://schemas.microsoft.com/office/drawing/2014/main" id="{B591C254-A70F-4BB0-A031-286D3271BF45}"/>
              </a:ext>
            </a:extLst>
          </p:cNvPr>
          <p:cNvSpPr txBox="1"/>
          <p:nvPr/>
        </p:nvSpPr>
        <p:spPr>
          <a:xfrm>
            <a:off x="7147590" y="4104581"/>
            <a:ext cx="1091309" cy="369332"/>
          </a:xfrm>
          <a:prstGeom prst="rect">
            <a:avLst/>
          </a:prstGeom>
          <a:noFill/>
          <a:ln>
            <a:solidFill>
              <a:schemeClr val="tx1"/>
            </a:solidFill>
          </a:ln>
        </p:spPr>
        <p:txBody>
          <a:bodyPr wrap="square" rtlCol="0">
            <a:spAutoFit/>
          </a:bodyPr>
          <a:lstStyle/>
          <a:p>
            <a:pPr algn="ctr"/>
            <a:r>
              <a:rPr lang="en-US" dirty="0"/>
              <a:t>Inverter</a:t>
            </a:r>
          </a:p>
        </p:txBody>
      </p:sp>
      <p:sp>
        <p:nvSpPr>
          <p:cNvPr id="30" name="TextBox 29">
            <a:extLst>
              <a:ext uri="{FF2B5EF4-FFF2-40B4-BE49-F238E27FC236}">
                <a16:creationId xmlns:a16="http://schemas.microsoft.com/office/drawing/2014/main" id="{E3297935-C842-429D-9723-59AE71A57C74}"/>
              </a:ext>
            </a:extLst>
          </p:cNvPr>
          <p:cNvSpPr txBox="1"/>
          <p:nvPr/>
        </p:nvSpPr>
        <p:spPr>
          <a:xfrm>
            <a:off x="10491220" y="4949298"/>
            <a:ext cx="1091309" cy="646331"/>
          </a:xfrm>
          <a:prstGeom prst="rect">
            <a:avLst/>
          </a:prstGeom>
          <a:noFill/>
          <a:ln>
            <a:solidFill>
              <a:schemeClr val="tx1"/>
            </a:solidFill>
          </a:ln>
        </p:spPr>
        <p:txBody>
          <a:bodyPr wrap="square" rtlCol="0">
            <a:spAutoFit/>
          </a:bodyPr>
          <a:lstStyle/>
          <a:p>
            <a:pPr algn="ctr"/>
            <a:r>
              <a:rPr lang="en-US" dirty="0"/>
              <a:t>Critical Loads</a:t>
            </a:r>
          </a:p>
        </p:txBody>
      </p:sp>
      <p:sp>
        <p:nvSpPr>
          <p:cNvPr id="31" name="TextBox 30">
            <a:extLst>
              <a:ext uri="{FF2B5EF4-FFF2-40B4-BE49-F238E27FC236}">
                <a16:creationId xmlns:a16="http://schemas.microsoft.com/office/drawing/2014/main" id="{B6FF61B6-73AF-4EF9-B12C-1EE4DC646BDA}"/>
              </a:ext>
            </a:extLst>
          </p:cNvPr>
          <p:cNvSpPr txBox="1"/>
          <p:nvPr/>
        </p:nvSpPr>
        <p:spPr>
          <a:xfrm>
            <a:off x="8819406" y="4104581"/>
            <a:ext cx="1091309" cy="369332"/>
          </a:xfrm>
          <a:prstGeom prst="rect">
            <a:avLst/>
          </a:prstGeom>
          <a:noFill/>
          <a:ln>
            <a:solidFill>
              <a:schemeClr val="tx1"/>
            </a:solidFill>
          </a:ln>
        </p:spPr>
        <p:txBody>
          <a:bodyPr wrap="square" rtlCol="0">
            <a:spAutoFit/>
          </a:bodyPr>
          <a:lstStyle/>
          <a:p>
            <a:pPr algn="ctr"/>
            <a:r>
              <a:rPr lang="en-US" dirty="0"/>
              <a:t>Grid</a:t>
            </a:r>
          </a:p>
        </p:txBody>
      </p:sp>
      <p:sp>
        <p:nvSpPr>
          <p:cNvPr id="32" name="TextBox 31">
            <a:extLst>
              <a:ext uri="{FF2B5EF4-FFF2-40B4-BE49-F238E27FC236}">
                <a16:creationId xmlns:a16="http://schemas.microsoft.com/office/drawing/2014/main" id="{8160315E-FB2D-4C26-8B07-3018E31734CD}"/>
              </a:ext>
            </a:extLst>
          </p:cNvPr>
          <p:cNvSpPr txBox="1"/>
          <p:nvPr/>
        </p:nvSpPr>
        <p:spPr>
          <a:xfrm>
            <a:off x="10491220" y="3966081"/>
            <a:ext cx="1091309" cy="646331"/>
          </a:xfrm>
          <a:prstGeom prst="rect">
            <a:avLst/>
          </a:prstGeom>
          <a:noFill/>
          <a:ln>
            <a:solidFill>
              <a:schemeClr val="tx1"/>
            </a:solidFill>
          </a:ln>
        </p:spPr>
        <p:txBody>
          <a:bodyPr wrap="square" rtlCol="0">
            <a:spAutoFit/>
          </a:bodyPr>
          <a:lstStyle/>
          <a:p>
            <a:pPr algn="ctr"/>
            <a:r>
              <a:rPr lang="en-US" dirty="0"/>
              <a:t>Other Loads</a:t>
            </a:r>
          </a:p>
        </p:txBody>
      </p:sp>
      <p:cxnSp>
        <p:nvCxnSpPr>
          <p:cNvPr id="33" name="Straight Arrow Connector 32">
            <a:extLst>
              <a:ext uri="{FF2B5EF4-FFF2-40B4-BE49-F238E27FC236}">
                <a16:creationId xmlns:a16="http://schemas.microsoft.com/office/drawing/2014/main" id="{E2F69BE1-A586-44FA-850C-94BC6ECF7B62}"/>
              </a:ext>
            </a:extLst>
          </p:cNvPr>
          <p:cNvCxnSpPr>
            <a:cxnSpLocks/>
            <a:stCxn id="26" idx="3"/>
            <a:endCxn id="29" idx="1"/>
          </p:cNvCxnSpPr>
          <p:nvPr/>
        </p:nvCxnSpPr>
        <p:spPr>
          <a:xfrm>
            <a:off x="1952906" y="4289247"/>
            <a:ext cx="519468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C50D176-FA40-4544-A034-1B8F4D285DD9}"/>
              </a:ext>
            </a:extLst>
          </p:cNvPr>
          <p:cNvCxnSpPr>
            <a:cxnSpLocks/>
            <a:stCxn id="28" idx="3"/>
            <a:endCxn id="42" idx="1"/>
          </p:cNvCxnSpPr>
          <p:nvPr/>
        </p:nvCxnSpPr>
        <p:spPr>
          <a:xfrm>
            <a:off x="6390156" y="5269902"/>
            <a:ext cx="757434" cy="1"/>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B7C70A7-A813-4293-B4EC-740943F238E5}"/>
              </a:ext>
            </a:extLst>
          </p:cNvPr>
          <p:cNvCxnSpPr>
            <a:cxnSpLocks/>
            <a:stCxn id="29" idx="2"/>
            <a:endCxn id="42" idx="0"/>
          </p:cNvCxnSpPr>
          <p:nvPr/>
        </p:nvCxnSpPr>
        <p:spPr>
          <a:xfrm>
            <a:off x="7693245" y="4473913"/>
            <a:ext cx="0" cy="47282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3DE382D-F842-4943-A2D4-277008DD12ED}"/>
              </a:ext>
            </a:extLst>
          </p:cNvPr>
          <p:cNvCxnSpPr>
            <a:stCxn id="31" idx="3"/>
            <a:endCxn id="32" idx="1"/>
          </p:cNvCxnSpPr>
          <p:nvPr/>
        </p:nvCxnSpPr>
        <p:spPr>
          <a:xfrm>
            <a:off x="9910715" y="4289247"/>
            <a:ext cx="58050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C89259F-2C6A-4918-9E0E-C69C045E4528}"/>
              </a:ext>
            </a:extLst>
          </p:cNvPr>
          <p:cNvCxnSpPr>
            <a:cxnSpLocks/>
            <a:stCxn id="42" idx="3"/>
            <a:endCxn id="30" idx="1"/>
          </p:cNvCxnSpPr>
          <p:nvPr/>
        </p:nvCxnSpPr>
        <p:spPr>
          <a:xfrm>
            <a:off x="8238899" y="5269903"/>
            <a:ext cx="2252321" cy="256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CBA5E47-BA8D-42E8-8C28-77232D6C657E}"/>
              </a:ext>
            </a:extLst>
          </p:cNvPr>
          <p:cNvSpPr txBox="1"/>
          <p:nvPr/>
        </p:nvSpPr>
        <p:spPr>
          <a:xfrm>
            <a:off x="7147590" y="4946737"/>
            <a:ext cx="1091309" cy="646331"/>
          </a:xfrm>
          <a:prstGeom prst="rect">
            <a:avLst/>
          </a:prstGeom>
          <a:noFill/>
          <a:ln>
            <a:solidFill>
              <a:schemeClr val="tx1"/>
            </a:solidFill>
          </a:ln>
        </p:spPr>
        <p:txBody>
          <a:bodyPr wrap="square" rtlCol="0">
            <a:spAutoFit/>
          </a:bodyPr>
          <a:lstStyle/>
          <a:p>
            <a:pPr algn="ctr"/>
            <a:r>
              <a:rPr lang="en-US" dirty="0"/>
              <a:t>Inverter/charger</a:t>
            </a:r>
          </a:p>
        </p:txBody>
      </p:sp>
      <p:cxnSp>
        <p:nvCxnSpPr>
          <p:cNvPr id="52" name="Straight Arrow Connector 51">
            <a:extLst>
              <a:ext uri="{FF2B5EF4-FFF2-40B4-BE49-F238E27FC236}">
                <a16:creationId xmlns:a16="http://schemas.microsoft.com/office/drawing/2014/main" id="{B18B77DD-43E9-4C61-B2FA-E9D336E1DE49}"/>
              </a:ext>
            </a:extLst>
          </p:cNvPr>
          <p:cNvCxnSpPr>
            <a:cxnSpLocks/>
          </p:cNvCxnSpPr>
          <p:nvPr/>
        </p:nvCxnSpPr>
        <p:spPr>
          <a:xfrm flipV="1">
            <a:off x="8238899" y="4473914"/>
            <a:ext cx="580507" cy="472823"/>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41CA833-3947-489C-ABE4-415857D12E38}"/>
              </a:ext>
            </a:extLst>
          </p:cNvPr>
          <p:cNvCxnSpPr>
            <a:cxnSpLocks/>
          </p:cNvCxnSpPr>
          <p:nvPr/>
        </p:nvCxnSpPr>
        <p:spPr>
          <a:xfrm>
            <a:off x="8637082" y="6604606"/>
            <a:ext cx="35843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0C77338-89D4-4364-89F4-C0D109B1EC54}"/>
              </a:ext>
            </a:extLst>
          </p:cNvPr>
          <p:cNvCxnSpPr>
            <a:cxnSpLocks/>
          </p:cNvCxnSpPr>
          <p:nvPr/>
        </p:nvCxnSpPr>
        <p:spPr>
          <a:xfrm>
            <a:off x="6348789" y="6619997"/>
            <a:ext cx="358435"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E34F65D-A774-4C67-BEA5-A49D79FFB4C6}"/>
              </a:ext>
            </a:extLst>
          </p:cNvPr>
          <p:cNvCxnSpPr>
            <a:cxnSpLocks/>
          </p:cNvCxnSpPr>
          <p:nvPr/>
        </p:nvCxnSpPr>
        <p:spPr>
          <a:xfrm>
            <a:off x="3808795" y="6586094"/>
            <a:ext cx="35843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D9F90CF-BA61-4902-8A86-CA8711C6C6A3}"/>
              </a:ext>
            </a:extLst>
          </p:cNvPr>
          <p:cNvCxnSpPr>
            <a:cxnSpLocks/>
          </p:cNvCxnSpPr>
          <p:nvPr/>
        </p:nvCxnSpPr>
        <p:spPr>
          <a:xfrm>
            <a:off x="1505372" y="6573828"/>
            <a:ext cx="35843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526A18A-580C-4B39-9A66-196F232D195C}"/>
              </a:ext>
            </a:extLst>
          </p:cNvPr>
          <p:cNvSpPr txBox="1"/>
          <p:nvPr/>
        </p:nvSpPr>
        <p:spPr>
          <a:xfrm>
            <a:off x="1846519" y="6419940"/>
            <a:ext cx="997347" cy="307777"/>
          </a:xfrm>
          <a:prstGeom prst="rect">
            <a:avLst/>
          </a:prstGeom>
          <a:noFill/>
        </p:spPr>
        <p:txBody>
          <a:bodyPr wrap="square" rtlCol="0">
            <a:spAutoFit/>
          </a:bodyPr>
          <a:lstStyle/>
          <a:p>
            <a:r>
              <a:rPr lang="en-US" sz="1400" dirty="0"/>
              <a:t>240 VAC</a:t>
            </a:r>
          </a:p>
        </p:txBody>
      </p:sp>
      <p:sp>
        <p:nvSpPr>
          <p:cNvPr id="67" name="TextBox 66">
            <a:extLst>
              <a:ext uri="{FF2B5EF4-FFF2-40B4-BE49-F238E27FC236}">
                <a16:creationId xmlns:a16="http://schemas.microsoft.com/office/drawing/2014/main" id="{B1B2450B-5D5A-4ECB-BE12-4675ED72381C}"/>
              </a:ext>
            </a:extLst>
          </p:cNvPr>
          <p:cNvSpPr txBox="1"/>
          <p:nvPr/>
        </p:nvSpPr>
        <p:spPr>
          <a:xfrm>
            <a:off x="4194406" y="6432205"/>
            <a:ext cx="997347" cy="307777"/>
          </a:xfrm>
          <a:prstGeom prst="rect">
            <a:avLst/>
          </a:prstGeom>
          <a:noFill/>
        </p:spPr>
        <p:txBody>
          <a:bodyPr wrap="square" rtlCol="0">
            <a:spAutoFit/>
          </a:bodyPr>
          <a:lstStyle/>
          <a:p>
            <a:r>
              <a:rPr lang="en-US" sz="1400" dirty="0"/>
              <a:t>600 VDC</a:t>
            </a:r>
          </a:p>
        </p:txBody>
      </p:sp>
      <p:sp>
        <p:nvSpPr>
          <p:cNvPr id="68" name="TextBox 67">
            <a:extLst>
              <a:ext uri="{FF2B5EF4-FFF2-40B4-BE49-F238E27FC236}">
                <a16:creationId xmlns:a16="http://schemas.microsoft.com/office/drawing/2014/main" id="{840589C9-8F67-483D-95AF-EE92AAF61C61}"/>
              </a:ext>
            </a:extLst>
          </p:cNvPr>
          <p:cNvSpPr txBox="1"/>
          <p:nvPr/>
        </p:nvSpPr>
        <p:spPr>
          <a:xfrm>
            <a:off x="6707224" y="6452276"/>
            <a:ext cx="997347" cy="307777"/>
          </a:xfrm>
          <a:prstGeom prst="rect">
            <a:avLst/>
          </a:prstGeom>
          <a:noFill/>
        </p:spPr>
        <p:txBody>
          <a:bodyPr wrap="square" rtlCol="0">
            <a:spAutoFit/>
          </a:bodyPr>
          <a:lstStyle/>
          <a:p>
            <a:r>
              <a:rPr lang="en-US" sz="1400" dirty="0"/>
              <a:t>150 VDC</a:t>
            </a:r>
          </a:p>
        </p:txBody>
      </p:sp>
      <p:sp>
        <p:nvSpPr>
          <p:cNvPr id="69" name="TextBox 68">
            <a:extLst>
              <a:ext uri="{FF2B5EF4-FFF2-40B4-BE49-F238E27FC236}">
                <a16:creationId xmlns:a16="http://schemas.microsoft.com/office/drawing/2014/main" id="{122966FE-053F-45DA-98C5-870AF960A7AB}"/>
              </a:ext>
            </a:extLst>
          </p:cNvPr>
          <p:cNvSpPr txBox="1"/>
          <p:nvPr/>
        </p:nvSpPr>
        <p:spPr>
          <a:xfrm>
            <a:off x="9021297" y="6436885"/>
            <a:ext cx="997347" cy="307777"/>
          </a:xfrm>
          <a:prstGeom prst="rect">
            <a:avLst/>
          </a:prstGeom>
          <a:noFill/>
        </p:spPr>
        <p:txBody>
          <a:bodyPr wrap="square" rtlCol="0">
            <a:spAutoFit/>
          </a:bodyPr>
          <a:lstStyle/>
          <a:p>
            <a:r>
              <a:rPr lang="en-US" sz="1400" dirty="0"/>
              <a:t>48 VDC</a:t>
            </a:r>
          </a:p>
        </p:txBody>
      </p:sp>
      <p:sp>
        <p:nvSpPr>
          <p:cNvPr id="70" name="TextBox 69">
            <a:extLst>
              <a:ext uri="{FF2B5EF4-FFF2-40B4-BE49-F238E27FC236}">
                <a16:creationId xmlns:a16="http://schemas.microsoft.com/office/drawing/2014/main" id="{9EEB4A08-3246-4F53-9B1D-D624394F4809}"/>
              </a:ext>
            </a:extLst>
          </p:cNvPr>
          <p:cNvSpPr txBox="1"/>
          <p:nvPr/>
        </p:nvSpPr>
        <p:spPr>
          <a:xfrm>
            <a:off x="7464863" y="1202244"/>
            <a:ext cx="515639" cy="307777"/>
          </a:xfrm>
          <a:prstGeom prst="rect">
            <a:avLst/>
          </a:prstGeom>
          <a:noFill/>
        </p:spPr>
        <p:txBody>
          <a:bodyPr wrap="square" rtlCol="0">
            <a:spAutoFit/>
          </a:bodyPr>
          <a:lstStyle/>
          <a:p>
            <a:r>
              <a:rPr lang="en-US" sz="1400" dirty="0"/>
              <a:t>93%</a:t>
            </a:r>
          </a:p>
        </p:txBody>
      </p:sp>
      <p:sp>
        <p:nvSpPr>
          <p:cNvPr id="71" name="TextBox 70">
            <a:extLst>
              <a:ext uri="{FF2B5EF4-FFF2-40B4-BE49-F238E27FC236}">
                <a16:creationId xmlns:a16="http://schemas.microsoft.com/office/drawing/2014/main" id="{68878ED6-BB14-4057-B4AC-9783B19C8A65}"/>
              </a:ext>
            </a:extLst>
          </p:cNvPr>
          <p:cNvSpPr txBox="1"/>
          <p:nvPr/>
        </p:nvSpPr>
        <p:spPr>
          <a:xfrm>
            <a:off x="7145173" y="4710325"/>
            <a:ext cx="515639" cy="307777"/>
          </a:xfrm>
          <a:prstGeom prst="rect">
            <a:avLst/>
          </a:prstGeom>
          <a:noFill/>
        </p:spPr>
        <p:txBody>
          <a:bodyPr wrap="square" rtlCol="0">
            <a:spAutoFit/>
          </a:bodyPr>
          <a:lstStyle/>
          <a:p>
            <a:r>
              <a:rPr lang="en-US" sz="1400" dirty="0"/>
              <a:t>93%</a:t>
            </a:r>
          </a:p>
        </p:txBody>
      </p:sp>
      <p:sp>
        <p:nvSpPr>
          <p:cNvPr id="72" name="TextBox 71">
            <a:extLst>
              <a:ext uri="{FF2B5EF4-FFF2-40B4-BE49-F238E27FC236}">
                <a16:creationId xmlns:a16="http://schemas.microsoft.com/office/drawing/2014/main" id="{D86C981E-989A-429A-B766-30F87252C8F8}"/>
              </a:ext>
            </a:extLst>
          </p:cNvPr>
          <p:cNvSpPr txBox="1"/>
          <p:nvPr/>
        </p:nvSpPr>
        <p:spPr>
          <a:xfrm>
            <a:off x="7511529" y="3825830"/>
            <a:ext cx="515639" cy="307777"/>
          </a:xfrm>
          <a:prstGeom prst="rect">
            <a:avLst/>
          </a:prstGeom>
          <a:noFill/>
        </p:spPr>
        <p:txBody>
          <a:bodyPr wrap="square" rtlCol="0">
            <a:spAutoFit/>
          </a:bodyPr>
          <a:lstStyle/>
          <a:p>
            <a:r>
              <a:rPr lang="en-US" sz="1400" dirty="0"/>
              <a:t>97%</a:t>
            </a:r>
          </a:p>
        </p:txBody>
      </p:sp>
      <p:sp>
        <p:nvSpPr>
          <p:cNvPr id="73" name="TextBox 72">
            <a:extLst>
              <a:ext uri="{FF2B5EF4-FFF2-40B4-BE49-F238E27FC236}">
                <a16:creationId xmlns:a16="http://schemas.microsoft.com/office/drawing/2014/main" id="{73D87712-302D-4E36-A08F-71F967235894}"/>
              </a:ext>
            </a:extLst>
          </p:cNvPr>
          <p:cNvSpPr txBox="1"/>
          <p:nvPr/>
        </p:nvSpPr>
        <p:spPr>
          <a:xfrm>
            <a:off x="5522177" y="1342718"/>
            <a:ext cx="515639" cy="307777"/>
          </a:xfrm>
          <a:prstGeom prst="rect">
            <a:avLst/>
          </a:prstGeom>
          <a:noFill/>
        </p:spPr>
        <p:txBody>
          <a:bodyPr wrap="square" rtlCol="0">
            <a:spAutoFit/>
          </a:bodyPr>
          <a:lstStyle/>
          <a:p>
            <a:r>
              <a:rPr lang="en-US" sz="1400" dirty="0"/>
              <a:t>95%</a:t>
            </a:r>
          </a:p>
        </p:txBody>
      </p:sp>
      <p:sp>
        <p:nvSpPr>
          <p:cNvPr id="74" name="TextBox 73">
            <a:extLst>
              <a:ext uri="{FF2B5EF4-FFF2-40B4-BE49-F238E27FC236}">
                <a16:creationId xmlns:a16="http://schemas.microsoft.com/office/drawing/2014/main" id="{77D93FBA-9874-403C-8929-A3D5D377C356}"/>
              </a:ext>
            </a:extLst>
          </p:cNvPr>
          <p:cNvSpPr txBox="1"/>
          <p:nvPr/>
        </p:nvSpPr>
        <p:spPr>
          <a:xfrm>
            <a:off x="5545687" y="4833536"/>
            <a:ext cx="515639" cy="307777"/>
          </a:xfrm>
          <a:prstGeom prst="rect">
            <a:avLst/>
          </a:prstGeom>
          <a:noFill/>
        </p:spPr>
        <p:txBody>
          <a:bodyPr wrap="square" rtlCol="0">
            <a:spAutoFit/>
          </a:bodyPr>
          <a:lstStyle/>
          <a:p>
            <a:r>
              <a:rPr lang="en-US" sz="1400" dirty="0"/>
              <a:t>95%</a:t>
            </a:r>
          </a:p>
        </p:txBody>
      </p:sp>
      <p:sp>
        <p:nvSpPr>
          <p:cNvPr id="75" name="TextBox 74">
            <a:extLst>
              <a:ext uri="{FF2B5EF4-FFF2-40B4-BE49-F238E27FC236}">
                <a16:creationId xmlns:a16="http://schemas.microsoft.com/office/drawing/2014/main" id="{49472B59-760F-4379-96BD-F034DC79EF12}"/>
              </a:ext>
            </a:extLst>
          </p:cNvPr>
          <p:cNvSpPr txBox="1"/>
          <p:nvPr/>
        </p:nvSpPr>
        <p:spPr>
          <a:xfrm>
            <a:off x="3215101" y="1222357"/>
            <a:ext cx="515639" cy="307777"/>
          </a:xfrm>
          <a:prstGeom prst="rect">
            <a:avLst/>
          </a:prstGeom>
          <a:noFill/>
        </p:spPr>
        <p:txBody>
          <a:bodyPr wrap="square" rtlCol="0">
            <a:spAutoFit/>
          </a:bodyPr>
          <a:lstStyle/>
          <a:p>
            <a:r>
              <a:rPr lang="en-US" sz="1400" dirty="0"/>
              <a:t>98%</a:t>
            </a:r>
          </a:p>
        </p:txBody>
      </p:sp>
      <p:sp>
        <p:nvSpPr>
          <p:cNvPr id="76" name="TextBox 75">
            <a:extLst>
              <a:ext uri="{FF2B5EF4-FFF2-40B4-BE49-F238E27FC236}">
                <a16:creationId xmlns:a16="http://schemas.microsoft.com/office/drawing/2014/main" id="{8FD0B741-1462-4A0F-B5A7-FC8A4D1A1597}"/>
              </a:ext>
            </a:extLst>
          </p:cNvPr>
          <p:cNvSpPr txBox="1"/>
          <p:nvPr/>
        </p:nvSpPr>
        <p:spPr>
          <a:xfrm>
            <a:off x="576052" y="2345644"/>
            <a:ext cx="9892250" cy="307777"/>
          </a:xfrm>
          <a:prstGeom prst="rect">
            <a:avLst/>
          </a:prstGeom>
          <a:noFill/>
        </p:spPr>
        <p:txBody>
          <a:bodyPr wrap="square" rtlCol="0">
            <a:spAutoFit/>
          </a:bodyPr>
          <a:lstStyle/>
          <a:p>
            <a:r>
              <a:rPr lang="en-US" sz="1400" dirty="0"/>
              <a:t>If batteries used for all energy and are only charged from PV and not grid, overall efficiency is 98% x 95% x 93% = 86%. </a:t>
            </a:r>
          </a:p>
        </p:txBody>
      </p:sp>
      <p:sp>
        <p:nvSpPr>
          <p:cNvPr id="77" name="TextBox 76">
            <a:extLst>
              <a:ext uri="{FF2B5EF4-FFF2-40B4-BE49-F238E27FC236}">
                <a16:creationId xmlns:a16="http://schemas.microsoft.com/office/drawing/2014/main" id="{D9324A62-DE71-4E7A-BF4D-65C1F544020B}"/>
              </a:ext>
            </a:extLst>
          </p:cNvPr>
          <p:cNvSpPr txBox="1"/>
          <p:nvPr/>
        </p:nvSpPr>
        <p:spPr>
          <a:xfrm>
            <a:off x="453763" y="5735652"/>
            <a:ext cx="11460938" cy="307777"/>
          </a:xfrm>
          <a:prstGeom prst="rect">
            <a:avLst/>
          </a:prstGeom>
          <a:noFill/>
        </p:spPr>
        <p:txBody>
          <a:bodyPr wrap="square" rtlCol="0">
            <a:spAutoFit/>
          </a:bodyPr>
          <a:lstStyle/>
          <a:p>
            <a:r>
              <a:rPr lang="en-US" sz="1400" dirty="0"/>
              <a:t>If batteries used for all energy and are only charged from PV and not grid, overall efficiency is 97% x 93% x 95% x 93% = 80% or 7% worse than DC coupled. </a:t>
            </a:r>
          </a:p>
        </p:txBody>
      </p:sp>
    </p:spTree>
    <p:extLst>
      <p:ext uri="{BB962C8B-B14F-4D97-AF65-F5344CB8AC3E}">
        <p14:creationId xmlns:p14="http://schemas.microsoft.com/office/powerpoint/2010/main" val="2001454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C063F21F-B176-466F-914D-68619939B8DF}"/>
              </a:ext>
            </a:extLst>
          </p:cNvPr>
          <p:cNvGraphicFramePr>
            <a:graphicFrameLocks noGrp="1"/>
          </p:cNvGraphicFramePr>
          <p:nvPr>
            <p:extLst>
              <p:ext uri="{D42A27DB-BD31-4B8C-83A1-F6EECF244321}">
                <p14:modId xmlns:p14="http://schemas.microsoft.com/office/powerpoint/2010/main" val="1475425970"/>
              </p:ext>
            </p:extLst>
          </p:nvPr>
        </p:nvGraphicFramePr>
        <p:xfrm>
          <a:off x="307275" y="488966"/>
          <a:ext cx="11342684" cy="6283960"/>
        </p:xfrm>
        <a:graphic>
          <a:graphicData uri="http://schemas.openxmlformats.org/drawingml/2006/table">
            <a:tbl>
              <a:tblPr firstRow="1" bandRow="1">
                <a:tableStyleId>{5C22544A-7EE6-4342-B048-85BDC9FD1C3A}</a:tableStyleId>
              </a:tblPr>
              <a:tblGrid>
                <a:gridCol w="964635">
                  <a:extLst>
                    <a:ext uri="{9D8B030D-6E8A-4147-A177-3AD203B41FA5}">
                      <a16:colId xmlns:a16="http://schemas.microsoft.com/office/drawing/2014/main" val="804162854"/>
                    </a:ext>
                  </a:extLst>
                </a:gridCol>
                <a:gridCol w="2495693">
                  <a:extLst>
                    <a:ext uri="{9D8B030D-6E8A-4147-A177-3AD203B41FA5}">
                      <a16:colId xmlns:a16="http://schemas.microsoft.com/office/drawing/2014/main" val="802438621"/>
                    </a:ext>
                  </a:extLst>
                </a:gridCol>
                <a:gridCol w="3554472">
                  <a:extLst>
                    <a:ext uri="{9D8B030D-6E8A-4147-A177-3AD203B41FA5}">
                      <a16:colId xmlns:a16="http://schemas.microsoft.com/office/drawing/2014/main" val="1847115125"/>
                    </a:ext>
                  </a:extLst>
                </a:gridCol>
                <a:gridCol w="4327884">
                  <a:extLst>
                    <a:ext uri="{9D8B030D-6E8A-4147-A177-3AD203B41FA5}">
                      <a16:colId xmlns:a16="http://schemas.microsoft.com/office/drawing/2014/main" val="2554948648"/>
                    </a:ext>
                  </a:extLst>
                </a:gridCol>
              </a:tblGrid>
              <a:tr h="370840">
                <a:tc>
                  <a:txBody>
                    <a:bodyPr/>
                    <a:lstStyle/>
                    <a:p>
                      <a:r>
                        <a:rPr lang="en-US" sz="1400" dirty="0"/>
                        <a:t>Item</a:t>
                      </a:r>
                    </a:p>
                  </a:txBody>
                  <a:tcPr/>
                </a:tc>
                <a:tc>
                  <a:txBody>
                    <a:bodyPr/>
                    <a:lstStyle/>
                    <a:p>
                      <a:r>
                        <a:rPr lang="en-US" sz="1400" dirty="0"/>
                        <a:t>Existing</a:t>
                      </a:r>
                    </a:p>
                  </a:txBody>
                  <a:tcPr/>
                </a:tc>
                <a:tc>
                  <a:txBody>
                    <a:bodyPr/>
                    <a:lstStyle/>
                    <a:p>
                      <a:r>
                        <a:rPr lang="en-US" sz="1400" dirty="0"/>
                        <a:t>Proposed</a:t>
                      </a:r>
                    </a:p>
                  </a:txBody>
                  <a:tcPr/>
                </a:tc>
                <a:tc>
                  <a:txBody>
                    <a:bodyPr/>
                    <a:lstStyle/>
                    <a:p>
                      <a:r>
                        <a:rPr lang="en-US" sz="1400" dirty="0"/>
                        <a:t>Notes</a:t>
                      </a:r>
                    </a:p>
                  </a:txBody>
                  <a:tcPr/>
                </a:tc>
                <a:extLst>
                  <a:ext uri="{0D108BD9-81ED-4DB2-BD59-A6C34878D82A}">
                    <a16:rowId xmlns:a16="http://schemas.microsoft.com/office/drawing/2014/main" val="3587509877"/>
                  </a:ext>
                </a:extLst>
              </a:tr>
              <a:tr h="370840">
                <a:tc>
                  <a:txBody>
                    <a:bodyPr/>
                    <a:lstStyle/>
                    <a:p>
                      <a:r>
                        <a:rPr lang="en-US" sz="1400" dirty="0"/>
                        <a:t>Grid service and circuit breaker box</a:t>
                      </a:r>
                    </a:p>
                  </a:txBody>
                  <a:tcPr/>
                </a:tc>
                <a:tc>
                  <a:txBody>
                    <a:bodyPr/>
                    <a:lstStyle/>
                    <a:p>
                      <a:r>
                        <a:rPr lang="en-US" sz="1400" dirty="0"/>
                        <a:t>90A (21.6 kW)</a:t>
                      </a:r>
                    </a:p>
                  </a:txBody>
                  <a:tcPr/>
                </a:tc>
                <a:tc>
                  <a:txBody>
                    <a:bodyPr/>
                    <a:lstStyle/>
                    <a:p>
                      <a:r>
                        <a:rPr lang="en-US" sz="1400" dirty="0">
                          <a:highlight>
                            <a:srgbClr val="FFFF00"/>
                          </a:highlight>
                        </a:rPr>
                        <a:t>1.) size this</a:t>
                      </a:r>
                    </a:p>
                  </a:txBody>
                  <a:tcPr/>
                </a:tc>
                <a:tc>
                  <a:txBody>
                    <a:bodyPr/>
                    <a:lstStyle/>
                    <a:p>
                      <a:r>
                        <a:rPr lang="en-US" sz="1400" dirty="0"/>
                        <a:t>Needed to support 2 electric vehicles and added air source heat pump for space and water heating.  Also need to separate out oven and stove on different circuit breakers to remove the junction under the house, or replace the wire and move the junction to a box under the stove.</a:t>
                      </a:r>
                    </a:p>
                  </a:txBody>
                  <a:tcPr/>
                </a:tc>
                <a:extLst>
                  <a:ext uri="{0D108BD9-81ED-4DB2-BD59-A6C34878D82A}">
                    <a16:rowId xmlns:a16="http://schemas.microsoft.com/office/drawing/2014/main" val="1200007181"/>
                  </a:ext>
                </a:extLst>
              </a:tr>
              <a:tr h="370840">
                <a:tc>
                  <a:txBody>
                    <a:bodyPr/>
                    <a:lstStyle/>
                    <a:p>
                      <a:r>
                        <a:rPr lang="en-US" sz="1400" dirty="0"/>
                        <a:t>PV interface</a:t>
                      </a:r>
                    </a:p>
                  </a:txBody>
                  <a:tcPr/>
                </a:tc>
                <a:tc>
                  <a:txBody>
                    <a:bodyPr/>
                    <a:lstStyle/>
                    <a:p>
                      <a:r>
                        <a:rPr lang="en-US" sz="1400" dirty="0"/>
                        <a:t>SMA Sunny Boy 2.5 kW inverter with no monitoring, currently not functional (or may be broken PV panels or wires)</a:t>
                      </a:r>
                    </a:p>
                  </a:txBody>
                  <a:tcPr/>
                </a:tc>
                <a:tc>
                  <a:txBody>
                    <a:bodyPr/>
                    <a:lstStyle/>
                    <a:p>
                      <a:r>
                        <a:rPr lang="en-US" sz="1400" dirty="0"/>
                        <a:t>Sol-Ark 12 kW inverter/ charger with monitoring</a:t>
                      </a:r>
                    </a:p>
                  </a:txBody>
                  <a:tcPr/>
                </a:tc>
                <a:tc>
                  <a:txBody>
                    <a:bodyPr/>
                    <a:lstStyle/>
                    <a:p>
                      <a:r>
                        <a:rPr lang="en-US" sz="1400" dirty="0">
                          <a:highlight>
                            <a:srgbClr val="FFFF00"/>
                          </a:highlight>
                        </a:rPr>
                        <a:t>2.) Need to know how to install a transfer switch to reconnect the house directly to the grid when the Sol-Ark fails.  3.) Need to confirm that we don’t need a separate critical loads panel.  4.) Need to know how the Sol-Ark battery charging and discharging current can be gracefully cut back by the BMS in the event of an unbalanced cell or over-temperature instead of opening the contactor. </a:t>
                      </a:r>
                    </a:p>
                  </a:txBody>
                  <a:tcPr>
                    <a:solidFill>
                      <a:srgbClr val="E9EBF5"/>
                    </a:solidFill>
                  </a:tcPr>
                </a:tc>
                <a:extLst>
                  <a:ext uri="{0D108BD9-81ED-4DB2-BD59-A6C34878D82A}">
                    <a16:rowId xmlns:a16="http://schemas.microsoft.com/office/drawing/2014/main" val="2791817996"/>
                  </a:ext>
                </a:extLst>
              </a:tr>
              <a:tr h="370840">
                <a:tc>
                  <a:txBody>
                    <a:bodyPr/>
                    <a:lstStyle/>
                    <a:p>
                      <a:r>
                        <a:rPr lang="en-US" sz="1400" dirty="0"/>
                        <a:t>PV panels</a:t>
                      </a:r>
                    </a:p>
                  </a:txBody>
                  <a:tcPr/>
                </a:tc>
                <a:tc>
                  <a:txBody>
                    <a:bodyPr/>
                    <a:lstStyle/>
                    <a:p>
                      <a:r>
                        <a:rPr lang="en-US" sz="1400" dirty="0"/>
                        <a:t>12 180W Sharp NT-180U1, 1.8 kW net max output, ca. 2003</a:t>
                      </a:r>
                    </a:p>
                  </a:txBody>
                  <a:tcPr/>
                </a:tc>
                <a:tc>
                  <a:txBody>
                    <a:bodyPr/>
                    <a:lstStyle/>
                    <a:p>
                      <a:r>
                        <a:rPr lang="en-US" sz="1400" dirty="0"/>
                        <a:t>19 Solaria PowerXT-400R-PM, 6.6 kW peak, 11.2 MWh/year </a:t>
                      </a:r>
                    </a:p>
                  </a:txBody>
                  <a:tcPr>
                    <a:solidFill>
                      <a:srgbClr val="CFD5EA"/>
                    </a:solidFill>
                  </a:tcPr>
                </a:tc>
                <a:tc>
                  <a:txBody>
                    <a:bodyPr/>
                    <a:lstStyle/>
                    <a:p>
                      <a:r>
                        <a:rPr lang="en-US" sz="1400" dirty="0"/>
                        <a:t>Need to move from shaded small SW roof to unshaded large SE roof.  </a:t>
                      </a:r>
                      <a:r>
                        <a:rPr lang="en-US" sz="1400" dirty="0">
                          <a:highlight>
                            <a:srgbClr val="FFFF00"/>
                          </a:highlight>
                        </a:rPr>
                        <a:t>5.) Need to verify location is good since afternoon loss should mostly be made up by morning gain. 6.) Need to research Solaria’s prospective longevity vs. LG which is top tier but from Korea not the US. </a:t>
                      </a:r>
                    </a:p>
                  </a:txBody>
                  <a:tcPr>
                    <a:solidFill>
                      <a:srgbClr val="CFD5EA"/>
                    </a:solidFill>
                  </a:tcPr>
                </a:tc>
                <a:extLst>
                  <a:ext uri="{0D108BD9-81ED-4DB2-BD59-A6C34878D82A}">
                    <a16:rowId xmlns:a16="http://schemas.microsoft.com/office/drawing/2014/main" val="1463077603"/>
                  </a:ext>
                </a:extLst>
              </a:tr>
              <a:tr h="370840">
                <a:tc>
                  <a:txBody>
                    <a:bodyPr/>
                    <a:lstStyle/>
                    <a:p>
                      <a:r>
                        <a:rPr lang="en-US" sz="1400" dirty="0"/>
                        <a:t>Batteries</a:t>
                      </a:r>
                    </a:p>
                  </a:txBody>
                  <a:tcPr/>
                </a:tc>
                <a:tc>
                  <a:txBody>
                    <a:bodyPr/>
                    <a:lstStyle/>
                    <a:p>
                      <a:r>
                        <a:rPr lang="en-US" sz="1400" dirty="0"/>
                        <a:t>None</a:t>
                      </a:r>
                    </a:p>
                  </a:txBody>
                  <a:tcPr/>
                </a:tc>
                <a:tc>
                  <a:txBody>
                    <a:bodyPr/>
                    <a:lstStyle/>
                    <a:p>
                      <a:r>
                        <a:rPr lang="en-US" sz="1400" dirty="0"/>
                        <a:t>8 </a:t>
                      </a:r>
                      <a:r>
                        <a:rPr lang="en-US" sz="1400" dirty="0" err="1"/>
                        <a:t>Simpliphi</a:t>
                      </a:r>
                      <a:r>
                        <a:rPr lang="en-US" sz="1400" dirty="0"/>
                        <a:t> PHI-3.8-M-48 48V LiFePO4 75 Ah 3.6 kWh 37.5 amp 1.8 kW, 28.8 kWh 14.4 kW total; also experiment with Nickel Iron new or refurbished cells (only 70% round trip efficiency but 25 year warranty) and used EV LiFePO4s; will make home-made mechanical mounting and BMS</a:t>
                      </a:r>
                    </a:p>
                  </a:txBody>
                  <a:tcPr>
                    <a:solidFill>
                      <a:srgbClr val="E9EBF5"/>
                    </a:solidFill>
                  </a:tcPr>
                </a:tc>
                <a:tc>
                  <a:txBody>
                    <a:bodyPr/>
                    <a:lstStyle/>
                    <a:p>
                      <a:r>
                        <a:rPr lang="en-US" sz="1400" dirty="0">
                          <a:highlight>
                            <a:srgbClr val="FFFF00"/>
                          </a:highlight>
                        </a:rPr>
                        <a:t>7.) Need to verify location: area, sun heating, can it be under the eaves in case of fire?  8.) Need to verify using homemade batteries and BMS can be done legally to code, and won’t void the Sol-Ark warranty.</a:t>
                      </a:r>
                    </a:p>
                  </a:txBody>
                  <a:tcPr>
                    <a:solidFill>
                      <a:srgbClr val="E9EBF5"/>
                    </a:solidFill>
                  </a:tcPr>
                </a:tc>
                <a:extLst>
                  <a:ext uri="{0D108BD9-81ED-4DB2-BD59-A6C34878D82A}">
                    <a16:rowId xmlns:a16="http://schemas.microsoft.com/office/drawing/2014/main" val="2222648312"/>
                  </a:ext>
                </a:extLst>
              </a:tr>
            </a:tbl>
          </a:graphicData>
        </a:graphic>
      </p:graphicFrame>
      <p:sp>
        <p:nvSpPr>
          <p:cNvPr id="5" name="TextBox 4">
            <a:extLst>
              <a:ext uri="{FF2B5EF4-FFF2-40B4-BE49-F238E27FC236}">
                <a16:creationId xmlns:a16="http://schemas.microsoft.com/office/drawing/2014/main" id="{990FD38B-89F1-412F-A228-966B5F6883B7}"/>
              </a:ext>
            </a:extLst>
          </p:cNvPr>
          <p:cNvSpPr txBox="1"/>
          <p:nvPr/>
        </p:nvSpPr>
        <p:spPr>
          <a:xfrm>
            <a:off x="231648" y="129533"/>
            <a:ext cx="2017776" cy="369332"/>
          </a:xfrm>
          <a:prstGeom prst="rect">
            <a:avLst/>
          </a:prstGeom>
          <a:noFill/>
        </p:spPr>
        <p:txBody>
          <a:bodyPr wrap="square" rtlCol="0">
            <a:spAutoFit/>
          </a:bodyPr>
          <a:lstStyle/>
          <a:p>
            <a:r>
              <a:rPr lang="en-US" u="sng" dirty="0"/>
              <a:t>Power components</a:t>
            </a:r>
          </a:p>
        </p:txBody>
      </p:sp>
      <p:sp>
        <p:nvSpPr>
          <p:cNvPr id="6" name="Slide Number Placeholder 5">
            <a:extLst>
              <a:ext uri="{FF2B5EF4-FFF2-40B4-BE49-F238E27FC236}">
                <a16:creationId xmlns:a16="http://schemas.microsoft.com/office/drawing/2014/main" id="{3193F018-D923-4ABE-B869-174F6C2D30FE}"/>
              </a:ext>
            </a:extLst>
          </p:cNvPr>
          <p:cNvSpPr>
            <a:spLocks noGrp="1"/>
          </p:cNvSpPr>
          <p:nvPr>
            <p:ph type="sldNum" sz="quarter" idx="12"/>
          </p:nvPr>
        </p:nvSpPr>
        <p:spPr/>
        <p:txBody>
          <a:bodyPr/>
          <a:lstStyle/>
          <a:p>
            <a:fld id="{5C9E8105-BA37-4043-9FAE-E1F2F5DDB633}" type="slidenum">
              <a:rPr lang="en-US" smtClean="0"/>
              <a:t>18</a:t>
            </a:fld>
            <a:endParaRPr lang="en-US"/>
          </a:p>
        </p:txBody>
      </p:sp>
    </p:spTree>
    <p:extLst>
      <p:ext uri="{BB962C8B-B14F-4D97-AF65-F5344CB8AC3E}">
        <p14:creationId xmlns:p14="http://schemas.microsoft.com/office/powerpoint/2010/main" val="2111523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C063F21F-B176-466F-914D-68619939B8DF}"/>
              </a:ext>
            </a:extLst>
          </p:cNvPr>
          <p:cNvGraphicFramePr>
            <a:graphicFrameLocks noGrp="1"/>
          </p:cNvGraphicFramePr>
          <p:nvPr>
            <p:extLst>
              <p:ext uri="{D42A27DB-BD31-4B8C-83A1-F6EECF244321}">
                <p14:modId xmlns:p14="http://schemas.microsoft.com/office/powerpoint/2010/main" val="129044507"/>
              </p:ext>
            </p:extLst>
          </p:nvPr>
        </p:nvGraphicFramePr>
        <p:xfrm>
          <a:off x="354399" y="597101"/>
          <a:ext cx="11228784" cy="5303520"/>
        </p:xfrm>
        <a:graphic>
          <a:graphicData uri="http://schemas.openxmlformats.org/drawingml/2006/table">
            <a:tbl>
              <a:tblPr firstRow="1" bandRow="1">
                <a:tableStyleId>{5C22544A-7EE6-4342-B048-85BDC9FD1C3A}</a:tableStyleId>
              </a:tblPr>
              <a:tblGrid>
                <a:gridCol w="1060383">
                  <a:extLst>
                    <a:ext uri="{9D8B030D-6E8A-4147-A177-3AD203B41FA5}">
                      <a16:colId xmlns:a16="http://schemas.microsoft.com/office/drawing/2014/main" val="804162854"/>
                    </a:ext>
                  </a:extLst>
                </a:gridCol>
                <a:gridCol w="1566993">
                  <a:extLst>
                    <a:ext uri="{9D8B030D-6E8A-4147-A177-3AD203B41FA5}">
                      <a16:colId xmlns:a16="http://schemas.microsoft.com/office/drawing/2014/main" val="802438621"/>
                    </a:ext>
                  </a:extLst>
                </a:gridCol>
                <a:gridCol w="1450848">
                  <a:extLst>
                    <a:ext uri="{9D8B030D-6E8A-4147-A177-3AD203B41FA5}">
                      <a16:colId xmlns:a16="http://schemas.microsoft.com/office/drawing/2014/main" val="3028814690"/>
                    </a:ext>
                  </a:extLst>
                </a:gridCol>
                <a:gridCol w="804672">
                  <a:extLst>
                    <a:ext uri="{9D8B030D-6E8A-4147-A177-3AD203B41FA5}">
                      <a16:colId xmlns:a16="http://schemas.microsoft.com/office/drawing/2014/main" val="1722928866"/>
                    </a:ext>
                  </a:extLst>
                </a:gridCol>
                <a:gridCol w="1133856">
                  <a:extLst>
                    <a:ext uri="{9D8B030D-6E8A-4147-A177-3AD203B41FA5}">
                      <a16:colId xmlns:a16="http://schemas.microsoft.com/office/drawing/2014/main" val="2294994325"/>
                    </a:ext>
                  </a:extLst>
                </a:gridCol>
                <a:gridCol w="5212032">
                  <a:extLst>
                    <a:ext uri="{9D8B030D-6E8A-4147-A177-3AD203B41FA5}">
                      <a16:colId xmlns:a16="http://schemas.microsoft.com/office/drawing/2014/main" val="2554948648"/>
                    </a:ext>
                  </a:extLst>
                </a:gridCol>
              </a:tblGrid>
              <a:tr h="370840">
                <a:tc>
                  <a:txBody>
                    <a:bodyPr/>
                    <a:lstStyle/>
                    <a:p>
                      <a:r>
                        <a:rPr lang="en-US" sz="1200" dirty="0"/>
                        <a:t>Item</a:t>
                      </a:r>
                    </a:p>
                  </a:txBody>
                  <a:tcPr/>
                </a:tc>
                <a:tc>
                  <a:txBody>
                    <a:bodyPr/>
                    <a:lstStyle/>
                    <a:p>
                      <a:r>
                        <a:rPr lang="en-US" sz="1200" dirty="0"/>
                        <a:t>Existing</a:t>
                      </a:r>
                    </a:p>
                  </a:txBody>
                  <a:tcPr/>
                </a:tc>
                <a:tc>
                  <a:txBody>
                    <a:bodyPr/>
                    <a:lstStyle/>
                    <a:p>
                      <a:r>
                        <a:rPr lang="en-US" sz="1200" dirty="0"/>
                        <a:t>Proposed</a:t>
                      </a:r>
                    </a:p>
                  </a:txBody>
                  <a:tcPr/>
                </a:tc>
                <a:tc>
                  <a:txBody>
                    <a:bodyPr/>
                    <a:lstStyle/>
                    <a:p>
                      <a:r>
                        <a:rPr lang="en-US" sz="1200" dirty="0"/>
                        <a:t>Max power, kW</a:t>
                      </a:r>
                    </a:p>
                  </a:txBody>
                  <a:tcPr/>
                </a:tc>
                <a:tc>
                  <a:txBody>
                    <a:bodyPr/>
                    <a:lstStyle/>
                    <a:p>
                      <a:r>
                        <a:rPr lang="en-US" sz="1200" dirty="0"/>
                        <a:t>Average daily energy, kWh</a:t>
                      </a:r>
                    </a:p>
                  </a:txBody>
                  <a:tcPr/>
                </a:tc>
                <a:tc>
                  <a:txBody>
                    <a:bodyPr/>
                    <a:lstStyle/>
                    <a:p>
                      <a:r>
                        <a:rPr lang="en-US" sz="1200" dirty="0"/>
                        <a:t>Notes</a:t>
                      </a:r>
                    </a:p>
                  </a:txBody>
                  <a:tcPr/>
                </a:tc>
                <a:extLst>
                  <a:ext uri="{0D108BD9-81ED-4DB2-BD59-A6C34878D82A}">
                    <a16:rowId xmlns:a16="http://schemas.microsoft.com/office/drawing/2014/main" val="3587509877"/>
                  </a:ext>
                </a:extLst>
              </a:tr>
              <a:tr h="370840">
                <a:tc>
                  <a:txBody>
                    <a:bodyPr/>
                    <a:lstStyle/>
                    <a:p>
                      <a:r>
                        <a:rPr lang="en-US" sz="1200" dirty="0"/>
                        <a:t>Space heater, hot water heater</a:t>
                      </a:r>
                    </a:p>
                  </a:txBody>
                  <a:tcPr/>
                </a:tc>
                <a:tc>
                  <a:txBody>
                    <a:bodyPr/>
                    <a:lstStyle/>
                    <a:p>
                      <a:r>
                        <a:rPr lang="en-US" sz="1200" dirty="0"/>
                        <a:t>Natural gas furnace, natural gas water heater</a:t>
                      </a:r>
                    </a:p>
                  </a:txBody>
                  <a:tcPr/>
                </a:tc>
                <a:tc>
                  <a:txBody>
                    <a:bodyPr/>
                    <a:lstStyle/>
                    <a:p>
                      <a:r>
                        <a:rPr lang="en-US" sz="1200" dirty="0"/>
                        <a:t>Central air source heat pump</a:t>
                      </a:r>
                    </a:p>
                  </a:txBody>
                  <a:tcPr/>
                </a:tc>
                <a:tc>
                  <a:txBody>
                    <a:bodyPr/>
                    <a:lstStyle/>
                    <a:p>
                      <a:r>
                        <a:rPr lang="en-US" sz="1200" dirty="0"/>
                        <a:t>5.0</a:t>
                      </a:r>
                    </a:p>
                  </a:txBody>
                  <a:tcPr/>
                </a:tc>
                <a:tc>
                  <a:txBody>
                    <a:bodyPr/>
                    <a:lstStyle/>
                    <a:p>
                      <a:r>
                        <a:rPr lang="en-US" sz="1200" dirty="0"/>
                        <a:t>12.5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rPr>
                        <a:t>9.) Need to verify location of heat pump; area, distance from duct system, can it be under eaves due to fire?  10.) Need to confirm that over half the house registers can be closed and doors to those rooms closed and with added temperature sensors the heat pump can continue to run efficiently given the small duct diameter.  11.) Only a 5 year warranty; need to understand expected ongoing compressor repair costs, or look for an alternative with a longer warranty. 12.) Can we sell the used 8 year old furnace?  It would be a shame to scrap it, but the PV and heat pump contractors should work together real time so both should be done at the same time instead of waiting for the furnace to die. 13.) Soft start so we can avoid a critical loads panel, or will it peak at 15 kW? 14.) Need to verify that heat pump alone for hot water is cost effective, and that a solar thermal preheater is not also needed which at 4’x10’ takes the space of 2 PV panels. 15.) Can heat pump installation be DIY?</a:t>
                      </a:r>
                    </a:p>
                  </a:txBody>
                  <a:tcPr/>
                </a:tc>
                <a:extLst>
                  <a:ext uri="{0D108BD9-81ED-4DB2-BD59-A6C34878D82A}">
                    <a16:rowId xmlns:a16="http://schemas.microsoft.com/office/drawing/2014/main" val="1929161340"/>
                  </a:ext>
                </a:extLst>
              </a:tr>
              <a:tr h="370840">
                <a:tc>
                  <a:txBody>
                    <a:bodyPr/>
                    <a:lstStyle/>
                    <a:p>
                      <a:r>
                        <a:rPr lang="en-US" sz="1200" dirty="0"/>
                        <a:t>EV #2</a:t>
                      </a:r>
                    </a:p>
                  </a:txBody>
                  <a:tcPr/>
                </a:tc>
                <a:tc>
                  <a:txBody>
                    <a:bodyPr/>
                    <a:lstStyle/>
                    <a:p>
                      <a:r>
                        <a:rPr lang="en-US" sz="1200" dirty="0"/>
                        <a:t>2022 Bolt EUV with 250 mile range</a:t>
                      </a:r>
                    </a:p>
                  </a:txBody>
                  <a:tcPr/>
                </a:tc>
                <a:tc>
                  <a:txBody>
                    <a:bodyPr/>
                    <a:lstStyle/>
                    <a:p>
                      <a:r>
                        <a:rPr lang="en-US" sz="1200" dirty="0"/>
                        <a:t>No change</a:t>
                      </a:r>
                    </a:p>
                  </a:txBody>
                  <a:tcPr/>
                </a:tc>
                <a:tc>
                  <a:txBody>
                    <a:bodyPr/>
                    <a:lstStyle/>
                    <a:p>
                      <a:r>
                        <a:rPr lang="en-US" sz="1200" dirty="0"/>
                        <a:t>7.7</a:t>
                      </a:r>
                    </a:p>
                  </a:txBody>
                  <a:tcPr/>
                </a:tc>
                <a:tc>
                  <a:txBody>
                    <a:bodyPr/>
                    <a:lstStyle/>
                    <a:p>
                      <a:r>
                        <a:rPr lang="en-US" sz="1200" dirty="0"/>
                        <a:t>7.9</a:t>
                      </a:r>
                    </a:p>
                  </a:txBody>
                  <a:tcPr/>
                </a:tc>
                <a:tc>
                  <a:txBody>
                    <a:bodyPr/>
                    <a:lstStyle/>
                    <a:p>
                      <a:r>
                        <a:rPr lang="en-US" sz="1200" dirty="0"/>
                        <a:t>Need to turn down max current from 40 amps to 32 amps.</a:t>
                      </a:r>
                    </a:p>
                  </a:txBody>
                  <a:tcPr/>
                </a:tc>
                <a:extLst>
                  <a:ext uri="{0D108BD9-81ED-4DB2-BD59-A6C34878D82A}">
                    <a16:rowId xmlns:a16="http://schemas.microsoft.com/office/drawing/2014/main" val="930772152"/>
                  </a:ext>
                </a:extLst>
              </a:tr>
              <a:tr h="370840">
                <a:tc>
                  <a:txBody>
                    <a:bodyPr/>
                    <a:lstStyle/>
                    <a:p>
                      <a:r>
                        <a:rPr lang="en-US" sz="1200" dirty="0"/>
                        <a:t>EV #1</a:t>
                      </a:r>
                    </a:p>
                  </a:txBody>
                  <a:tcPr/>
                </a:tc>
                <a:tc>
                  <a:txBody>
                    <a:bodyPr/>
                    <a:lstStyle/>
                    <a:p>
                      <a:r>
                        <a:rPr lang="en-US" sz="1200" dirty="0"/>
                        <a:t>1966 Mustang EV conversion with only 30 mile range</a:t>
                      </a:r>
                    </a:p>
                  </a:txBody>
                  <a:tcPr/>
                </a:tc>
                <a:tc>
                  <a:txBody>
                    <a:bodyPr/>
                    <a:lstStyle/>
                    <a:p>
                      <a:r>
                        <a:rPr lang="en-US" sz="1200" dirty="0"/>
                        <a:t>No change</a:t>
                      </a:r>
                    </a:p>
                  </a:txBody>
                  <a:tcPr/>
                </a:tc>
                <a:tc>
                  <a:txBody>
                    <a:bodyPr/>
                    <a:lstStyle/>
                    <a:p>
                      <a:r>
                        <a:rPr lang="en-US" sz="1200" dirty="0"/>
                        <a:t>0.8</a:t>
                      </a:r>
                    </a:p>
                  </a:txBody>
                  <a:tcPr/>
                </a:tc>
                <a:tc>
                  <a:txBody>
                    <a:bodyPr/>
                    <a:lstStyle/>
                    <a:p>
                      <a:r>
                        <a:rPr lang="en-US" sz="1200" dirty="0"/>
                        <a:t>3.5</a:t>
                      </a:r>
                    </a:p>
                  </a:txBody>
                  <a:tcPr/>
                </a:tc>
                <a:tc>
                  <a:txBody>
                    <a:bodyPr/>
                    <a:lstStyle/>
                    <a:p>
                      <a:endParaRPr lang="en-US" sz="1200" dirty="0"/>
                    </a:p>
                  </a:txBody>
                  <a:tcPr/>
                </a:tc>
                <a:extLst>
                  <a:ext uri="{0D108BD9-81ED-4DB2-BD59-A6C34878D82A}">
                    <a16:rowId xmlns:a16="http://schemas.microsoft.com/office/drawing/2014/main" val="1200007181"/>
                  </a:ext>
                </a:extLst>
              </a:tr>
              <a:tr h="370840">
                <a:tc>
                  <a:txBody>
                    <a:bodyPr/>
                    <a:lstStyle/>
                    <a:p>
                      <a:r>
                        <a:rPr lang="en-US" sz="1200" u="sng" dirty="0"/>
                        <a:t>Everything else</a:t>
                      </a:r>
                    </a:p>
                  </a:txBody>
                  <a:tcPr/>
                </a:tc>
                <a:tc>
                  <a:txBody>
                    <a:bodyPr/>
                    <a:lstStyle/>
                    <a:p>
                      <a:endParaRPr lang="en-US" sz="1200" u="sng" dirty="0"/>
                    </a:p>
                  </a:txBody>
                  <a:tcPr/>
                </a:tc>
                <a:tc>
                  <a:txBody>
                    <a:bodyPr/>
                    <a:lstStyle/>
                    <a:p>
                      <a:endParaRPr lang="en-US" sz="1200" u="sng" dirty="0"/>
                    </a:p>
                  </a:txBody>
                  <a:tcPr/>
                </a:tc>
                <a:tc>
                  <a:txBody>
                    <a:bodyPr/>
                    <a:lstStyle/>
                    <a:p>
                      <a:r>
                        <a:rPr lang="en-US" sz="1200" u="sng" dirty="0"/>
                        <a:t>Un-known</a:t>
                      </a:r>
                    </a:p>
                  </a:txBody>
                  <a:tcPr>
                    <a:solidFill>
                      <a:srgbClr val="CFD5EA"/>
                    </a:solidFill>
                  </a:tcPr>
                </a:tc>
                <a:tc>
                  <a:txBody>
                    <a:bodyPr/>
                    <a:lstStyle/>
                    <a:p>
                      <a:r>
                        <a:rPr lang="en-US" sz="1200" u="sng" dirty="0"/>
                        <a:t>5.2</a:t>
                      </a:r>
                    </a:p>
                  </a:txBody>
                  <a:tcPr>
                    <a:solidFill>
                      <a:srgbClr val="CFD5EA"/>
                    </a:solidFill>
                  </a:tcPr>
                </a:tc>
                <a:tc>
                  <a:txBody>
                    <a:bodyPr/>
                    <a:lstStyle/>
                    <a:p>
                      <a:r>
                        <a:rPr lang="en-US" sz="1200" u="sng" dirty="0">
                          <a:highlight>
                            <a:srgbClr val="FF0000"/>
                          </a:highlight>
                        </a:rPr>
                        <a:t>Need to estimate this</a:t>
                      </a:r>
                    </a:p>
                  </a:txBody>
                  <a:tcPr>
                    <a:solidFill>
                      <a:srgbClr val="CFD5EA"/>
                    </a:solidFill>
                  </a:tcPr>
                </a:tc>
                <a:extLst>
                  <a:ext uri="{0D108BD9-81ED-4DB2-BD59-A6C34878D82A}">
                    <a16:rowId xmlns:a16="http://schemas.microsoft.com/office/drawing/2014/main" val="2895889425"/>
                  </a:ext>
                </a:extLst>
              </a:tr>
              <a:tr h="370840">
                <a:tc>
                  <a:txBody>
                    <a:bodyPr/>
                    <a:lstStyle/>
                    <a:p>
                      <a:r>
                        <a:rPr lang="en-US" sz="1200" dirty="0"/>
                        <a:t>Total</a:t>
                      </a:r>
                    </a:p>
                  </a:txBody>
                  <a:tcPr/>
                </a:tc>
                <a:tc>
                  <a:txBody>
                    <a:bodyPr/>
                    <a:lstStyle/>
                    <a:p>
                      <a:endParaRPr lang="en-US" sz="1200" dirty="0"/>
                    </a:p>
                  </a:txBody>
                  <a:tcPr/>
                </a:tc>
                <a:tc>
                  <a:txBody>
                    <a:bodyPr/>
                    <a:lstStyle/>
                    <a:p>
                      <a:endParaRPr lang="en-US" sz="1200" dirty="0"/>
                    </a:p>
                  </a:txBody>
                  <a:tcPr/>
                </a:tc>
                <a:tc>
                  <a:txBody>
                    <a:bodyPr/>
                    <a:lstStyle/>
                    <a:p>
                      <a:r>
                        <a:rPr lang="en-US" sz="1200" dirty="0"/>
                        <a:t>13.5 + un-known</a:t>
                      </a:r>
                      <a:endParaRPr lang="en-US" sz="1200" dirty="0">
                        <a:highlight>
                          <a:srgbClr val="FF0000"/>
                        </a:highlight>
                      </a:endParaRPr>
                    </a:p>
                  </a:txBody>
                  <a:tcPr>
                    <a:solidFill>
                      <a:srgbClr val="E9EBF5"/>
                    </a:solidFill>
                  </a:tcPr>
                </a:tc>
                <a:tc>
                  <a:txBody>
                    <a:bodyPr/>
                    <a:lstStyle/>
                    <a:p>
                      <a:r>
                        <a:rPr lang="en-US" sz="1200" dirty="0"/>
                        <a:t>29.1 kWh/day</a:t>
                      </a:r>
                    </a:p>
                    <a:p>
                      <a:r>
                        <a:rPr lang="en-US" sz="1200" dirty="0"/>
                        <a:t>10.8 MWh/</a:t>
                      </a:r>
                      <a:r>
                        <a:rPr lang="en-US" sz="1200" dirty="0" err="1"/>
                        <a:t>yr</a:t>
                      </a:r>
                      <a:endParaRPr lang="en-US" sz="1200" dirty="0"/>
                    </a:p>
                  </a:txBody>
                  <a:tcPr>
                    <a:solidFill>
                      <a:srgbClr val="E9EBF5"/>
                    </a:solidFill>
                  </a:tcPr>
                </a:tc>
                <a:tc>
                  <a:txBody>
                    <a:bodyPr/>
                    <a:lstStyle/>
                    <a:p>
                      <a:r>
                        <a:rPr lang="en-US" sz="1200" dirty="0"/>
                        <a:t>At 12kW max Sol-Ark output we need to not run everything at once to avoid a critical loads panel, but we are OK with doing it manually.</a:t>
                      </a:r>
                    </a:p>
                  </a:txBody>
                  <a:tcPr>
                    <a:solidFill>
                      <a:srgbClr val="E9EBF5"/>
                    </a:solidFill>
                  </a:tcPr>
                </a:tc>
                <a:extLst>
                  <a:ext uri="{0D108BD9-81ED-4DB2-BD59-A6C34878D82A}">
                    <a16:rowId xmlns:a16="http://schemas.microsoft.com/office/drawing/2014/main" val="2220836825"/>
                  </a:ext>
                </a:extLst>
              </a:tr>
            </a:tbl>
          </a:graphicData>
        </a:graphic>
      </p:graphicFrame>
      <p:sp>
        <p:nvSpPr>
          <p:cNvPr id="5" name="TextBox 4">
            <a:extLst>
              <a:ext uri="{FF2B5EF4-FFF2-40B4-BE49-F238E27FC236}">
                <a16:creationId xmlns:a16="http://schemas.microsoft.com/office/drawing/2014/main" id="{990FD38B-89F1-412F-A228-966B5F6883B7}"/>
              </a:ext>
            </a:extLst>
          </p:cNvPr>
          <p:cNvSpPr txBox="1"/>
          <p:nvPr/>
        </p:nvSpPr>
        <p:spPr>
          <a:xfrm>
            <a:off x="268224" y="87868"/>
            <a:ext cx="2017776" cy="369332"/>
          </a:xfrm>
          <a:prstGeom prst="rect">
            <a:avLst/>
          </a:prstGeom>
          <a:noFill/>
        </p:spPr>
        <p:txBody>
          <a:bodyPr wrap="square" rtlCol="0">
            <a:spAutoFit/>
          </a:bodyPr>
          <a:lstStyle/>
          <a:p>
            <a:r>
              <a:rPr lang="en-US" u="sng" dirty="0"/>
              <a:t>Loads</a:t>
            </a:r>
          </a:p>
        </p:txBody>
      </p:sp>
      <p:sp>
        <p:nvSpPr>
          <p:cNvPr id="4" name="Slide Number Placeholder 3">
            <a:extLst>
              <a:ext uri="{FF2B5EF4-FFF2-40B4-BE49-F238E27FC236}">
                <a16:creationId xmlns:a16="http://schemas.microsoft.com/office/drawing/2014/main" id="{9675FE65-3431-43DF-BCAA-D889F5B1C442}"/>
              </a:ext>
            </a:extLst>
          </p:cNvPr>
          <p:cNvSpPr>
            <a:spLocks noGrp="1"/>
          </p:cNvSpPr>
          <p:nvPr>
            <p:ph type="sldNum" sz="quarter" idx="12"/>
          </p:nvPr>
        </p:nvSpPr>
        <p:spPr/>
        <p:txBody>
          <a:bodyPr/>
          <a:lstStyle/>
          <a:p>
            <a:fld id="{5C9E8105-BA37-4043-9FAE-E1F2F5DDB633}" type="slidenum">
              <a:rPr lang="en-US" smtClean="0"/>
              <a:t>19</a:t>
            </a:fld>
            <a:endParaRPr lang="en-US"/>
          </a:p>
        </p:txBody>
      </p:sp>
    </p:spTree>
    <p:extLst>
      <p:ext uri="{BB962C8B-B14F-4D97-AF65-F5344CB8AC3E}">
        <p14:creationId xmlns:p14="http://schemas.microsoft.com/office/powerpoint/2010/main" val="2835972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0461A2-F822-49AA-94CA-9B57706255D0}"/>
              </a:ext>
            </a:extLst>
          </p:cNvPr>
          <p:cNvSpPr>
            <a:spLocks noGrp="1"/>
          </p:cNvSpPr>
          <p:nvPr>
            <p:ph type="sldNum" sz="quarter" idx="12"/>
          </p:nvPr>
        </p:nvSpPr>
        <p:spPr/>
        <p:txBody>
          <a:bodyPr/>
          <a:lstStyle/>
          <a:p>
            <a:fld id="{5C9E8105-BA37-4043-9FAE-E1F2F5DDB633}" type="slidenum">
              <a:rPr lang="en-US" smtClean="0"/>
              <a:t>2</a:t>
            </a:fld>
            <a:endParaRPr lang="en-US"/>
          </a:p>
        </p:txBody>
      </p:sp>
      <p:sp>
        <p:nvSpPr>
          <p:cNvPr id="5" name="TextBox 4">
            <a:extLst>
              <a:ext uri="{FF2B5EF4-FFF2-40B4-BE49-F238E27FC236}">
                <a16:creationId xmlns:a16="http://schemas.microsoft.com/office/drawing/2014/main" id="{00CF1FE9-7E69-479E-8726-5D33D8D10D50}"/>
              </a:ext>
            </a:extLst>
          </p:cNvPr>
          <p:cNvSpPr txBox="1"/>
          <p:nvPr/>
        </p:nvSpPr>
        <p:spPr>
          <a:xfrm>
            <a:off x="619828" y="405036"/>
            <a:ext cx="3013224" cy="369332"/>
          </a:xfrm>
          <a:prstGeom prst="rect">
            <a:avLst/>
          </a:prstGeom>
          <a:noFill/>
        </p:spPr>
        <p:txBody>
          <a:bodyPr wrap="square" rtlCol="0">
            <a:spAutoFit/>
          </a:bodyPr>
          <a:lstStyle/>
          <a:p>
            <a:r>
              <a:rPr lang="en-US" u="sng" dirty="0"/>
              <a:t>Goals</a:t>
            </a:r>
          </a:p>
        </p:txBody>
      </p:sp>
      <p:sp>
        <p:nvSpPr>
          <p:cNvPr id="6" name="TextBox 5">
            <a:extLst>
              <a:ext uri="{FF2B5EF4-FFF2-40B4-BE49-F238E27FC236}">
                <a16:creationId xmlns:a16="http://schemas.microsoft.com/office/drawing/2014/main" id="{8397E864-957B-44F7-A2FE-7544048EC00E}"/>
              </a:ext>
            </a:extLst>
          </p:cNvPr>
          <p:cNvSpPr txBox="1"/>
          <p:nvPr/>
        </p:nvSpPr>
        <p:spPr>
          <a:xfrm>
            <a:off x="335280" y="865521"/>
            <a:ext cx="10911840" cy="3693319"/>
          </a:xfrm>
          <a:prstGeom prst="rect">
            <a:avLst/>
          </a:prstGeom>
          <a:noFill/>
        </p:spPr>
        <p:txBody>
          <a:bodyPr wrap="square">
            <a:spAutoFit/>
          </a:bodyPr>
          <a:lstStyle/>
          <a:p>
            <a:pPr marL="342900" indent="-342900">
              <a:buFont typeface="+mj-lt"/>
              <a:buAutoNum type="arabicPeriod"/>
            </a:pPr>
            <a:r>
              <a:rPr lang="en-US" dirty="0"/>
              <a:t>Minimize grid use in order to:</a:t>
            </a:r>
          </a:p>
          <a:p>
            <a:pPr marL="800100" lvl="1" indent="-342900">
              <a:buFont typeface="Arial" panose="020B0604020202020204" pitchFamily="34" charset="0"/>
              <a:buChar char="•"/>
            </a:pPr>
            <a:r>
              <a:rPr lang="en-US" dirty="0"/>
              <a:t>Reduce toxic and greenhouse gas emissions being generated by the grid</a:t>
            </a:r>
          </a:p>
          <a:p>
            <a:pPr marL="800100" lvl="1" indent="-342900">
              <a:buFont typeface="Arial" panose="020B0604020202020204" pitchFamily="34" charset="0"/>
              <a:buChar char="•"/>
            </a:pPr>
            <a:r>
              <a:rPr lang="en-US" dirty="0"/>
              <a:t>Reduce power generation and delivery strain on the grid</a:t>
            </a:r>
          </a:p>
          <a:p>
            <a:pPr marL="800100" lvl="1" indent="-342900">
              <a:buFont typeface="Arial" panose="020B0604020202020204" pitchFamily="34" charset="0"/>
              <a:buChar char="•"/>
            </a:pPr>
            <a:r>
              <a:rPr lang="en-US" dirty="0"/>
              <a:t>Increase energy independence for monetary and national security reasons</a:t>
            </a:r>
          </a:p>
          <a:p>
            <a:pPr marL="800100" lvl="1" indent="-342900">
              <a:buFont typeface="+mj-lt"/>
              <a:buAutoNum type="arabicPeriod"/>
            </a:pPr>
            <a:endParaRPr lang="en-US" dirty="0"/>
          </a:p>
          <a:p>
            <a:pPr marL="342900" indent="-342900">
              <a:buFont typeface="+mj-lt"/>
              <a:buAutoNum type="arabicPeriod"/>
            </a:pPr>
            <a:r>
              <a:rPr lang="en-US" dirty="0"/>
              <a:t>Do not significantly disrupt our current lifestyle.  </a:t>
            </a:r>
          </a:p>
          <a:p>
            <a:pPr marL="342900" indent="-342900">
              <a:buFont typeface="+mj-lt"/>
              <a:buAutoNum type="arabicPeriod"/>
            </a:pPr>
            <a:endParaRPr lang="en-US" dirty="0"/>
          </a:p>
          <a:p>
            <a:pPr marL="342900" indent="-342900">
              <a:buFont typeface="+mj-lt"/>
              <a:buAutoNum type="arabicPeriod"/>
            </a:pPr>
            <a:r>
              <a:rPr lang="en-US" dirty="0"/>
              <a:t>Do not significantly increase our ongoing home ownership cost.</a:t>
            </a:r>
          </a:p>
          <a:p>
            <a:pPr marL="342900" indent="-342900">
              <a:buFont typeface="+mj-lt"/>
              <a:buAutoNum type="arabicPeriod"/>
            </a:pPr>
            <a:endParaRPr lang="en-US" dirty="0"/>
          </a:p>
          <a:p>
            <a:pPr marL="342900" indent="-342900">
              <a:buFont typeface="+mj-lt"/>
              <a:buAutoNum type="arabicPeriod"/>
            </a:pPr>
            <a:r>
              <a:rPr lang="en-US" dirty="0"/>
              <a:t>Purchase equipment that is safe, reliable and repairable, with long lasting warranties and local repair and replacement support.  </a:t>
            </a:r>
          </a:p>
          <a:p>
            <a:pPr marL="342900" indent="-342900">
              <a:buFont typeface="+mj-lt"/>
              <a:buAutoNum type="arabicPeriod"/>
            </a:pPr>
            <a:endParaRPr lang="en-US" dirty="0"/>
          </a:p>
          <a:p>
            <a:pPr marL="342900" indent="-342900">
              <a:buFont typeface="+mj-lt"/>
              <a:buAutoNum type="arabicPeriod"/>
            </a:pPr>
            <a:r>
              <a:rPr lang="en-US" dirty="0"/>
              <a:t>Maximize US made content whenever available with competitive prices and performance.</a:t>
            </a:r>
          </a:p>
        </p:txBody>
      </p:sp>
    </p:spTree>
    <p:extLst>
      <p:ext uri="{BB962C8B-B14F-4D97-AF65-F5344CB8AC3E}">
        <p14:creationId xmlns:p14="http://schemas.microsoft.com/office/powerpoint/2010/main" val="699451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F2F92CF-0F92-4A8D-BDD5-5BED674E7CAE}"/>
              </a:ext>
            </a:extLst>
          </p:cNvPr>
          <p:cNvGraphicFramePr>
            <a:graphicFrameLocks noGrp="1"/>
          </p:cNvGraphicFramePr>
          <p:nvPr>
            <p:extLst>
              <p:ext uri="{D42A27DB-BD31-4B8C-83A1-F6EECF244321}">
                <p14:modId xmlns:p14="http://schemas.microsoft.com/office/powerpoint/2010/main" val="3918793388"/>
              </p:ext>
            </p:extLst>
          </p:nvPr>
        </p:nvGraphicFramePr>
        <p:xfrm>
          <a:off x="1759085" y="280177"/>
          <a:ext cx="8673830" cy="6297646"/>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A425CF68-0DA1-4EA4-B961-261BCC0AF627}"/>
              </a:ext>
            </a:extLst>
          </p:cNvPr>
          <p:cNvSpPr>
            <a:spLocks noGrp="1"/>
          </p:cNvSpPr>
          <p:nvPr>
            <p:ph type="sldNum" sz="quarter" idx="12"/>
          </p:nvPr>
        </p:nvSpPr>
        <p:spPr/>
        <p:txBody>
          <a:bodyPr/>
          <a:lstStyle/>
          <a:p>
            <a:fld id="{5C9E8105-BA37-4043-9FAE-E1F2F5DDB633}" type="slidenum">
              <a:rPr lang="en-US" smtClean="0"/>
              <a:t>20</a:t>
            </a:fld>
            <a:endParaRPr lang="en-US"/>
          </a:p>
        </p:txBody>
      </p:sp>
    </p:spTree>
    <p:extLst>
      <p:ext uri="{BB962C8B-B14F-4D97-AF65-F5344CB8AC3E}">
        <p14:creationId xmlns:p14="http://schemas.microsoft.com/office/powerpoint/2010/main" val="3719637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5A0225-C3C1-4692-B9F4-29450D70ACBF}"/>
              </a:ext>
            </a:extLst>
          </p:cNvPr>
          <p:cNvSpPr txBox="1"/>
          <p:nvPr/>
        </p:nvSpPr>
        <p:spPr>
          <a:xfrm>
            <a:off x="484128" y="216584"/>
            <a:ext cx="5072042" cy="923330"/>
          </a:xfrm>
          <a:prstGeom prst="rect">
            <a:avLst/>
          </a:prstGeom>
          <a:noFill/>
        </p:spPr>
        <p:txBody>
          <a:bodyPr wrap="square" rtlCol="0">
            <a:spAutoFit/>
          </a:bodyPr>
          <a:lstStyle/>
          <a:p>
            <a:r>
              <a:rPr lang="en-US" u="sng" dirty="0"/>
              <a:t>Current electrical load breakdown estimations</a:t>
            </a:r>
          </a:p>
          <a:p>
            <a:endParaRPr lang="en-US" dirty="0"/>
          </a:p>
          <a:p>
            <a:endParaRPr lang="en-US" dirty="0"/>
          </a:p>
        </p:txBody>
      </p:sp>
      <p:sp>
        <p:nvSpPr>
          <p:cNvPr id="4" name="TextBox 3">
            <a:extLst>
              <a:ext uri="{FF2B5EF4-FFF2-40B4-BE49-F238E27FC236}">
                <a16:creationId xmlns:a16="http://schemas.microsoft.com/office/drawing/2014/main" id="{9FA06F81-553D-49FF-ADE7-055270B3EFCC}"/>
              </a:ext>
            </a:extLst>
          </p:cNvPr>
          <p:cNvSpPr txBox="1"/>
          <p:nvPr/>
        </p:nvSpPr>
        <p:spPr>
          <a:xfrm>
            <a:off x="484128" y="678249"/>
            <a:ext cx="10869672" cy="5909310"/>
          </a:xfrm>
          <a:prstGeom prst="rect">
            <a:avLst/>
          </a:prstGeom>
          <a:noFill/>
        </p:spPr>
        <p:txBody>
          <a:bodyPr wrap="square">
            <a:spAutoFit/>
          </a:bodyPr>
          <a:lstStyle/>
          <a:p>
            <a:r>
              <a:rPr lang="en-US" dirty="0"/>
              <a:t>EV #1 Long Range: </a:t>
            </a:r>
          </a:p>
          <a:p>
            <a:endParaRPr lang="en-US" sz="1800" dirty="0"/>
          </a:p>
          <a:p>
            <a:r>
              <a:rPr lang="en-US" sz="1800" dirty="0"/>
              <a:t>A 125 mile range VW e-Golf was added Dec 2017-Sept 2020, then we had no long range EV for 9 months, then we got a 2022 Bolt EUV in July 2021.  The Bolt currently being driven at a rate of ~20,000 miles per year to care for an ailing parent 90 miles away, and for taking longer road trips during a sabbatical.  It will probably settle out closer to ~12,000 miles a year like our gas cars we used up until Nov 2017 and Oct 2020-Jun 2021.  At least 9,000 miles will be charged overnight at either a.) 4 MPH rate on 120V 8A, b.) 6 MPH rate on 120V 12A, or c.) 25 MPH rate on 240V 32A.</a:t>
            </a:r>
          </a:p>
          <a:p>
            <a:endParaRPr lang="en-US" dirty="0"/>
          </a:p>
          <a:p>
            <a:r>
              <a:rPr lang="en-US" dirty="0"/>
              <a:t>EV #2 Short Range:</a:t>
            </a:r>
          </a:p>
          <a:p>
            <a:endParaRPr lang="en-US" dirty="0"/>
          </a:p>
          <a:p>
            <a:r>
              <a:rPr lang="en-US" sz="1800" dirty="0"/>
              <a:t>Added July 2006.  Driven only ~4,000 miles per year or 11 miles per day on average.  Charge at 2 MPH rate overnight on 120V 6.5A, 2.5 mi/ kWh AC.  Can be charged at 7.7 kW, but rarely done due to limited range.</a:t>
            </a:r>
          </a:p>
          <a:p>
            <a:endParaRPr lang="en-US" dirty="0"/>
          </a:p>
          <a:p>
            <a:r>
              <a:rPr lang="en-US" sz="1800" dirty="0"/>
              <a:t>Everything Else:</a:t>
            </a:r>
          </a:p>
          <a:p>
            <a:endParaRPr lang="en-US" dirty="0"/>
          </a:p>
          <a:p>
            <a:r>
              <a:rPr lang="en-US" sz="1800" dirty="0"/>
              <a:t>Includes fixed electrical appliances including stove, double convection oven, furnace fan, whole house fan and lighting, as well as plug-in appliances clothes dryer, clothes washer, electronics, kitchen tools, vacuum cleaner and garage tools.  Estimated by subtracting the EV estimates above from our energy usage history when we’ve had two EVs.  More study can be done if needed to reduce energy consumption, but the added heat pump is swamping out the peak energy needs so more insulation and ability to close off and </a:t>
            </a:r>
            <a:r>
              <a:rPr lang="en-US" sz="1800" dirty="0" err="1"/>
              <a:t>unheat</a:t>
            </a:r>
            <a:r>
              <a:rPr lang="en-US" sz="1800" dirty="0"/>
              <a:t> unused rooms is the obvious action.  </a:t>
            </a:r>
          </a:p>
        </p:txBody>
      </p:sp>
      <p:sp>
        <p:nvSpPr>
          <p:cNvPr id="8" name="Slide Number Placeholder 7">
            <a:extLst>
              <a:ext uri="{FF2B5EF4-FFF2-40B4-BE49-F238E27FC236}">
                <a16:creationId xmlns:a16="http://schemas.microsoft.com/office/drawing/2014/main" id="{F648CE56-65CA-40EB-9B92-823E411C2C45}"/>
              </a:ext>
            </a:extLst>
          </p:cNvPr>
          <p:cNvSpPr>
            <a:spLocks noGrp="1"/>
          </p:cNvSpPr>
          <p:nvPr>
            <p:ph type="sldNum" sz="quarter" idx="12"/>
          </p:nvPr>
        </p:nvSpPr>
        <p:spPr/>
        <p:txBody>
          <a:bodyPr/>
          <a:lstStyle/>
          <a:p>
            <a:fld id="{5C9E8105-BA37-4043-9FAE-E1F2F5DDB633}" type="slidenum">
              <a:rPr lang="en-US" smtClean="0"/>
              <a:t>21</a:t>
            </a:fld>
            <a:endParaRPr lang="en-US"/>
          </a:p>
        </p:txBody>
      </p:sp>
    </p:spTree>
    <p:extLst>
      <p:ext uri="{BB962C8B-B14F-4D97-AF65-F5344CB8AC3E}">
        <p14:creationId xmlns:p14="http://schemas.microsoft.com/office/powerpoint/2010/main" val="305059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ED4A81D-C6B4-492B-95C1-59323EB47E32}"/>
              </a:ext>
            </a:extLst>
          </p:cNvPr>
          <p:cNvGraphicFramePr>
            <a:graphicFrameLocks noGrp="1"/>
          </p:cNvGraphicFramePr>
          <p:nvPr>
            <p:extLst>
              <p:ext uri="{D42A27DB-BD31-4B8C-83A1-F6EECF244321}">
                <p14:modId xmlns:p14="http://schemas.microsoft.com/office/powerpoint/2010/main" val="2141772406"/>
              </p:ext>
            </p:extLst>
          </p:nvPr>
        </p:nvGraphicFramePr>
        <p:xfrm>
          <a:off x="1759085" y="280177"/>
          <a:ext cx="8673830" cy="6297646"/>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CE095D94-65DA-4860-8BF5-419843D0D9EF}"/>
              </a:ext>
            </a:extLst>
          </p:cNvPr>
          <p:cNvSpPr>
            <a:spLocks noGrp="1"/>
          </p:cNvSpPr>
          <p:nvPr>
            <p:ph type="sldNum" sz="quarter" idx="12"/>
          </p:nvPr>
        </p:nvSpPr>
        <p:spPr/>
        <p:txBody>
          <a:bodyPr/>
          <a:lstStyle/>
          <a:p>
            <a:fld id="{5C9E8105-BA37-4043-9FAE-E1F2F5DDB633}" type="slidenum">
              <a:rPr lang="en-US" smtClean="0"/>
              <a:t>22</a:t>
            </a:fld>
            <a:endParaRPr lang="en-US"/>
          </a:p>
        </p:txBody>
      </p:sp>
    </p:spTree>
    <p:extLst>
      <p:ext uri="{BB962C8B-B14F-4D97-AF65-F5344CB8AC3E}">
        <p14:creationId xmlns:p14="http://schemas.microsoft.com/office/powerpoint/2010/main" val="307810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ED25C7-D9A3-4672-9A95-3B05A51D9A7D}"/>
              </a:ext>
            </a:extLst>
          </p:cNvPr>
          <p:cNvSpPr txBox="1"/>
          <p:nvPr/>
        </p:nvSpPr>
        <p:spPr>
          <a:xfrm>
            <a:off x="819225" y="516287"/>
            <a:ext cx="10690918" cy="1723549"/>
          </a:xfrm>
          <a:prstGeom prst="rect">
            <a:avLst/>
          </a:prstGeom>
          <a:noFill/>
        </p:spPr>
        <p:txBody>
          <a:bodyPr wrap="square" rtlCol="0">
            <a:spAutoFit/>
          </a:bodyPr>
          <a:lstStyle/>
          <a:p>
            <a:r>
              <a:rPr lang="en-US" u="sng" dirty="0"/>
              <a:t>Added heat pump load estimate</a:t>
            </a:r>
          </a:p>
          <a:p>
            <a:endParaRPr lang="en-US" dirty="0"/>
          </a:p>
          <a:p>
            <a:r>
              <a:rPr lang="en-US" sz="1400" dirty="0"/>
              <a:t>We consume an average of 420 </a:t>
            </a:r>
            <a:r>
              <a:rPr lang="en-US" sz="1400" dirty="0" err="1"/>
              <a:t>therms</a:t>
            </a:r>
            <a:r>
              <a:rPr lang="en-US" sz="1400" dirty="0"/>
              <a:t> or 12,306 kWh/year of natural gas for space and water heat.  We generally run our heater Nov-Apr where the lows are 39 to 44 F on average, vs. 48 to 52F for the rest of the year.  Based on  </a:t>
            </a:r>
            <a:r>
              <a:rPr lang="en-US" sz="1400" dirty="0" err="1"/>
              <a:t>Chiltrix</a:t>
            </a:r>
            <a:r>
              <a:rPr lang="en-US" sz="1400" dirty="0"/>
              <a:t> data it looks like COP will be around 2.6 for 122 degree domestic hot water which is assumed to be what will be used for the furnace, so we will need about 4,733 kWh per year, and our energy bills without solar would be about $346 more per year or about $1 per day, not a high price to pay to enable renewably powered heating, only ~1/4 of a Venti latte at Starbucks.     </a:t>
            </a:r>
          </a:p>
        </p:txBody>
      </p:sp>
      <p:pic>
        <p:nvPicPr>
          <p:cNvPr id="4" name="Picture 3">
            <a:extLst>
              <a:ext uri="{FF2B5EF4-FFF2-40B4-BE49-F238E27FC236}">
                <a16:creationId xmlns:a16="http://schemas.microsoft.com/office/drawing/2014/main" id="{3016F192-D67F-4200-BA6E-5CD086682A49}"/>
              </a:ext>
            </a:extLst>
          </p:cNvPr>
          <p:cNvPicPr>
            <a:picLocks noChangeAspect="1"/>
          </p:cNvPicPr>
          <p:nvPr/>
        </p:nvPicPr>
        <p:blipFill>
          <a:blip r:embed="rId2"/>
          <a:stretch>
            <a:fillRect/>
          </a:stretch>
        </p:blipFill>
        <p:spPr>
          <a:xfrm>
            <a:off x="735896" y="3110699"/>
            <a:ext cx="5020929" cy="2543838"/>
          </a:xfrm>
          <a:prstGeom prst="rect">
            <a:avLst/>
          </a:prstGeom>
        </p:spPr>
      </p:pic>
      <p:pic>
        <p:nvPicPr>
          <p:cNvPr id="6" name="Picture 5">
            <a:extLst>
              <a:ext uri="{FF2B5EF4-FFF2-40B4-BE49-F238E27FC236}">
                <a16:creationId xmlns:a16="http://schemas.microsoft.com/office/drawing/2014/main" id="{C00FD53A-8362-4C22-8F2B-C2AD791270CA}"/>
              </a:ext>
            </a:extLst>
          </p:cNvPr>
          <p:cNvPicPr>
            <a:picLocks noChangeAspect="1"/>
          </p:cNvPicPr>
          <p:nvPr/>
        </p:nvPicPr>
        <p:blipFill>
          <a:blip r:embed="rId3"/>
          <a:stretch>
            <a:fillRect/>
          </a:stretch>
        </p:blipFill>
        <p:spPr>
          <a:xfrm>
            <a:off x="6295379" y="3046398"/>
            <a:ext cx="5160725" cy="3295315"/>
          </a:xfrm>
          <a:prstGeom prst="rect">
            <a:avLst/>
          </a:prstGeom>
        </p:spPr>
      </p:pic>
      <p:sp>
        <p:nvSpPr>
          <p:cNvPr id="7" name="Oval 6">
            <a:extLst>
              <a:ext uri="{FF2B5EF4-FFF2-40B4-BE49-F238E27FC236}">
                <a16:creationId xmlns:a16="http://schemas.microsoft.com/office/drawing/2014/main" id="{6C317675-400B-4ADF-A251-E0284FEB70EB}"/>
              </a:ext>
            </a:extLst>
          </p:cNvPr>
          <p:cNvSpPr/>
          <p:nvPr/>
        </p:nvSpPr>
        <p:spPr>
          <a:xfrm>
            <a:off x="9295157" y="5191347"/>
            <a:ext cx="801880" cy="1650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18C2D0DC-E50C-469D-8777-A9AFA6B5065B}"/>
              </a:ext>
            </a:extLst>
          </p:cNvPr>
          <p:cNvSpPr>
            <a:spLocks noGrp="1"/>
          </p:cNvSpPr>
          <p:nvPr>
            <p:ph type="sldNum" sz="quarter" idx="12"/>
          </p:nvPr>
        </p:nvSpPr>
        <p:spPr/>
        <p:txBody>
          <a:bodyPr/>
          <a:lstStyle/>
          <a:p>
            <a:fld id="{5C9E8105-BA37-4043-9FAE-E1F2F5DDB633}" type="slidenum">
              <a:rPr lang="en-US" smtClean="0"/>
              <a:t>23</a:t>
            </a:fld>
            <a:endParaRPr lang="en-US"/>
          </a:p>
        </p:txBody>
      </p:sp>
      <p:sp>
        <p:nvSpPr>
          <p:cNvPr id="9" name="TextBox 8">
            <a:extLst>
              <a:ext uri="{FF2B5EF4-FFF2-40B4-BE49-F238E27FC236}">
                <a16:creationId xmlns:a16="http://schemas.microsoft.com/office/drawing/2014/main" id="{82042B54-F37A-482E-8F99-AA6F93B105D8}"/>
              </a:ext>
            </a:extLst>
          </p:cNvPr>
          <p:cNvSpPr txBox="1"/>
          <p:nvPr/>
        </p:nvSpPr>
        <p:spPr>
          <a:xfrm>
            <a:off x="1617260" y="2463421"/>
            <a:ext cx="2961564" cy="307777"/>
          </a:xfrm>
          <a:prstGeom prst="rect">
            <a:avLst/>
          </a:prstGeom>
          <a:noFill/>
        </p:spPr>
        <p:txBody>
          <a:bodyPr wrap="square" rtlCol="0">
            <a:spAutoFit/>
          </a:bodyPr>
          <a:lstStyle/>
          <a:p>
            <a:r>
              <a:rPr lang="en-US" sz="1400" dirty="0"/>
              <a:t>Average temps according to Google:</a:t>
            </a:r>
          </a:p>
        </p:txBody>
      </p:sp>
      <p:sp>
        <p:nvSpPr>
          <p:cNvPr id="10" name="TextBox 9">
            <a:extLst>
              <a:ext uri="{FF2B5EF4-FFF2-40B4-BE49-F238E27FC236}">
                <a16:creationId xmlns:a16="http://schemas.microsoft.com/office/drawing/2014/main" id="{9B675FD8-6831-4943-ABF5-5814046F9032}"/>
              </a:ext>
            </a:extLst>
          </p:cNvPr>
          <p:cNvSpPr txBox="1"/>
          <p:nvPr/>
        </p:nvSpPr>
        <p:spPr>
          <a:xfrm>
            <a:off x="7283355" y="2467184"/>
            <a:ext cx="3614382" cy="307777"/>
          </a:xfrm>
          <a:prstGeom prst="rect">
            <a:avLst/>
          </a:prstGeom>
          <a:noFill/>
        </p:spPr>
        <p:txBody>
          <a:bodyPr wrap="square" rtlCol="0">
            <a:spAutoFit/>
          </a:bodyPr>
          <a:lstStyle/>
          <a:p>
            <a:r>
              <a:rPr lang="en-US" sz="1400" dirty="0"/>
              <a:t>Heat pump COP according to manufacturer:</a:t>
            </a:r>
          </a:p>
        </p:txBody>
      </p:sp>
    </p:spTree>
    <p:extLst>
      <p:ext uri="{BB962C8B-B14F-4D97-AF65-F5344CB8AC3E}">
        <p14:creationId xmlns:p14="http://schemas.microsoft.com/office/powerpoint/2010/main" val="2936587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C1397F-ABB0-4E6B-9844-11E4D742E053}"/>
              </a:ext>
            </a:extLst>
          </p:cNvPr>
          <p:cNvSpPr>
            <a:spLocks noGrp="1"/>
          </p:cNvSpPr>
          <p:nvPr>
            <p:ph type="sldNum" sz="quarter" idx="12"/>
          </p:nvPr>
        </p:nvSpPr>
        <p:spPr/>
        <p:txBody>
          <a:bodyPr/>
          <a:lstStyle/>
          <a:p>
            <a:fld id="{5C9E8105-BA37-4043-9FAE-E1F2F5DDB633}" type="slidenum">
              <a:rPr lang="en-US" smtClean="0"/>
              <a:t>24</a:t>
            </a:fld>
            <a:endParaRPr lang="en-US"/>
          </a:p>
        </p:txBody>
      </p:sp>
      <p:graphicFrame>
        <p:nvGraphicFramePr>
          <p:cNvPr id="5" name="Chart 4">
            <a:extLst>
              <a:ext uri="{FF2B5EF4-FFF2-40B4-BE49-F238E27FC236}">
                <a16:creationId xmlns:a16="http://schemas.microsoft.com/office/drawing/2014/main" id="{5F965AF5-D3F6-4BD5-85FF-9A6BE2A6195E}"/>
              </a:ext>
            </a:extLst>
          </p:cNvPr>
          <p:cNvGraphicFramePr>
            <a:graphicFrameLocks noGrp="1"/>
          </p:cNvGraphicFramePr>
          <p:nvPr>
            <p:extLst>
              <p:ext uri="{D42A27DB-BD31-4B8C-83A1-F6EECF244321}">
                <p14:modId xmlns:p14="http://schemas.microsoft.com/office/powerpoint/2010/main" val="1283625450"/>
              </p:ext>
            </p:extLst>
          </p:nvPr>
        </p:nvGraphicFramePr>
        <p:xfrm>
          <a:off x="1759085" y="280177"/>
          <a:ext cx="8673830" cy="62976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45170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EDB2D-9C6F-48D7-A8AB-5A58309CD637}"/>
              </a:ext>
            </a:extLst>
          </p:cNvPr>
          <p:cNvPicPr>
            <a:picLocks noChangeAspect="1"/>
          </p:cNvPicPr>
          <p:nvPr/>
        </p:nvPicPr>
        <p:blipFill>
          <a:blip r:embed="rId2"/>
          <a:stretch>
            <a:fillRect/>
          </a:stretch>
        </p:blipFill>
        <p:spPr>
          <a:xfrm>
            <a:off x="3944018" y="0"/>
            <a:ext cx="6160062" cy="6858000"/>
          </a:xfrm>
          <a:prstGeom prst="rect">
            <a:avLst/>
          </a:prstGeom>
        </p:spPr>
      </p:pic>
      <p:cxnSp>
        <p:nvCxnSpPr>
          <p:cNvPr id="5" name="Straight Connector 4">
            <a:extLst>
              <a:ext uri="{FF2B5EF4-FFF2-40B4-BE49-F238E27FC236}">
                <a16:creationId xmlns:a16="http://schemas.microsoft.com/office/drawing/2014/main" id="{9B9793FD-8BD4-41A2-88D5-401CC123198B}"/>
              </a:ext>
            </a:extLst>
          </p:cNvPr>
          <p:cNvCxnSpPr/>
          <p:nvPr/>
        </p:nvCxnSpPr>
        <p:spPr>
          <a:xfrm flipV="1">
            <a:off x="7024049" y="1443789"/>
            <a:ext cx="0" cy="1918178"/>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EF323A-9E9C-4A66-9642-0FC99E9E1AC7}"/>
              </a:ext>
            </a:extLst>
          </p:cNvPr>
          <p:cNvCxnSpPr/>
          <p:nvPr/>
        </p:nvCxnSpPr>
        <p:spPr>
          <a:xfrm flipV="1">
            <a:off x="5732660" y="1443789"/>
            <a:ext cx="0" cy="1918178"/>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A1719C6-1FC5-4AF8-ABE8-FDA65B816914}"/>
              </a:ext>
            </a:extLst>
          </p:cNvPr>
          <p:cNvCxnSpPr>
            <a:cxnSpLocks/>
          </p:cNvCxnSpPr>
          <p:nvPr/>
        </p:nvCxnSpPr>
        <p:spPr>
          <a:xfrm>
            <a:off x="4393144" y="5685780"/>
            <a:ext cx="5445149" cy="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AE2FBCF-D789-47AE-8687-BCCE3F5E6A24}"/>
              </a:ext>
            </a:extLst>
          </p:cNvPr>
          <p:cNvCxnSpPr>
            <a:cxnSpLocks/>
          </p:cNvCxnSpPr>
          <p:nvPr/>
        </p:nvCxnSpPr>
        <p:spPr>
          <a:xfrm>
            <a:off x="4393144" y="6401945"/>
            <a:ext cx="5445149" cy="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FFD3E4F-638E-4F3B-8887-8DECD88E08FF}"/>
              </a:ext>
            </a:extLst>
          </p:cNvPr>
          <p:cNvSpPr txBox="1"/>
          <p:nvPr/>
        </p:nvSpPr>
        <p:spPr>
          <a:xfrm>
            <a:off x="1146412" y="2978882"/>
            <a:ext cx="2238863" cy="523220"/>
          </a:xfrm>
          <a:prstGeom prst="rect">
            <a:avLst/>
          </a:prstGeom>
          <a:noFill/>
        </p:spPr>
        <p:txBody>
          <a:bodyPr wrap="square" rtlCol="0">
            <a:spAutoFit/>
          </a:bodyPr>
          <a:lstStyle/>
          <a:p>
            <a:r>
              <a:rPr lang="en-US" sz="1400" dirty="0"/>
              <a:t>Furnace needed Nov-Apr;</a:t>
            </a:r>
          </a:p>
          <a:p>
            <a:r>
              <a:rPr lang="en-US" sz="1400" dirty="0"/>
              <a:t>April good for solar, Nov bad</a:t>
            </a:r>
          </a:p>
        </p:txBody>
      </p:sp>
      <p:cxnSp>
        <p:nvCxnSpPr>
          <p:cNvPr id="14" name="Straight Arrow Connector 13">
            <a:extLst>
              <a:ext uri="{FF2B5EF4-FFF2-40B4-BE49-F238E27FC236}">
                <a16:creationId xmlns:a16="http://schemas.microsoft.com/office/drawing/2014/main" id="{EABB7259-AAF4-44F5-AB3D-5FAF90FFA2B3}"/>
              </a:ext>
            </a:extLst>
          </p:cNvPr>
          <p:cNvCxnSpPr>
            <a:cxnSpLocks/>
            <a:stCxn id="12" idx="3"/>
          </p:cNvCxnSpPr>
          <p:nvPr/>
        </p:nvCxnSpPr>
        <p:spPr>
          <a:xfrm flipV="1">
            <a:off x="3385275" y="2978882"/>
            <a:ext cx="1862289" cy="26161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2625A7-2E92-400A-A27A-B7FAE1B6C994}"/>
              </a:ext>
            </a:extLst>
          </p:cNvPr>
          <p:cNvCxnSpPr>
            <a:cxnSpLocks/>
            <a:stCxn id="12" idx="3"/>
          </p:cNvCxnSpPr>
          <p:nvPr/>
        </p:nvCxnSpPr>
        <p:spPr>
          <a:xfrm flipV="1">
            <a:off x="3385275" y="3166281"/>
            <a:ext cx="3807095" cy="7421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AB1F86F-DCBF-44B2-9FE4-7A4FF0699455}"/>
              </a:ext>
            </a:extLst>
          </p:cNvPr>
          <p:cNvCxnSpPr>
            <a:cxnSpLocks/>
            <a:stCxn id="12" idx="2"/>
          </p:cNvCxnSpPr>
          <p:nvPr/>
        </p:nvCxnSpPr>
        <p:spPr>
          <a:xfrm>
            <a:off x="2265844" y="3502102"/>
            <a:ext cx="2463105" cy="194335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6AA8EC-55A7-4076-BC02-1830B32815AE}"/>
              </a:ext>
            </a:extLst>
          </p:cNvPr>
          <p:cNvCxnSpPr>
            <a:cxnSpLocks/>
            <a:stCxn id="12" idx="2"/>
          </p:cNvCxnSpPr>
          <p:nvPr/>
        </p:nvCxnSpPr>
        <p:spPr>
          <a:xfrm>
            <a:off x="2265844" y="3502102"/>
            <a:ext cx="2463105" cy="300913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A81323-9834-4EE6-BD12-34ED2A66B3E2}"/>
              </a:ext>
            </a:extLst>
          </p:cNvPr>
          <p:cNvSpPr txBox="1"/>
          <p:nvPr/>
        </p:nvSpPr>
        <p:spPr>
          <a:xfrm>
            <a:off x="380781" y="346760"/>
            <a:ext cx="3330053" cy="2031325"/>
          </a:xfrm>
          <a:prstGeom prst="rect">
            <a:avLst/>
          </a:prstGeom>
          <a:noFill/>
        </p:spPr>
        <p:txBody>
          <a:bodyPr wrap="square" rtlCol="0">
            <a:spAutoFit/>
          </a:bodyPr>
          <a:lstStyle/>
          <a:p>
            <a:r>
              <a:rPr lang="en-US" sz="1400" u="sng" dirty="0"/>
              <a:t>Local irradiation</a:t>
            </a:r>
          </a:p>
          <a:p>
            <a:r>
              <a:rPr lang="en-US" sz="1400" dirty="0"/>
              <a:t>According to NREL, our GHI (Global Horizontal Irradiation) = full sun hours equivalent per year = 1694, in Jan it is 65/31=2.1 hours per day and in May-July it is 225/31=7.3 hours per day.  Annual average is 1694/365=4.6 hours per day.  Multiply by net PV output to calculate energy produced in kWh per day.  </a:t>
            </a:r>
          </a:p>
        </p:txBody>
      </p:sp>
      <p:sp>
        <p:nvSpPr>
          <p:cNvPr id="34" name="Slide Number Placeholder 33">
            <a:extLst>
              <a:ext uri="{FF2B5EF4-FFF2-40B4-BE49-F238E27FC236}">
                <a16:creationId xmlns:a16="http://schemas.microsoft.com/office/drawing/2014/main" id="{0AB59698-B5F4-43DA-851D-4A27EAFBA4EE}"/>
              </a:ext>
            </a:extLst>
          </p:cNvPr>
          <p:cNvSpPr>
            <a:spLocks noGrp="1"/>
          </p:cNvSpPr>
          <p:nvPr>
            <p:ph type="sldNum" sz="quarter" idx="12"/>
          </p:nvPr>
        </p:nvSpPr>
        <p:spPr/>
        <p:txBody>
          <a:bodyPr/>
          <a:lstStyle/>
          <a:p>
            <a:fld id="{5C9E8105-BA37-4043-9FAE-E1F2F5DDB633}" type="slidenum">
              <a:rPr lang="en-US" smtClean="0"/>
              <a:t>25</a:t>
            </a:fld>
            <a:endParaRPr lang="en-US"/>
          </a:p>
        </p:txBody>
      </p:sp>
    </p:spTree>
    <p:extLst>
      <p:ext uri="{BB962C8B-B14F-4D97-AF65-F5344CB8AC3E}">
        <p14:creationId xmlns:p14="http://schemas.microsoft.com/office/powerpoint/2010/main" val="963729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A13FEF-53C1-4A46-ACA6-827BC7ED9611}"/>
              </a:ext>
            </a:extLst>
          </p:cNvPr>
          <p:cNvSpPr>
            <a:spLocks noGrp="1"/>
          </p:cNvSpPr>
          <p:nvPr>
            <p:ph type="sldNum" sz="quarter" idx="12"/>
          </p:nvPr>
        </p:nvSpPr>
        <p:spPr/>
        <p:txBody>
          <a:bodyPr/>
          <a:lstStyle/>
          <a:p>
            <a:fld id="{5C9E8105-BA37-4043-9FAE-E1F2F5DDB633}" type="slidenum">
              <a:rPr lang="en-US" smtClean="0"/>
              <a:t>26</a:t>
            </a:fld>
            <a:endParaRPr lang="en-US"/>
          </a:p>
        </p:txBody>
      </p:sp>
      <p:sp>
        <p:nvSpPr>
          <p:cNvPr id="7" name="TextBox 6">
            <a:extLst>
              <a:ext uri="{FF2B5EF4-FFF2-40B4-BE49-F238E27FC236}">
                <a16:creationId xmlns:a16="http://schemas.microsoft.com/office/drawing/2014/main" id="{F97E7460-A23E-4267-AAFA-BFDF70C5F23D}"/>
              </a:ext>
            </a:extLst>
          </p:cNvPr>
          <p:cNvSpPr txBox="1"/>
          <p:nvPr/>
        </p:nvSpPr>
        <p:spPr>
          <a:xfrm>
            <a:off x="191070" y="47767"/>
            <a:ext cx="1787855" cy="646331"/>
          </a:xfrm>
          <a:prstGeom prst="rect">
            <a:avLst/>
          </a:prstGeom>
          <a:noFill/>
        </p:spPr>
        <p:txBody>
          <a:bodyPr wrap="square" rtlCol="0">
            <a:spAutoFit/>
          </a:bodyPr>
          <a:lstStyle/>
          <a:p>
            <a:r>
              <a:rPr lang="en-US" u="sng" dirty="0"/>
              <a:t>System sizing</a:t>
            </a:r>
          </a:p>
          <a:p>
            <a:endParaRPr lang="en-US" b="1" dirty="0">
              <a:solidFill>
                <a:srgbClr val="FFC000"/>
              </a:solidFill>
            </a:endParaRPr>
          </a:p>
        </p:txBody>
      </p:sp>
      <p:graphicFrame>
        <p:nvGraphicFramePr>
          <p:cNvPr id="5" name="Chart 4">
            <a:extLst>
              <a:ext uri="{FF2B5EF4-FFF2-40B4-BE49-F238E27FC236}">
                <a16:creationId xmlns:a16="http://schemas.microsoft.com/office/drawing/2014/main" id="{8E9A31AC-CDA1-4642-8E3D-908E068792FF}"/>
              </a:ext>
            </a:extLst>
          </p:cNvPr>
          <p:cNvGraphicFramePr>
            <a:graphicFrameLocks noGrp="1"/>
          </p:cNvGraphicFramePr>
          <p:nvPr/>
        </p:nvGraphicFramePr>
        <p:xfrm>
          <a:off x="1763107" y="284277"/>
          <a:ext cx="8665786" cy="62894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5455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55938A-7AAE-45C0-B722-0E3C0E7A5841}"/>
              </a:ext>
            </a:extLst>
          </p:cNvPr>
          <p:cNvSpPr>
            <a:spLocks noGrp="1"/>
          </p:cNvSpPr>
          <p:nvPr>
            <p:ph type="sldNum" sz="quarter" idx="12"/>
          </p:nvPr>
        </p:nvSpPr>
        <p:spPr/>
        <p:txBody>
          <a:bodyPr/>
          <a:lstStyle/>
          <a:p>
            <a:fld id="{5C9E8105-BA37-4043-9FAE-E1F2F5DDB633}" type="slidenum">
              <a:rPr lang="en-US" smtClean="0"/>
              <a:t>27</a:t>
            </a:fld>
            <a:endParaRPr lang="en-US"/>
          </a:p>
        </p:txBody>
      </p:sp>
      <p:sp>
        <p:nvSpPr>
          <p:cNvPr id="11" name="TextBox 10">
            <a:extLst>
              <a:ext uri="{FF2B5EF4-FFF2-40B4-BE49-F238E27FC236}">
                <a16:creationId xmlns:a16="http://schemas.microsoft.com/office/drawing/2014/main" id="{542CF864-E391-49AD-BA5F-758FBB1A1D1D}"/>
              </a:ext>
            </a:extLst>
          </p:cNvPr>
          <p:cNvSpPr txBox="1"/>
          <p:nvPr/>
        </p:nvSpPr>
        <p:spPr>
          <a:xfrm>
            <a:off x="191070" y="47767"/>
            <a:ext cx="1787855" cy="1200329"/>
          </a:xfrm>
          <a:prstGeom prst="rect">
            <a:avLst/>
          </a:prstGeom>
          <a:noFill/>
        </p:spPr>
        <p:txBody>
          <a:bodyPr wrap="square" rtlCol="0">
            <a:spAutoFit/>
          </a:bodyPr>
          <a:lstStyle/>
          <a:p>
            <a:r>
              <a:rPr lang="en-US" u="sng" dirty="0"/>
              <a:t>System performance estimate</a:t>
            </a:r>
          </a:p>
          <a:p>
            <a:endParaRPr lang="en-US" b="1" dirty="0">
              <a:solidFill>
                <a:srgbClr val="FFC000"/>
              </a:solidFill>
            </a:endParaRPr>
          </a:p>
        </p:txBody>
      </p:sp>
      <p:pic>
        <p:nvPicPr>
          <p:cNvPr id="3" name="Picture 2">
            <a:extLst>
              <a:ext uri="{FF2B5EF4-FFF2-40B4-BE49-F238E27FC236}">
                <a16:creationId xmlns:a16="http://schemas.microsoft.com/office/drawing/2014/main" id="{016273FE-06BE-4466-90D0-3C618B4D1847}"/>
              </a:ext>
            </a:extLst>
          </p:cNvPr>
          <p:cNvPicPr>
            <a:picLocks noChangeAspect="1"/>
          </p:cNvPicPr>
          <p:nvPr/>
        </p:nvPicPr>
        <p:blipFill>
          <a:blip r:embed="rId2"/>
          <a:stretch>
            <a:fillRect/>
          </a:stretch>
        </p:blipFill>
        <p:spPr>
          <a:xfrm>
            <a:off x="1501949" y="0"/>
            <a:ext cx="10220310" cy="6858000"/>
          </a:xfrm>
          <a:prstGeom prst="rect">
            <a:avLst/>
          </a:prstGeom>
        </p:spPr>
      </p:pic>
    </p:spTree>
    <p:extLst>
      <p:ext uri="{BB962C8B-B14F-4D97-AF65-F5344CB8AC3E}">
        <p14:creationId xmlns:p14="http://schemas.microsoft.com/office/powerpoint/2010/main" val="1458568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28</a:t>
            </a:fld>
            <a:endParaRPr lang="en-US"/>
          </a:p>
        </p:txBody>
      </p:sp>
      <p:pic>
        <p:nvPicPr>
          <p:cNvPr id="3" name="Picture 2">
            <a:extLst>
              <a:ext uri="{FF2B5EF4-FFF2-40B4-BE49-F238E27FC236}">
                <a16:creationId xmlns:a16="http://schemas.microsoft.com/office/drawing/2014/main" id="{17029EA0-502E-4178-AF11-C5E57778F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a:extLst>
              <a:ext uri="{FF2B5EF4-FFF2-40B4-BE49-F238E27FC236}">
                <a16:creationId xmlns:a16="http://schemas.microsoft.com/office/drawing/2014/main" id="{2A25F8CC-62F4-46F6-9777-0B3532D8C117}"/>
              </a:ext>
            </a:extLst>
          </p:cNvPr>
          <p:cNvSpPr txBox="1"/>
          <p:nvPr/>
        </p:nvSpPr>
        <p:spPr>
          <a:xfrm>
            <a:off x="118280" y="191069"/>
            <a:ext cx="1337481" cy="5724644"/>
          </a:xfrm>
          <a:prstGeom prst="rect">
            <a:avLst/>
          </a:prstGeom>
          <a:noFill/>
        </p:spPr>
        <p:txBody>
          <a:bodyPr wrap="square" rtlCol="0">
            <a:spAutoFit/>
          </a:bodyPr>
          <a:lstStyle/>
          <a:p>
            <a:r>
              <a:rPr lang="en-US" dirty="0"/>
              <a:t>Close battery location</a:t>
            </a:r>
          </a:p>
          <a:p>
            <a:endParaRPr lang="en-US" dirty="0"/>
          </a:p>
          <a:p>
            <a:r>
              <a:rPr lang="en-US" sz="1400" dirty="0"/>
              <a:t>Best place for shortest cables, but only 2’ between house and walkway, and in full summer SW sun that could heat the batteries up more and shorten their lifespan.  Perhaps a canopy over the batteries, similar to what we put over the inverter, would work if this is enough space.</a:t>
            </a:r>
          </a:p>
        </p:txBody>
      </p:sp>
    </p:spTree>
    <p:extLst>
      <p:ext uri="{BB962C8B-B14F-4D97-AF65-F5344CB8AC3E}">
        <p14:creationId xmlns:p14="http://schemas.microsoft.com/office/powerpoint/2010/main" val="4281170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82DA3-B660-40CB-A78E-41ADD02090EB}"/>
              </a:ext>
            </a:extLst>
          </p:cNvPr>
          <p:cNvSpPr>
            <a:spLocks noGrp="1"/>
          </p:cNvSpPr>
          <p:nvPr>
            <p:ph type="sldNum" sz="quarter" idx="12"/>
          </p:nvPr>
        </p:nvSpPr>
        <p:spPr/>
        <p:txBody>
          <a:bodyPr/>
          <a:lstStyle/>
          <a:p>
            <a:fld id="{5C9E8105-BA37-4043-9FAE-E1F2F5DDB633}" type="slidenum">
              <a:rPr lang="en-US" smtClean="0"/>
              <a:t>29</a:t>
            </a:fld>
            <a:endParaRPr lang="en-US"/>
          </a:p>
        </p:txBody>
      </p:sp>
      <p:sp>
        <p:nvSpPr>
          <p:cNvPr id="5" name="TextBox 4">
            <a:extLst>
              <a:ext uri="{FF2B5EF4-FFF2-40B4-BE49-F238E27FC236}">
                <a16:creationId xmlns:a16="http://schemas.microsoft.com/office/drawing/2014/main" id="{4EC77805-422E-49DF-A196-C559D61E1B56}"/>
              </a:ext>
            </a:extLst>
          </p:cNvPr>
          <p:cNvSpPr txBox="1"/>
          <p:nvPr/>
        </p:nvSpPr>
        <p:spPr>
          <a:xfrm>
            <a:off x="522514" y="136525"/>
            <a:ext cx="2110683" cy="369332"/>
          </a:xfrm>
          <a:prstGeom prst="rect">
            <a:avLst/>
          </a:prstGeom>
          <a:noFill/>
        </p:spPr>
        <p:txBody>
          <a:bodyPr wrap="square" rtlCol="0">
            <a:spAutoFit/>
          </a:bodyPr>
          <a:lstStyle/>
          <a:p>
            <a:r>
              <a:rPr lang="en-US" u="sng" dirty="0"/>
              <a:t>To Do</a:t>
            </a:r>
          </a:p>
        </p:txBody>
      </p:sp>
      <p:graphicFrame>
        <p:nvGraphicFramePr>
          <p:cNvPr id="6" name="Table 6">
            <a:extLst>
              <a:ext uri="{FF2B5EF4-FFF2-40B4-BE49-F238E27FC236}">
                <a16:creationId xmlns:a16="http://schemas.microsoft.com/office/drawing/2014/main" id="{91A6C322-52C6-42D3-85FC-64C795AE2044}"/>
              </a:ext>
            </a:extLst>
          </p:cNvPr>
          <p:cNvGraphicFramePr>
            <a:graphicFrameLocks noGrp="1"/>
          </p:cNvGraphicFramePr>
          <p:nvPr>
            <p:extLst>
              <p:ext uri="{D42A27DB-BD31-4B8C-83A1-F6EECF244321}">
                <p14:modId xmlns:p14="http://schemas.microsoft.com/office/powerpoint/2010/main" val="47224436"/>
              </p:ext>
            </p:extLst>
          </p:nvPr>
        </p:nvGraphicFramePr>
        <p:xfrm>
          <a:off x="925093" y="640715"/>
          <a:ext cx="10494593" cy="2438400"/>
        </p:xfrm>
        <a:graphic>
          <a:graphicData uri="http://schemas.openxmlformats.org/drawingml/2006/table">
            <a:tbl>
              <a:tblPr firstRow="1" bandRow="1">
                <a:tableStyleId>{5C22544A-7EE6-4342-B048-85BDC9FD1C3A}</a:tableStyleId>
              </a:tblPr>
              <a:tblGrid>
                <a:gridCol w="1592929">
                  <a:extLst>
                    <a:ext uri="{9D8B030D-6E8A-4147-A177-3AD203B41FA5}">
                      <a16:colId xmlns:a16="http://schemas.microsoft.com/office/drawing/2014/main" val="716955784"/>
                    </a:ext>
                  </a:extLst>
                </a:gridCol>
                <a:gridCol w="8901664">
                  <a:extLst>
                    <a:ext uri="{9D8B030D-6E8A-4147-A177-3AD203B41FA5}">
                      <a16:colId xmlns:a16="http://schemas.microsoft.com/office/drawing/2014/main" val="1038936004"/>
                    </a:ext>
                  </a:extLst>
                </a:gridCol>
              </a:tblGrid>
              <a:tr h="243098">
                <a:tc>
                  <a:txBody>
                    <a:bodyPr/>
                    <a:lstStyle/>
                    <a:p>
                      <a:pPr algn="ctr"/>
                      <a:r>
                        <a:rPr lang="en-US" sz="1400" dirty="0"/>
                        <a:t>Item no.</a:t>
                      </a:r>
                    </a:p>
                  </a:txBody>
                  <a:tcPr/>
                </a:tc>
                <a:tc>
                  <a:txBody>
                    <a:bodyPr/>
                    <a:lstStyle/>
                    <a:p>
                      <a:r>
                        <a:rPr lang="en-US" sz="1400" dirty="0"/>
                        <a:t>Description</a:t>
                      </a:r>
                    </a:p>
                  </a:txBody>
                  <a:tcPr/>
                </a:tc>
                <a:extLst>
                  <a:ext uri="{0D108BD9-81ED-4DB2-BD59-A6C34878D82A}">
                    <a16:rowId xmlns:a16="http://schemas.microsoft.com/office/drawing/2014/main" val="529960789"/>
                  </a:ext>
                </a:extLst>
              </a:tr>
              <a:tr h="243098">
                <a:tc>
                  <a:txBody>
                    <a:bodyPr/>
                    <a:lstStyle/>
                    <a:p>
                      <a:pPr algn="ctr"/>
                      <a:r>
                        <a:rPr lang="en-US" sz="1400" dirty="0"/>
                        <a:t>1</a:t>
                      </a:r>
                    </a:p>
                  </a:txBody>
                  <a:tcPr/>
                </a:tc>
                <a:tc>
                  <a:txBody>
                    <a:bodyPr/>
                    <a:lstStyle/>
                    <a:p>
                      <a:r>
                        <a:rPr lang="en-US" sz="1400" dirty="0"/>
                        <a:t>Estimate everything else power.  Add pie chart of power loads.  </a:t>
                      </a:r>
                    </a:p>
                  </a:txBody>
                  <a:tcPr/>
                </a:tc>
                <a:extLst>
                  <a:ext uri="{0D108BD9-81ED-4DB2-BD59-A6C34878D82A}">
                    <a16:rowId xmlns:a16="http://schemas.microsoft.com/office/drawing/2014/main" val="1808489401"/>
                  </a:ext>
                </a:extLst>
              </a:tr>
              <a:tr h="243098">
                <a:tc>
                  <a:txBody>
                    <a:bodyPr/>
                    <a:lstStyle/>
                    <a:p>
                      <a:pPr algn="ctr"/>
                      <a:r>
                        <a:rPr lang="en-US" sz="1400"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Get answers to all yellow highlighted questions.</a:t>
                      </a:r>
                    </a:p>
                  </a:txBody>
                  <a:tcPr/>
                </a:tc>
                <a:extLst>
                  <a:ext uri="{0D108BD9-81ED-4DB2-BD59-A6C34878D82A}">
                    <a16:rowId xmlns:a16="http://schemas.microsoft.com/office/drawing/2014/main" val="3083808599"/>
                  </a:ext>
                </a:extLst>
              </a:tr>
              <a:tr h="243098">
                <a:tc>
                  <a:txBody>
                    <a:bodyPr/>
                    <a:lstStyle/>
                    <a:p>
                      <a:pPr algn="ctr"/>
                      <a:r>
                        <a:rPr lang="en-US" sz="1400" dirty="0"/>
                        <a:t>3</a:t>
                      </a:r>
                    </a:p>
                  </a:txBody>
                  <a:tcPr/>
                </a:tc>
                <a:tc>
                  <a:txBody>
                    <a:bodyPr/>
                    <a:lstStyle/>
                    <a:p>
                      <a:r>
                        <a:rPr lang="en-US" sz="1400" dirty="0"/>
                        <a:t>Add battery alternatives and comparison.</a:t>
                      </a:r>
                    </a:p>
                  </a:txBody>
                  <a:tcPr/>
                </a:tc>
                <a:extLst>
                  <a:ext uri="{0D108BD9-81ED-4DB2-BD59-A6C34878D82A}">
                    <a16:rowId xmlns:a16="http://schemas.microsoft.com/office/drawing/2014/main" val="2353997630"/>
                  </a:ext>
                </a:extLst>
              </a:tr>
              <a:tr h="243098">
                <a:tc>
                  <a:txBody>
                    <a:bodyPr/>
                    <a:lstStyle/>
                    <a:p>
                      <a:pPr algn="ctr"/>
                      <a:r>
                        <a:rPr lang="en-US" sz="1400" dirty="0"/>
                        <a:t>4</a:t>
                      </a:r>
                    </a:p>
                  </a:txBody>
                  <a:tcPr/>
                </a:tc>
                <a:tc>
                  <a:txBody>
                    <a:bodyPr/>
                    <a:lstStyle/>
                    <a:p>
                      <a:r>
                        <a:rPr lang="en-US" sz="1400" dirty="0"/>
                        <a:t>Redo page 7, 11 too wordy, add bullets, break out in to separate pages, go to summary/backup slide format.</a:t>
                      </a:r>
                    </a:p>
                  </a:txBody>
                  <a:tcPr/>
                </a:tc>
                <a:extLst>
                  <a:ext uri="{0D108BD9-81ED-4DB2-BD59-A6C34878D82A}">
                    <a16:rowId xmlns:a16="http://schemas.microsoft.com/office/drawing/2014/main" val="2031215429"/>
                  </a:ext>
                </a:extLst>
              </a:tr>
              <a:tr h="243098">
                <a:tc>
                  <a:txBody>
                    <a:bodyPr/>
                    <a:lstStyle/>
                    <a:p>
                      <a:pPr algn="ctr"/>
                      <a:r>
                        <a:rPr lang="en-US" sz="14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Explain that replacement at warranty is aggressive but labor not added yet.</a:t>
                      </a:r>
                    </a:p>
                  </a:txBody>
                  <a:tcPr/>
                </a:tc>
                <a:extLst>
                  <a:ext uri="{0D108BD9-81ED-4DB2-BD59-A6C34878D82A}">
                    <a16:rowId xmlns:a16="http://schemas.microsoft.com/office/drawing/2014/main" val="19759471"/>
                  </a:ext>
                </a:extLst>
              </a:tr>
              <a:tr h="243098">
                <a:tc>
                  <a:txBody>
                    <a:bodyPr/>
                    <a:lstStyle/>
                    <a:p>
                      <a:pPr algn="ctr"/>
                      <a:r>
                        <a:rPr lang="en-US" sz="1400" dirty="0"/>
                        <a:t>6</a:t>
                      </a:r>
                    </a:p>
                  </a:txBody>
                  <a:tcPr/>
                </a:tc>
                <a:tc>
                  <a:txBody>
                    <a:bodyPr/>
                    <a:lstStyle/>
                    <a:p>
                      <a:r>
                        <a:rPr lang="en-US" sz="1400" dirty="0"/>
                        <a:t>Add </a:t>
                      </a:r>
                      <a:r>
                        <a:rPr lang="en-US" sz="1400" dirty="0" err="1"/>
                        <a:t>NiFe</a:t>
                      </a:r>
                      <a:r>
                        <a:rPr lang="en-US" sz="1400" dirty="0"/>
                        <a:t> scenario, noting risk of unpopular product but advantage of lifetime.</a:t>
                      </a:r>
                    </a:p>
                  </a:txBody>
                  <a:tcPr/>
                </a:tc>
                <a:extLst>
                  <a:ext uri="{0D108BD9-81ED-4DB2-BD59-A6C34878D82A}">
                    <a16:rowId xmlns:a16="http://schemas.microsoft.com/office/drawing/2014/main" val="3124479980"/>
                  </a:ext>
                </a:extLst>
              </a:tr>
              <a:tr h="243098">
                <a:tc>
                  <a:txBody>
                    <a:bodyPr/>
                    <a:lstStyle/>
                    <a:p>
                      <a:pPr algn="ctr"/>
                      <a:r>
                        <a:rPr lang="en-US" sz="1400" dirty="0"/>
                        <a:t>7</a:t>
                      </a:r>
                    </a:p>
                  </a:txBody>
                  <a:tcPr/>
                </a:tc>
                <a:tc>
                  <a:txBody>
                    <a:bodyPr/>
                    <a:lstStyle/>
                    <a:p>
                      <a:r>
                        <a:rPr lang="en-US" sz="1400" dirty="0"/>
                        <a:t>Create scenario result graphs of adding every 1 battery, every 1 panel, and both to show knee of curve.</a:t>
                      </a:r>
                    </a:p>
                  </a:txBody>
                  <a:tcPr/>
                </a:tc>
                <a:extLst>
                  <a:ext uri="{0D108BD9-81ED-4DB2-BD59-A6C34878D82A}">
                    <a16:rowId xmlns:a16="http://schemas.microsoft.com/office/drawing/2014/main" val="2780521778"/>
                  </a:ext>
                </a:extLst>
              </a:tr>
            </a:tbl>
          </a:graphicData>
        </a:graphic>
      </p:graphicFrame>
    </p:spTree>
    <p:extLst>
      <p:ext uri="{BB962C8B-B14F-4D97-AF65-F5344CB8AC3E}">
        <p14:creationId xmlns:p14="http://schemas.microsoft.com/office/powerpoint/2010/main" val="906576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B883E6-0C14-4DB3-BEEC-DBE4948650C2}"/>
              </a:ext>
            </a:extLst>
          </p:cNvPr>
          <p:cNvSpPr>
            <a:spLocks noGrp="1"/>
          </p:cNvSpPr>
          <p:nvPr>
            <p:ph type="sldNum" sz="quarter" idx="12"/>
          </p:nvPr>
        </p:nvSpPr>
        <p:spPr/>
        <p:txBody>
          <a:bodyPr/>
          <a:lstStyle/>
          <a:p>
            <a:fld id="{5C9E8105-BA37-4043-9FAE-E1F2F5DDB633}" type="slidenum">
              <a:rPr lang="en-US" smtClean="0"/>
              <a:t>3</a:t>
            </a:fld>
            <a:endParaRPr lang="en-US"/>
          </a:p>
        </p:txBody>
      </p:sp>
      <p:sp>
        <p:nvSpPr>
          <p:cNvPr id="5" name="TextBox 4">
            <a:extLst>
              <a:ext uri="{FF2B5EF4-FFF2-40B4-BE49-F238E27FC236}">
                <a16:creationId xmlns:a16="http://schemas.microsoft.com/office/drawing/2014/main" id="{BBC9A482-E52D-445C-BE95-7B9646D8E38C}"/>
              </a:ext>
            </a:extLst>
          </p:cNvPr>
          <p:cNvSpPr txBox="1"/>
          <p:nvPr/>
        </p:nvSpPr>
        <p:spPr>
          <a:xfrm>
            <a:off x="475657" y="332228"/>
            <a:ext cx="2476197" cy="369332"/>
          </a:xfrm>
          <a:prstGeom prst="rect">
            <a:avLst/>
          </a:prstGeom>
          <a:noFill/>
        </p:spPr>
        <p:txBody>
          <a:bodyPr wrap="square" rtlCol="0">
            <a:spAutoFit/>
          </a:bodyPr>
          <a:lstStyle/>
          <a:p>
            <a:r>
              <a:rPr lang="en-US" u="sng" dirty="0"/>
              <a:t>System Block Diagram</a:t>
            </a:r>
            <a:endParaRPr lang="en-US" dirty="0">
              <a:highlight>
                <a:srgbClr val="FFFF00"/>
              </a:highlight>
            </a:endParaRPr>
          </a:p>
        </p:txBody>
      </p:sp>
      <p:sp>
        <p:nvSpPr>
          <p:cNvPr id="6" name="Rectangle 5">
            <a:extLst>
              <a:ext uri="{FF2B5EF4-FFF2-40B4-BE49-F238E27FC236}">
                <a16:creationId xmlns:a16="http://schemas.microsoft.com/office/drawing/2014/main" id="{CAAD97B7-5E41-4591-BA86-855E96DECC42}"/>
              </a:ext>
            </a:extLst>
          </p:cNvPr>
          <p:cNvSpPr/>
          <p:nvPr/>
        </p:nvSpPr>
        <p:spPr>
          <a:xfrm>
            <a:off x="2159169" y="3584639"/>
            <a:ext cx="1706248" cy="1074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Inverter/</a:t>
            </a:r>
          </a:p>
          <a:p>
            <a:pPr algn="ctr"/>
            <a:r>
              <a:rPr lang="en-US" dirty="0">
                <a:solidFill>
                  <a:schemeClr val="tx1"/>
                </a:solidFill>
              </a:rPr>
              <a:t>Charger</a:t>
            </a:r>
          </a:p>
        </p:txBody>
      </p:sp>
      <p:sp>
        <p:nvSpPr>
          <p:cNvPr id="8" name="Rectangle 7">
            <a:extLst>
              <a:ext uri="{FF2B5EF4-FFF2-40B4-BE49-F238E27FC236}">
                <a16:creationId xmlns:a16="http://schemas.microsoft.com/office/drawing/2014/main" id="{BDB9B6FB-7ACF-48B8-870B-82562EF2D0A3}"/>
              </a:ext>
            </a:extLst>
          </p:cNvPr>
          <p:cNvSpPr/>
          <p:nvPr/>
        </p:nvSpPr>
        <p:spPr>
          <a:xfrm>
            <a:off x="4733391" y="2413110"/>
            <a:ext cx="1003715" cy="8402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Grid circuit breaker</a:t>
            </a:r>
          </a:p>
        </p:txBody>
      </p:sp>
      <p:sp>
        <p:nvSpPr>
          <p:cNvPr id="9" name="Rectangle 8">
            <a:extLst>
              <a:ext uri="{FF2B5EF4-FFF2-40B4-BE49-F238E27FC236}">
                <a16:creationId xmlns:a16="http://schemas.microsoft.com/office/drawing/2014/main" id="{B4CF36C4-ED6A-4245-A8AE-C567D0956491}"/>
              </a:ext>
            </a:extLst>
          </p:cNvPr>
          <p:cNvSpPr/>
          <p:nvPr/>
        </p:nvSpPr>
        <p:spPr>
          <a:xfrm>
            <a:off x="4481285" y="1460063"/>
            <a:ext cx="2626098" cy="48962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Rectangle 10">
            <a:extLst>
              <a:ext uri="{FF2B5EF4-FFF2-40B4-BE49-F238E27FC236}">
                <a16:creationId xmlns:a16="http://schemas.microsoft.com/office/drawing/2014/main" id="{365E1661-624A-42B3-B0BF-4553E51E1F29}"/>
              </a:ext>
            </a:extLst>
          </p:cNvPr>
          <p:cNvSpPr/>
          <p:nvPr/>
        </p:nvSpPr>
        <p:spPr>
          <a:xfrm>
            <a:off x="2485470" y="2181825"/>
            <a:ext cx="1114341" cy="1074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PV Panels</a:t>
            </a:r>
            <a:endParaRPr lang="en-US" dirty="0">
              <a:solidFill>
                <a:schemeClr val="tx1"/>
              </a:solidFill>
            </a:endParaRPr>
          </a:p>
        </p:txBody>
      </p:sp>
      <p:sp>
        <p:nvSpPr>
          <p:cNvPr id="12" name="Rectangle 11">
            <a:extLst>
              <a:ext uri="{FF2B5EF4-FFF2-40B4-BE49-F238E27FC236}">
                <a16:creationId xmlns:a16="http://schemas.microsoft.com/office/drawing/2014/main" id="{FE281897-C5D0-4F14-AF30-0A3096A5A896}"/>
              </a:ext>
            </a:extLst>
          </p:cNvPr>
          <p:cNvSpPr/>
          <p:nvPr/>
        </p:nvSpPr>
        <p:spPr>
          <a:xfrm>
            <a:off x="2159169" y="5039362"/>
            <a:ext cx="1706248" cy="1074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Batteries w/ BMS</a:t>
            </a:r>
          </a:p>
        </p:txBody>
      </p:sp>
      <p:cxnSp>
        <p:nvCxnSpPr>
          <p:cNvPr id="17" name="Straight Arrow Connector 16">
            <a:extLst>
              <a:ext uri="{FF2B5EF4-FFF2-40B4-BE49-F238E27FC236}">
                <a16:creationId xmlns:a16="http://schemas.microsoft.com/office/drawing/2014/main" id="{81B9093B-79D9-45ED-9DAB-E7952F7491FF}"/>
              </a:ext>
            </a:extLst>
          </p:cNvPr>
          <p:cNvCxnSpPr>
            <a:cxnSpLocks/>
          </p:cNvCxnSpPr>
          <p:nvPr/>
        </p:nvCxnSpPr>
        <p:spPr>
          <a:xfrm>
            <a:off x="6975222" y="2195946"/>
            <a:ext cx="1182964"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15892F7-48CA-4CA6-A644-4A23078F0672}"/>
              </a:ext>
            </a:extLst>
          </p:cNvPr>
          <p:cNvCxnSpPr>
            <a:cxnSpLocks/>
            <a:endCxn id="8" idx="0"/>
          </p:cNvCxnSpPr>
          <p:nvPr/>
        </p:nvCxnSpPr>
        <p:spPr>
          <a:xfrm>
            <a:off x="5233586" y="1995057"/>
            <a:ext cx="1663" cy="418053"/>
          </a:xfrm>
          <a:prstGeom prst="straightConnector1">
            <a:avLst/>
          </a:prstGeom>
          <a:ln w="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F4872BE-D25D-41FA-BF3D-32F6B0E28DE1}"/>
              </a:ext>
            </a:extLst>
          </p:cNvPr>
          <p:cNvCxnSpPr>
            <a:cxnSpLocks/>
            <a:stCxn id="6" idx="2"/>
            <a:endCxn id="12" idx="0"/>
          </p:cNvCxnSpPr>
          <p:nvPr/>
        </p:nvCxnSpPr>
        <p:spPr>
          <a:xfrm>
            <a:off x="3012293" y="4658831"/>
            <a:ext cx="0" cy="380531"/>
          </a:xfrm>
          <a:prstGeom prst="straightConnector1">
            <a:avLst/>
          </a:prstGeom>
          <a:ln w="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FF0BF8F-6DF7-4ADB-89FB-2F263743C34A}"/>
              </a:ext>
            </a:extLst>
          </p:cNvPr>
          <p:cNvCxnSpPr>
            <a:cxnSpLocks/>
          </p:cNvCxnSpPr>
          <p:nvPr/>
        </p:nvCxnSpPr>
        <p:spPr>
          <a:xfrm>
            <a:off x="3865417" y="4324231"/>
            <a:ext cx="874901"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9C94891-F3C6-4D97-A2D2-662AC38F330D}"/>
              </a:ext>
            </a:extLst>
          </p:cNvPr>
          <p:cNvSpPr txBox="1"/>
          <p:nvPr/>
        </p:nvSpPr>
        <p:spPr>
          <a:xfrm>
            <a:off x="2698345" y="778173"/>
            <a:ext cx="688592" cy="369332"/>
          </a:xfrm>
          <a:prstGeom prst="rect">
            <a:avLst/>
          </a:prstGeom>
          <a:noFill/>
        </p:spPr>
        <p:txBody>
          <a:bodyPr wrap="square" rtlCol="0">
            <a:spAutoFit/>
          </a:bodyPr>
          <a:lstStyle/>
          <a:p>
            <a:pPr algn="ctr"/>
            <a:r>
              <a:rPr lang="en-US" dirty="0"/>
              <a:t>Sun</a:t>
            </a:r>
          </a:p>
        </p:txBody>
      </p:sp>
      <p:sp>
        <p:nvSpPr>
          <p:cNvPr id="45" name="TextBox 44">
            <a:extLst>
              <a:ext uri="{FF2B5EF4-FFF2-40B4-BE49-F238E27FC236}">
                <a16:creationId xmlns:a16="http://schemas.microsoft.com/office/drawing/2014/main" id="{5E3C989D-A582-4421-B597-E383972D9BAB}"/>
              </a:ext>
            </a:extLst>
          </p:cNvPr>
          <p:cNvSpPr txBox="1"/>
          <p:nvPr/>
        </p:nvSpPr>
        <p:spPr>
          <a:xfrm>
            <a:off x="4954255" y="778173"/>
            <a:ext cx="899220" cy="369332"/>
          </a:xfrm>
          <a:prstGeom prst="rect">
            <a:avLst/>
          </a:prstGeom>
          <a:noFill/>
        </p:spPr>
        <p:txBody>
          <a:bodyPr wrap="square" rtlCol="0">
            <a:spAutoFit/>
          </a:bodyPr>
          <a:lstStyle/>
          <a:p>
            <a:r>
              <a:rPr lang="en-US" dirty="0"/>
              <a:t>Grid</a:t>
            </a:r>
          </a:p>
        </p:txBody>
      </p:sp>
      <p:sp>
        <p:nvSpPr>
          <p:cNvPr id="46" name="TextBox 45">
            <a:extLst>
              <a:ext uri="{FF2B5EF4-FFF2-40B4-BE49-F238E27FC236}">
                <a16:creationId xmlns:a16="http://schemas.microsoft.com/office/drawing/2014/main" id="{58FCC716-822F-49EE-A912-EAAE3B76E09D}"/>
              </a:ext>
            </a:extLst>
          </p:cNvPr>
          <p:cNvSpPr txBox="1"/>
          <p:nvPr/>
        </p:nvSpPr>
        <p:spPr>
          <a:xfrm>
            <a:off x="7704552" y="1728088"/>
            <a:ext cx="4280391" cy="5355312"/>
          </a:xfrm>
          <a:prstGeom prst="rect">
            <a:avLst/>
          </a:prstGeom>
          <a:noFill/>
        </p:spPr>
        <p:txBody>
          <a:bodyPr wrap="square" rtlCol="0">
            <a:spAutoFit/>
          </a:bodyPr>
          <a:lstStyle/>
          <a:p>
            <a:r>
              <a:rPr lang="en-US" dirty="0"/>
              <a:t>240V:</a:t>
            </a:r>
          </a:p>
          <a:p>
            <a:pPr lvl="1"/>
            <a:r>
              <a:rPr lang="en-US" dirty="0"/>
              <a:t>Air and water heat pump w/ soft start</a:t>
            </a:r>
          </a:p>
          <a:p>
            <a:pPr lvl="1"/>
            <a:r>
              <a:rPr lang="en-US" dirty="0"/>
              <a:t>Level 2 EV charger</a:t>
            </a:r>
          </a:p>
          <a:p>
            <a:pPr lvl="1"/>
            <a:r>
              <a:rPr lang="en-US" dirty="0"/>
              <a:t>Resistive heat clothes dryer</a:t>
            </a:r>
          </a:p>
          <a:p>
            <a:pPr lvl="1"/>
            <a:r>
              <a:rPr lang="en-US" dirty="0"/>
              <a:t>Double convection oven</a:t>
            </a:r>
          </a:p>
          <a:p>
            <a:pPr lvl="1"/>
            <a:r>
              <a:rPr lang="en-US" dirty="0"/>
              <a:t>Stove </a:t>
            </a:r>
          </a:p>
          <a:p>
            <a:pPr lvl="1"/>
            <a:endParaRPr lang="en-US" dirty="0"/>
          </a:p>
          <a:p>
            <a:r>
              <a:rPr lang="en-US" dirty="0"/>
              <a:t>120V:</a:t>
            </a:r>
          </a:p>
          <a:p>
            <a:pPr lvl="1"/>
            <a:r>
              <a:rPr lang="en-US" dirty="0"/>
              <a:t>Level 1 EV charger</a:t>
            </a:r>
          </a:p>
          <a:p>
            <a:pPr lvl="1"/>
            <a:r>
              <a:rPr lang="en-US" dirty="0"/>
              <a:t>Clothes washer</a:t>
            </a:r>
          </a:p>
          <a:p>
            <a:pPr lvl="1"/>
            <a:r>
              <a:rPr lang="en-US" dirty="0"/>
              <a:t>Dishwasher</a:t>
            </a:r>
          </a:p>
          <a:p>
            <a:pPr lvl="1"/>
            <a:r>
              <a:rPr lang="en-US" dirty="0"/>
              <a:t>Lighting</a:t>
            </a:r>
          </a:p>
          <a:p>
            <a:pPr lvl="1"/>
            <a:r>
              <a:rPr lang="en-US" dirty="0"/>
              <a:t>Kitchen appliances</a:t>
            </a:r>
          </a:p>
          <a:p>
            <a:pPr lvl="1"/>
            <a:r>
              <a:rPr lang="en-US" dirty="0"/>
              <a:t>Garage tools</a:t>
            </a:r>
          </a:p>
          <a:p>
            <a:pPr lvl="1"/>
            <a:r>
              <a:rPr lang="en-US" dirty="0"/>
              <a:t>Electronics</a:t>
            </a:r>
          </a:p>
          <a:p>
            <a:pPr lvl="1"/>
            <a:r>
              <a:rPr lang="en-US" dirty="0"/>
              <a:t>Everything else</a:t>
            </a:r>
          </a:p>
          <a:p>
            <a:endParaRPr lang="en-US" dirty="0"/>
          </a:p>
          <a:p>
            <a:endParaRPr lang="en-US" dirty="0"/>
          </a:p>
          <a:p>
            <a:endParaRPr lang="en-US" dirty="0"/>
          </a:p>
        </p:txBody>
      </p:sp>
      <p:cxnSp>
        <p:nvCxnSpPr>
          <p:cNvPr id="53" name="Straight Arrow Connector 52">
            <a:extLst>
              <a:ext uri="{FF2B5EF4-FFF2-40B4-BE49-F238E27FC236}">
                <a16:creationId xmlns:a16="http://schemas.microsoft.com/office/drawing/2014/main" id="{6CFBB780-F141-4B5C-BFFE-089CCB621FA3}"/>
              </a:ext>
            </a:extLst>
          </p:cNvPr>
          <p:cNvCxnSpPr>
            <a:cxnSpLocks/>
          </p:cNvCxnSpPr>
          <p:nvPr/>
        </p:nvCxnSpPr>
        <p:spPr>
          <a:xfrm>
            <a:off x="6975222" y="5749636"/>
            <a:ext cx="1182963"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E77474F-BBBF-49D0-BD05-CB612A9BA526}"/>
              </a:ext>
            </a:extLst>
          </p:cNvPr>
          <p:cNvCxnSpPr>
            <a:cxnSpLocks/>
          </p:cNvCxnSpPr>
          <p:nvPr/>
        </p:nvCxnSpPr>
        <p:spPr>
          <a:xfrm>
            <a:off x="6975222" y="5451764"/>
            <a:ext cx="1182964"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D292943-4FA4-4466-B44A-38041052EAFB}"/>
              </a:ext>
            </a:extLst>
          </p:cNvPr>
          <p:cNvCxnSpPr>
            <a:cxnSpLocks/>
          </p:cNvCxnSpPr>
          <p:nvPr/>
        </p:nvCxnSpPr>
        <p:spPr>
          <a:xfrm>
            <a:off x="6975222" y="5181600"/>
            <a:ext cx="1182963"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BF31E9E-949A-43D1-9DBE-A06D04352B1D}"/>
              </a:ext>
            </a:extLst>
          </p:cNvPr>
          <p:cNvCxnSpPr>
            <a:cxnSpLocks/>
          </p:cNvCxnSpPr>
          <p:nvPr/>
        </p:nvCxnSpPr>
        <p:spPr>
          <a:xfrm>
            <a:off x="6975222" y="4904509"/>
            <a:ext cx="1182963"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507EABD-5F82-4495-9817-9F69544E3B2F}"/>
              </a:ext>
            </a:extLst>
          </p:cNvPr>
          <p:cNvCxnSpPr>
            <a:cxnSpLocks/>
          </p:cNvCxnSpPr>
          <p:nvPr/>
        </p:nvCxnSpPr>
        <p:spPr>
          <a:xfrm>
            <a:off x="6975222" y="4634345"/>
            <a:ext cx="1182962"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46A92A6-6E23-4251-B637-4CB954B72BCB}"/>
              </a:ext>
            </a:extLst>
          </p:cNvPr>
          <p:cNvCxnSpPr>
            <a:cxnSpLocks/>
          </p:cNvCxnSpPr>
          <p:nvPr/>
        </p:nvCxnSpPr>
        <p:spPr>
          <a:xfrm>
            <a:off x="6975222" y="4358866"/>
            <a:ext cx="1182963"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481B9A1-3D3C-4EF8-A7DE-3AEFE2AC9084}"/>
              </a:ext>
            </a:extLst>
          </p:cNvPr>
          <p:cNvCxnSpPr>
            <a:cxnSpLocks/>
            <a:stCxn id="74" idx="3"/>
          </p:cNvCxnSpPr>
          <p:nvPr/>
        </p:nvCxnSpPr>
        <p:spPr>
          <a:xfrm flipV="1">
            <a:off x="6975222" y="4088703"/>
            <a:ext cx="1182962" cy="12244"/>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3D94E01-DAB4-4C45-93DF-522BE5712021}"/>
              </a:ext>
            </a:extLst>
          </p:cNvPr>
          <p:cNvCxnSpPr>
            <a:cxnSpLocks/>
          </p:cNvCxnSpPr>
          <p:nvPr/>
        </p:nvCxnSpPr>
        <p:spPr>
          <a:xfrm>
            <a:off x="6975222" y="6022450"/>
            <a:ext cx="1182961"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98EFF71-85E4-423C-B28F-A8B2B4C35FE0}"/>
              </a:ext>
            </a:extLst>
          </p:cNvPr>
          <p:cNvCxnSpPr>
            <a:cxnSpLocks/>
          </p:cNvCxnSpPr>
          <p:nvPr/>
        </p:nvCxnSpPr>
        <p:spPr>
          <a:xfrm>
            <a:off x="6975222" y="3276600"/>
            <a:ext cx="1182962"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A27DD14-0B8F-4F40-9995-6FAFA2D4E238}"/>
              </a:ext>
            </a:extLst>
          </p:cNvPr>
          <p:cNvCxnSpPr>
            <a:cxnSpLocks/>
          </p:cNvCxnSpPr>
          <p:nvPr/>
        </p:nvCxnSpPr>
        <p:spPr>
          <a:xfrm>
            <a:off x="6975222" y="3006437"/>
            <a:ext cx="1182963"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1544D43-CC43-424F-A18B-446E553F577D}"/>
              </a:ext>
            </a:extLst>
          </p:cNvPr>
          <p:cNvCxnSpPr>
            <a:cxnSpLocks/>
          </p:cNvCxnSpPr>
          <p:nvPr/>
        </p:nvCxnSpPr>
        <p:spPr>
          <a:xfrm>
            <a:off x="6975222" y="2729346"/>
            <a:ext cx="1182962"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F96BDB0-027D-4142-96CA-465A8766E33C}"/>
              </a:ext>
            </a:extLst>
          </p:cNvPr>
          <p:cNvCxnSpPr>
            <a:cxnSpLocks/>
          </p:cNvCxnSpPr>
          <p:nvPr/>
        </p:nvCxnSpPr>
        <p:spPr>
          <a:xfrm>
            <a:off x="6975222" y="2486891"/>
            <a:ext cx="1182962"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D02E71C5-073E-42B5-97EE-AF6ED0DCA8DF}"/>
              </a:ext>
            </a:extLst>
          </p:cNvPr>
          <p:cNvSpPr/>
          <p:nvPr/>
        </p:nvSpPr>
        <p:spPr>
          <a:xfrm>
            <a:off x="4731728" y="3682312"/>
            <a:ext cx="1003715" cy="8402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Transfer switch</a:t>
            </a:r>
          </a:p>
        </p:txBody>
      </p:sp>
      <p:sp>
        <p:nvSpPr>
          <p:cNvPr id="74" name="Rectangle 73">
            <a:extLst>
              <a:ext uri="{FF2B5EF4-FFF2-40B4-BE49-F238E27FC236}">
                <a16:creationId xmlns:a16="http://schemas.microsoft.com/office/drawing/2014/main" id="{ECB7777C-9243-4F48-ABAD-045930E13B55}"/>
              </a:ext>
            </a:extLst>
          </p:cNvPr>
          <p:cNvSpPr/>
          <p:nvPr/>
        </p:nvSpPr>
        <p:spPr>
          <a:xfrm>
            <a:off x="5971507" y="1995057"/>
            <a:ext cx="1003715" cy="42117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Load circuit breakers</a:t>
            </a:r>
          </a:p>
        </p:txBody>
      </p:sp>
      <p:cxnSp>
        <p:nvCxnSpPr>
          <p:cNvPr id="77" name="Straight Arrow Connector 76">
            <a:extLst>
              <a:ext uri="{FF2B5EF4-FFF2-40B4-BE49-F238E27FC236}">
                <a16:creationId xmlns:a16="http://schemas.microsoft.com/office/drawing/2014/main" id="{59255F4E-A8F2-445D-8D35-587F170DA071}"/>
              </a:ext>
            </a:extLst>
          </p:cNvPr>
          <p:cNvCxnSpPr>
            <a:cxnSpLocks/>
          </p:cNvCxnSpPr>
          <p:nvPr/>
        </p:nvCxnSpPr>
        <p:spPr>
          <a:xfrm flipH="1">
            <a:off x="3855222" y="3908830"/>
            <a:ext cx="876507"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66C52935-C069-4D49-91A2-0005A1B60E36}"/>
              </a:ext>
            </a:extLst>
          </p:cNvPr>
          <p:cNvCxnSpPr>
            <a:cxnSpLocks/>
            <a:stCxn id="8" idx="2"/>
            <a:endCxn id="73" idx="0"/>
          </p:cNvCxnSpPr>
          <p:nvPr/>
        </p:nvCxnSpPr>
        <p:spPr>
          <a:xfrm flipH="1">
            <a:off x="5233586" y="3253395"/>
            <a:ext cx="1663" cy="428917"/>
          </a:xfrm>
          <a:prstGeom prst="straightConnector1">
            <a:avLst/>
          </a:prstGeom>
          <a:ln w="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ED099E63-3E7C-49B2-A268-AE6D4AA3660A}"/>
              </a:ext>
            </a:extLst>
          </p:cNvPr>
          <p:cNvCxnSpPr>
            <a:cxnSpLocks/>
            <a:stCxn id="73" idx="3"/>
            <a:endCxn id="74" idx="1"/>
          </p:cNvCxnSpPr>
          <p:nvPr/>
        </p:nvCxnSpPr>
        <p:spPr>
          <a:xfrm flipV="1">
            <a:off x="5735443" y="4100947"/>
            <a:ext cx="236064" cy="1508"/>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296EB33A-A578-4089-BD5A-26126DB9D633}"/>
              </a:ext>
            </a:extLst>
          </p:cNvPr>
          <p:cNvSpPr txBox="1"/>
          <p:nvPr/>
        </p:nvSpPr>
        <p:spPr>
          <a:xfrm>
            <a:off x="4783315" y="5119575"/>
            <a:ext cx="1271148" cy="646331"/>
          </a:xfrm>
          <a:prstGeom prst="rect">
            <a:avLst/>
          </a:prstGeom>
          <a:noFill/>
        </p:spPr>
        <p:txBody>
          <a:bodyPr wrap="square" rtlCol="0">
            <a:spAutoFit/>
          </a:bodyPr>
          <a:lstStyle/>
          <a:p>
            <a:r>
              <a:rPr lang="en-US" dirty="0"/>
              <a:t>Service panel</a:t>
            </a:r>
          </a:p>
        </p:txBody>
      </p:sp>
      <p:cxnSp>
        <p:nvCxnSpPr>
          <p:cNvPr id="49" name="Straight Connector 48">
            <a:extLst>
              <a:ext uri="{FF2B5EF4-FFF2-40B4-BE49-F238E27FC236}">
                <a16:creationId xmlns:a16="http://schemas.microsoft.com/office/drawing/2014/main" id="{A57BF1AB-0778-4902-8741-416E5FD3B474}"/>
              </a:ext>
            </a:extLst>
          </p:cNvPr>
          <p:cNvCxnSpPr>
            <a:cxnSpLocks/>
          </p:cNvCxnSpPr>
          <p:nvPr/>
        </p:nvCxnSpPr>
        <p:spPr>
          <a:xfrm flipH="1">
            <a:off x="3046885" y="3256017"/>
            <a:ext cx="1" cy="324191"/>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CAE5025-F214-4021-8F3C-908F442712D5}"/>
              </a:ext>
            </a:extLst>
          </p:cNvPr>
          <p:cNvCxnSpPr>
            <a:cxnSpLocks/>
            <a:stCxn id="44" idx="2"/>
            <a:endCxn id="11" idx="0"/>
          </p:cNvCxnSpPr>
          <p:nvPr/>
        </p:nvCxnSpPr>
        <p:spPr>
          <a:xfrm>
            <a:off x="3042641" y="1147505"/>
            <a:ext cx="0" cy="10343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A4DB16C-54DC-48DB-BB0D-404218081738}"/>
              </a:ext>
            </a:extLst>
          </p:cNvPr>
          <p:cNvSpPr/>
          <p:nvPr/>
        </p:nvSpPr>
        <p:spPr>
          <a:xfrm>
            <a:off x="4727251" y="1579657"/>
            <a:ext cx="1003715" cy="4226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meter</a:t>
            </a:r>
          </a:p>
        </p:txBody>
      </p:sp>
      <p:cxnSp>
        <p:nvCxnSpPr>
          <p:cNvPr id="52" name="Straight Arrow Connector 51">
            <a:extLst>
              <a:ext uri="{FF2B5EF4-FFF2-40B4-BE49-F238E27FC236}">
                <a16:creationId xmlns:a16="http://schemas.microsoft.com/office/drawing/2014/main" id="{E1CF9AE4-D166-4BB8-96AC-C85E9A656393}"/>
              </a:ext>
            </a:extLst>
          </p:cNvPr>
          <p:cNvCxnSpPr>
            <a:cxnSpLocks/>
          </p:cNvCxnSpPr>
          <p:nvPr/>
        </p:nvCxnSpPr>
        <p:spPr>
          <a:xfrm>
            <a:off x="5229108" y="1165233"/>
            <a:ext cx="1663" cy="418053"/>
          </a:xfrm>
          <a:prstGeom prst="straightConnector1">
            <a:avLst/>
          </a:prstGeom>
          <a:ln w="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596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6C4E49-4140-435F-9E0B-D185353236FC}"/>
              </a:ext>
            </a:extLst>
          </p:cNvPr>
          <p:cNvSpPr txBox="1"/>
          <p:nvPr/>
        </p:nvSpPr>
        <p:spPr>
          <a:xfrm>
            <a:off x="128574" y="228123"/>
            <a:ext cx="11772274" cy="6186309"/>
          </a:xfrm>
          <a:prstGeom prst="rect">
            <a:avLst/>
          </a:prstGeom>
          <a:noFill/>
        </p:spPr>
        <p:txBody>
          <a:bodyPr wrap="square" rtlCol="0">
            <a:spAutoFit/>
          </a:bodyPr>
          <a:lstStyle/>
          <a:p>
            <a:r>
              <a:rPr lang="en-US" u="sng" dirty="0"/>
              <a:t>Parts List - Power</a:t>
            </a:r>
          </a:p>
          <a:p>
            <a:endParaRPr lang="en-US" sz="1400" dirty="0"/>
          </a:p>
          <a:p>
            <a:r>
              <a:rPr lang="en-US" sz="1400" dirty="0"/>
              <a:t>Inverter/Charger: Sol-Ark 15K</a:t>
            </a:r>
          </a:p>
          <a:p>
            <a:pPr lvl="1"/>
            <a:r>
              <a:rPr lang="en-US" sz="1400" dirty="0"/>
              <a:t>Manufacturer’s HQ design test and service center in Plano, TX: </a:t>
            </a:r>
            <a:r>
              <a:rPr lang="en-US" sz="1400" dirty="0">
                <a:hlinkClick r:id="rId2"/>
              </a:rPr>
              <a:t>https://www.sol-ark.com/sol-ark-15k-all-in-one/</a:t>
            </a:r>
            <a:r>
              <a:rPr lang="en-US" sz="1400" dirty="0"/>
              <a:t> </a:t>
            </a:r>
          </a:p>
          <a:p>
            <a:pPr lvl="1"/>
            <a:r>
              <a:rPr lang="en-US" sz="1400" dirty="0" err="1"/>
              <a:t>EcoDirect</a:t>
            </a:r>
            <a:r>
              <a:rPr lang="en-US" sz="1400" dirty="0"/>
              <a:t> distributor in Carlsbad CA, $8,250: </a:t>
            </a:r>
            <a:r>
              <a:rPr lang="en-US" sz="1400" dirty="0">
                <a:hlinkClick r:id="rId3"/>
              </a:rPr>
              <a:t>https://www.ecodirect.com/Sol-Ark-SA-Limitless-15K-Hybrid-Inverter-p/sol-ark-15k.htm</a:t>
            </a:r>
            <a:r>
              <a:rPr lang="en-US" sz="1400" dirty="0"/>
              <a:t>   </a:t>
            </a:r>
          </a:p>
          <a:p>
            <a:pPr lvl="1"/>
            <a:r>
              <a:rPr lang="en-US" sz="1400" dirty="0"/>
              <a:t>Specifications: 3 integrated 500V max MPPTs with up to 2 parallel PV strings, 13.2 kW 275A 48V continuous AC or DC battery charger, 12 kW 50A 240V split phase AC continuous output to loads.  Manufacturer supports both DIY and pro installers.</a:t>
            </a:r>
          </a:p>
          <a:p>
            <a:pPr lvl="1"/>
            <a:endParaRPr lang="en-US" sz="1400" dirty="0"/>
          </a:p>
          <a:p>
            <a:r>
              <a:rPr lang="en-US" sz="1400" dirty="0"/>
              <a:t>PV panels: 26 Mission Solar MSE345SX5Ts</a:t>
            </a:r>
          </a:p>
          <a:p>
            <a:pPr lvl="1"/>
            <a:r>
              <a:rPr lang="en-US" sz="1400" dirty="0"/>
              <a:t>Manufacturer’s HQ and module assembly in San Antonio, TX: </a:t>
            </a:r>
            <a:r>
              <a:rPr lang="en-US" sz="1400" dirty="0">
                <a:hlinkClick r:id="rId4"/>
              </a:rPr>
              <a:t>https://www.missionsolar.com/wp-content/uploads/2021/07/C-SA2-MKTG-0025-Data-Sheet-for-SX5T.pdf</a:t>
            </a:r>
            <a:endParaRPr lang="en-US" sz="1400" dirty="0"/>
          </a:p>
          <a:p>
            <a:pPr lvl="1"/>
            <a:r>
              <a:rPr lang="en-US" sz="1400" dirty="0" err="1"/>
              <a:t>EcoDirect</a:t>
            </a:r>
            <a:r>
              <a:rPr lang="en-US" sz="1400" dirty="0"/>
              <a:t> distributor in Carlsbad CA, pallet of 26 for $7,550 equivalent to $290 each: </a:t>
            </a:r>
            <a:r>
              <a:rPr lang="en-US" sz="1400" dirty="0">
                <a:hlinkClick r:id="rId5"/>
              </a:rPr>
              <a:t>https://www.ecodirect.com/Mission-Solar-345W-Pallet-of-26-Solar-Panels-p/mission-solar-mse345sx5t-pllt.htm</a:t>
            </a:r>
            <a:r>
              <a:rPr lang="en-US" sz="1400" dirty="0"/>
              <a:t>  </a:t>
            </a:r>
          </a:p>
          <a:p>
            <a:pPr lvl="1"/>
            <a:r>
              <a:rPr lang="en-US" sz="1400" dirty="0"/>
              <a:t>Specifications: 345 Watts, 41.0 Volts open circuit, 25 year warranty down to 84% capacity, 68.8” L x 41.5” W x 1.6” D, 45 lb.  </a:t>
            </a:r>
          </a:p>
          <a:p>
            <a:endParaRPr lang="en-US" sz="1400" dirty="0"/>
          </a:p>
          <a:p>
            <a:r>
              <a:rPr lang="en-US" sz="1400" dirty="0"/>
              <a:t>Batteries with BMS: 11 </a:t>
            </a:r>
            <a:r>
              <a:rPr lang="en-US" sz="1400" dirty="0" err="1"/>
              <a:t>Simpliphi</a:t>
            </a:r>
            <a:r>
              <a:rPr lang="en-US" sz="1400" dirty="0"/>
              <a:t> Power PHI-3.8-M-48s (alternative are used EV batteries with home made </a:t>
            </a:r>
            <a:r>
              <a:rPr lang="en-US" sz="1400" dirty="0" err="1"/>
              <a:t>CANBus</a:t>
            </a:r>
            <a:r>
              <a:rPr lang="en-US" sz="1400" dirty="0"/>
              <a:t> BMS) </a:t>
            </a:r>
          </a:p>
          <a:p>
            <a:pPr lvl="1"/>
            <a:r>
              <a:rPr lang="en-US" sz="1400" dirty="0"/>
              <a:t>Manufacturer based in Oxnard CA, </a:t>
            </a:r>
            <a:r>
              <a:rPr lang="en-US" sz="1400" dirty="0">
                <a:hlinkClick r:id="rId6"/>
              </a:rPr>
              <a:t>https://simpliphipower.com/wp-content/uploads/documentation/phi-3-8-m/simpliphi-power-phi-3-8-m-specification-sheet.pdf</a:t>
            </a:r>
            <a:r>
              <a:rPr lang="en-US" sz="1400" dirty="0"/>
              <a:t> . </a:t>
            </a:r>
          </a:p>
          <a:p>
            <a:pPr lvl="1"/>
            <a:r>
              <a:rPr lang="en-US" sz="1400" dirty="0" err="1"/>
              <a:t>EcoDirect</a:t>
            </a:r>
            <a:r>
              <a:rPr lang="en-US" sz="1400" dirty="0"/>
              <a:t> sells something similar for $2,450 each, $26,950 total: </a:t>
            </a:r>
            <a:r>
              <a:rPr lang="en-US" sz="1400" dirty="0">
                <a:hlinkClick r:id="rId7"/>
              </a:rPr>
              <a:t>https://www.ecodirect.com/SimpliPhi-PHI-3-8-48-60-48V-75-AH-LFP-Battery-p/simpliphi-phi-3.8-battery-48v.htm</a:t>
            </a:r>
            <a:r>
              <a:rPr lang="en-US" sz="1400" dirty="0"/>
              <a:t>  </a:t>
            </a:r>
          </a:p>
          <a:p>
            <a:pPr lvl="1"/>
            <a:r>
              <a:rPr lang="en-US" sz="1400" dirty="0"/>
              <a:t>Specifications: 48V 75 Ah, 3.6 kWh, integrated BMS, 15.5” H x 13.6” W x 8” D, 86 </a:t>
            </a:r>
            <a:r>
              <a:rPr lang="en-US" sz="1400" dirty="0" err="1"/>
              <a:t>lb</a:t>
            </a:r>
            <a:r>
              <a:rPr lang="en-US" sz="1400" dirty="0"/>
              <a:t>, 80A max discharge, 37.5A continuous charge/discharge, 10 year warranty, 10K cycles to 100% DOD. </a:t>
            </a:r>
          </a:p>
          <a:p>
            <a:pPr lvl="1"/>
            <a:endParaRPr lang="en-US" sz="1400" dirty="0"/>
          </a:p>
          <a:p>
            <a:r>
              <a:rPr lang="en-US" sz="1400" dirty="0"/>
              <a:t>PV panel to standing seam metal roof attachments: S5! S-5-S system, </a:t>
            </a:r>
            <a:r>
              <a:rPr lang="en-US" sz="1400" dirty="0">
                <a:hlinkClick r:id="rId8"/>
              </a:rPr>
              <a:t>https://s-5.com/products/s-5-s-clamps/</a:t>
            </a:r>
            <a:r>
              <a:rPr lang="en-US" sz="1400" dirty="0"/>
              <a:t> </a:t>
            </a:r>
          </a:p>
          <a:p>
            <a:pPr lvl="1"/>
            <a:endParaRPr lang="en-US" sz="1400" dirty="0"/>
          </a:p>
          <a:p>
            <a:r>
              <a:rPr lang="en-US" sz="1400" dirty="0"/>
              <a:t>Power wires, boxes, conduit and service panel upgrade </a:t>
            </a:r>
            <a:r>
              <a:rPr lang="en-US" sz="1400" dirty="0">
                <a:highlight>
                  <a:srgbClr val="FFFF00"/>
                </a:highlight>
              </a:rPr>
              <a:t>TBD</a:t>
            </a:r>
          </a:p>
          <a:p>
            <a:endParaRPr lang="en-US" sz="1400" dirty="0">
              <a:highlight>
                <a:srgbClr val="FFFF00"/>
              </a:highlight>
            </a:endParaRPr>
          </a:p>
          <a:p>
            <a:r>
              <a:rPr lang="en-US" sz="1400" dirty="0"/>
              <a:t>Total cost $42,750 less any used batteries that are employed.</a:t>
            </a:r>
          </a:p>
        </p:txBody>
      </p:sp>
      <p:sp>
        <p:nvSpPr>
          <p:cNvPr id="5" name="Slide Number Placeholder 4">
            <a:extLst>
              <a:ext uri="{FF2B5EF4-FFF2-40B4-BE49-F238E27FC236}">
                <a16:creationId xmlns:a16="http://schemas.microsoft.com/office/drawing/2014/main" id="{682DA9AC-0DB5-4F9B-8D1E-C02BB5CB1C20}"/>
              </a:ext>
            </a:extLst>
          </p:cNvPr>
          <p:cNvSpPr>
            <a:spLocks noGrp="1"/>
          </p:cNvSpPr>
          <p:nvPr>
            <p:ph type="sldNum" sz="quarter" idx="12"/>
          </p:nvPr>
        </p:nvSpPr>
        <p:spPr/>
        <p:txBody>
          <a:bodyPr/>
          <a:lstStyle/>
          <a:p>
            <a:fld id="{5C9E8105-BA37-4043-9FAE-E1F2F5DDB633}" type="slidenum">
              <a:rPr lang="en-US" smtClean="0"/>
              <a:t>4</a:t>
            </a:fld>
            <a:endParaRPr lang="en-US" dirty="0"/>
          </a:p>
        </p:txBody>
      </p:sp>
    </p:spTree>
    <p:extLst>
      <p:ext uri="{BB962C8B-B14F-4D97-AF65-F5344CB8AC3E}">
        <p14:creationId xmlns:p14="http://schemas.microsoft.com/office/powerpoint/2010/main" val="3577939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6C4E49-4140-435F-9E0B-D185353236FC}"/>
              </a:ext>
            </a:extLst>
          </p:cNvPr>
          <p:cNvSpPr txBox="1"/>
          <p:nvPr/>
        </p:nvSpPr>
        <p:spPr>
          <a:xfrm>
            <a:off x="128574" y="228123"/>
            <a:ext cx="11772274" cy="4247317"/>
          </a:xfrm>
          <a:prstGeom prst="rect">
            <a:avLst/>
          </a:prstGeom>
          <a:noFill/>
        </p:spPr>
        <p:txBody>
          <a:bodyPr wrap="square" rtlCol="0">
            <a:spAutoFit/>
          </a:bodyPr>
          <a:lstStyle/>
          <a:p>
            <a:r>
              <a:rPr lang="en-US" u="sng" dirty="0"/>
              <a:t>Parts List - Heating</a:t>
            </a:r>
          </a:p>
          <a:p>
            <a:endParaRPr lang="en-US" sz="1400" dirty="0"/>
          </a:p>
          <a:p>
            <a:r>
              <a:rPr lang="en-US" sz="1400" dirty="0"/>
              <a:t>Air exchange hot water output heat pump: </a:t>
            </a:r>
            <a:r>
              <a:rPr lang="en-US" sz="1400" dirty="0" err="1"/>
              <a:t>Chiltrix</a:t>
            </a:r>
            <a:r>
              <a:rPr lang="en-US" sz="1400" dirty="0"/>
              <a:t> CX-34, Chesapeake, VA</a:t>
            </a:r>
          </a:p>
          <a:p>
            <a:pPr lvl="1"/>
            <a:r>
              <a:rPr lang="en-US" sz="1400" dirty="0"/>
              <a:t>Manufacturer’s website </a:t>
            </a:r>
            <a:r>
              <a:rPr lang="en-US" sz="1400" dirty="0">
                <a:hlinkClick r:id="rId2"/>
              </a:rPr>
              <a:t>https://www.chiltrix.com/small-chiller-home.html</a:t>
            </a:r>
            <a:endParaRPr lang="en-US" sz="1400" dirty="0"/>
          </a:p>
          <a:p>
            <a:pPr lvl="1"/>
            <a:r>
              <a:rPr lang="en-US" sz="1400" dirty="0"/>
              <a:t>3 ton heat, 5 year warranty, 20 year design life, $4,889.</a:t>
            </a:r>
          </a:p>
          <a:p>
            <a:pPr lvl="1"/>
            <a:endParaRPr lang="en-US" sz="1400" dirty="0"/>
          </a:p>
          <a:p>
            <a:r>
              <a:rPr lang="en-US" sz="1400" dirty="0"/>
              <a:t>Variable speed hydronic ducted air handler fan coil unit: </a:t>
            </a:r>
            <a:r>
              <a:rPr lang="en-US" sz="1400" dirty="0" err="1"/>
              <a:t>Chiltrix</a:t>
            </a:r>
            <a:r>
              <a:rPr lang="en-US" sz="1400" dirty="0"/>
              <a:t> First Co. 16VMB, Dallas, TX</a:t>
            </a:r>
          </a:p>
          <a:p>
            <a:pPr lvl="1"/>
            <a:r>
              <a:rPr lang="en-US" sz="1400" dirty="0"/>
              <a:t>Manufacturer’s website: </a:t>
            </a:r>
            <a:r>
              <a:rPr lang="en-US" sz="1400" dirty="0">
                <a:hlinkClick r:id="rId3"/>
              </a:rPr>
              <a:t>https://www.chiltrix.com/hydronic-air-handler/ducted-hydronic-FCU.html</a:t>
            </a:r>
            <a:r>
              <a:rPr lang="en-US" sz="1400" dirty="0"/>
              <a:t> </a:t>
            </a:r>
          </a:p>
          <a:p>
            <a:pPr lvl="1"/>
            <a:r>
              <a:rPr lang="en-US" sz="1400" dirty="0"/>
              <a:t>2.7 to 3.7 ton, $3,402. </a:t>
            </a:r>
          </a:p>
          <a:p>
            <a:pPr lvl="1"/>
            <a:endParaRPr lang="en-US" sz="1400" dirty="0"/>
          </a:p>
          <a:p>
            <a:r>
              <a:rPr lang="en-US" sz="1400" dirty="0"/>
              <a:t>Domestic water heater tank with thermal solar and hot water heat pump exchangers: </a:t>
            </a:r>
            <a:r>
              <a:rPr lang="en-US" sz="1400" dirty="0" err="1"/>
              <a:t>Chiltrix</a:t>
            </a:r>
            <a:r>
              <a:rPr lang="en-US" sz="1400" dirty="0"/>
              <a:t> DHW80, Chesapeake, VA</a:t>
            </a:r>
          </a:p>
          <a:p>
            <a:pPr lvl="1"/>
            <a:r>
              <a:rPr lang="en-US" sz="1400" dirty="0"/>
              <a:t>Manufacturer’s website: </a:t>
            </a:r>
            <a:r>
              <a:rPr lang="en-US" sz="1400" dirty="0">
                <a:hlinkClick r:id="rId4"/>
              </a:rPr>
              <a:t>https://www.chiltrix.com/heat-exchanger-tanks/</a:t>
            </a:r>
            <a:endParaRPr lang="en-US" sz="1400" dirty="0"/>
          </a:p>
          <a:p>
            <a:pPr lvl="1"/>
            <a:r>
              <a:rPr lang="en-US" sz="1400" dirty="0"/>
              <a:t>70 gallons, 23.6” diameter x 64” H, $2,299.</a:t>
            </a:r>
          </a:p>
          <a:p>
            <a:pPr lvl="1"/>
            <a:endParaRPr lang="en-US" sz="1400" dirty="0"/>
          </a:p>
          <a:p>
            <a:r>
              <a:rPr lang="en-US" sz="1400" dirty="0"/>
              <a:t>3-way valve: </a:t>
            </a:r>
            <a:r>
              <a:rPr lang="en-US" sz="1400" dirty="0" err="1"/>
              <a:t>Chiltrix</a:t>
            </a:r>
            <a:r>
              <a:rPr lang="en-US" sz="1400" dirty="0"/>
              <a:t> DHW G1 </a:t>
            </a:r>
            <a:r>
              <a:rPr lang="en-US" sz="1400" dirty="0">
                <a:highlight>
                  <a:srgbClr val="FFFF00"/>
                </a:highlight>
              </a:rPr>
              <a:t>find datasheet </a:t>
            </a:r>
          </a:p>
          <a:p>
            <a:endParaRPr lang="en-US" sz="1400" dirty="0"/>
          </a:p>
          <a:p>
            <a:r>
              <a:rPr lang="en-US" sz="1400" dirty="0">
                <a:highlight>
                  <a:srgbClr val="FFFF00"/>
                </a:highlight>
              </a:rPr>
              <a:t>Use online Manual J report and then efficiency calculator, then contact </a:t>
            </a:r>
            <a:r>
              <a:rPr lang="en-US" sz="1400" dirty="0" err="1">
                <a:highlight>
                  <a:srgbClr val="FFFF00"/>
                </a:highlight>
              </a:rPr>
              <a:t>Chiltrix</a:t>
            </a:r>
            <a:r>
              <a:rPr lang="en-US" sz="1400" dirty="0">
                <a:highlight>
                  <a:srgbClr val="FFFF00"/>
                </a:highlight>
              </a:rPr>
              <a:t> for installer/service/DIY questions: </a:t>
            </a:r>
            <a:r>
              <a:rPr lang="en-US" sz="1400" dirty="0">
                <a:highlight>
                  <a:srgbClr val="FFFF00"/>
                </a:highlight>
                <a:hlinkClick r:id="rId5"/>
              </a:rPr>
              <a:t>https://www.chiltrix.com/air-to-water/</a:t>
            </a:r>
            <a:endParaRPr lang="en-US" sz="1400" dirty="0">
              <a:highlight>
                <a:srgbClr val="FFFF00"/>
              </a:highlight>
            </a:endParaRPr>
          </a:p>
          <a:p>
            <a:endParaRPr lang="en-US" sz="1400" dirty="0">
              <a:highlight>
                <a:srgbClr val="FFFF00"/>
              </a:highlight>
            </a:endParaRPr>
          </a:p>
          <a:p>
            <a:r>
              <a:rPr lang="en-US" sz="1400" dirty="0"/>
              <a:t>Total cost $10,590 </a:t>
            </a:r>
          </a:p>
        </p:txBody>
      </p:sp>
      <p:sp>
        <p:nvSpPr>
          <p:cNvPr id="5" name="Slide Number Placeholder 4">
            <a:extLst>
              <a:ext uri="{FF2B5EF4-FFF2-40B4-BE49-F238E27FC236}">
                <a16:creationId xmlns:a16="http://schemas.microsoft.com/office/drawing/2014/main" id="{682DA9AC-0DB5-4F9B-8D1E-C02BB5CB1C20}"/>
              </a:ext>
            </a:extLst>
          </p:cNvPr>
          <p:cNvSpPr>
            <a:spLocks noGrp="1"/>
          </p:cNvSpPr>
          <p:nvPr>
            <p:ph type="sldNum" sz="quarter" idx="12"/>
          </p:nvPr>
        </p:nvSpPr>
        <p:spPr/>
        <p:txBody>
          <a:bodyPr/>
          <a:lstStyle/>
          <a:p>
            <a:fld id="{5C9E8105-BA37-4043-9FAE-E1F2F5DDB633}" type="slidenum">
              <a:rPr lang="en-US" smtClean="0"/>
              <a:t>5</a:t>
            </a:fld>
            <a:endParaRPr lang="en-US" dirty="0"/>
          </a:p>
        </p:txBody>
      </p:sp>
    </p:spTree>
    <p:extLst>
      <p:ext uri="{BB962C8B-B14F-4D97-AF65-F5344CB8AC3E}">
        <p14:creationId xmlns:p14="http://schemas.microsoft.com/office/powerpoint/2010/main" val="2769099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197C02-02A9-4C34-A508-BB08E09B4BA5}"/>
              </a:ext>
            </a:extLst>
          </p:cNvPr>
          <p:cNvPicPr>
            <a:picLocks noChangeAspect="1"/>
          </p:cNvPicPr>
          <p:nvPr/>
        </p:nvPicPr>
        <p:blipFill rotWithShape="1">
          <a:blip r:embed="rId2"/>
          <a:srcRect l="7012" t="367" r="11218" b="1598"/>
          <a:stretch/>
        </p:blipFill>
        <p:spPr>
          <a:xfrm>
            <a:off x="3223202" y="-1"/>
            <a:ext cx="5809488" cy="6849343"/>
          </a:xfrm>
          <a:prstGeom prst="rect">
            <a:avLst/>
          </a:prstGeom>
        </p:spPr>
      </p:pic>
      <p:sp>
        <p:nvSpPr>
          <p:cNvPr id="6" name="Rectangle 5">
            <a:extLst>
              <a:ext uri="{FF2B5EF4-FFF2-40B4-BE49-F238E27FC236}">
                <a16:creationId xmlns:a16="http://schemas.microsoft.com/office/drawing/2014/main" id="{3AE13EA3-14B7-4F93-9685-AD9BD45CDAF8}"/>
              </a:ext>
            </a:extLst>
          </p:cNvPr>
          <p:cNvSpPr/>
          <p:nvPr/>
        </p:nvSpPr>
        <p:spPr>
          <a:xfrm>
            <a:off x="5938705" y="5498469"/>
            <a:ext cx="168053" cy="215938"/>
          </a:xfrm>
          <a:prstGeom prst="rect">
            <a:avLst/>
          </a:prstGeom>
          <a:noFill/>
          <a:ln w="25400">
            <a:solidFill>
              <a:srgbClr val="FFC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C178414-C227-4D5E-93AE-FBE3AB033AB6}"/>
              </a:ext>
            </a:extLst>
          </p:cNvPr>
          <p:cNvSpPr/>
          <p:nvPr/>
        </p:nvSpPr>
        <p:spPr>
          <a:xfrm>
            <a:off x="6894459" y="3994484"/>
            <a:ext cx="263640" cy="254382"/>
          </a:xfrm>
          <a:prstGeom prst="rect">
            <a:avLst/>
          </a:prstGeom>
          <a:noFill/>
          <a:ln w="25400">
            <a:solidFill>
              <a:srgbClr val="FFC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7563E6F-0E35-4519-9D7B-5B53BAB1B91B}"/>
              </a:ext>
            </a:extLst>
          </p:cNvPr>
          <p:cNvSpPr/>
          <p:nvPr/>
        </p:nvSpPr>
        <p:spPr>
          <a:xfrm>
            <a:off x="7109974" y="4235117"/>
            <a:ext cx="233756" cy="220006"/>
          </a:xfrm>
          <a:prstGeom prst="ellipse">
            <a:avLst/>
          </a:prstGeom>
          <a:no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CE6AE9-0E5B-4250-9EA0-A4A49B25D677}"/>
              </a:ext>
            </a:extLst>
          </p:cNvPr>
          <p:cNvSpPr/>
          <p:nvPr/>
        </p:nvSpPr>
        <p:spPr>
          <a:xfrm>
            <a:off x="4888050" y="3155711"/>
            <a:ext cx="122609" cy="234902"/>
          </a:xfrm>
          <a:prstGeom prst="rect">
            <a:avLst/>
          </a:prstGeom>
          <a:noFill/>
          <a:ln w="25400">
            <a:solidFill>
              <a:srgbClr val="FF0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9F5522-BA6E-4073-8F0E-ABE25323CAAB}"/>
              </a:ext>
            </a:extLst>
          </p:cNvPr>
          <p:cNvSpPr/>
          <p:nvPr/>
        </p:nvSpPr>
        <p:spPr>
          <a:xfrm>
            <a:off x="5081700" y="2860078"/>
            <a:ext cx="135215" cy="229170"/>
          </a:xfrm>
          <a:prstGeom prst="rect">
            <a:avLst/>
          </a:prstGeom>
          <a:noFill/>
          <a:ln w="25400">
            <a:solidFill>
              <a:srgbClr val="FF0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1EB3B2-B972-4FF9-B90A-D420F146F4D5}"/>
              </a:ext>
            </a:extLst>
          </p:cNvPr>
          <p:cNvSpPr/>
          <p:nvPr/>
        </p:nvSpPr>
        <p:spPr>
          <a:xfrm>
            <a:off x="4944683" y="3458046"/>
            <a:ext cx="767318" cy="603872"/>
          </a:xfrm>
          <a:prstGeom prst="rect">
            <a:avLst/>
          </a:prstGeom>
          <a:noFill/>
          <a:ln w="25400">
            <a:solidFill>
              <a:srgbClr val="FF0000"/>
            </a:solidFill>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3BE2B33-7A2C-4FE4-8DA6-1FDD5694865C}"/>
              </a:ext>
            </a:extLst>
          </p:cNvPr>
          <p:cNvCxnSpPr>
            <a:cxnSpLocks/>
          </p:cNvCxnSpPr>
          <p:nvPr/>
        </p:nvCxnSpPr>
        <p:spPr>
          <a:xfrm flipH="1">
            <a:off x="7473190" y="2796988"/>
            <a:ext cx="1063813" cy="12550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E05C4F6-19B8-450E-8289-5D4DCBEEFA24}"/>
              </a:ext>
            </a:extLst>
          </p:cNvPr>
          <p:cNvCxnSpPr>
            <a:cxnSpLocks/>
          </p:cNvCxnSpPr>
          <p:nvPr/>
        </p:nvCxnSpPr>
        <p:spPr>
          <a:xfrm flipV="1">
            <a:off x="6785896" y="2922494"/>
            <a:ext cx="687294" cy="94428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8CB5A9-461A-4297-84FD-BA905C95925A}"/>
              </a:ext>
            </a:extLst>
          </p:cNvPr>
          <p:cNvCxnSpPr>
            <a:cxnSpLocks/>
          </p:cNvCxnSpPr>
          <p:nvPr/>
        </p:nvCxnSpPr>
        <p:spPr>
          <a:xfrm flipH="1">
            <a:off x="6936044" y="2796988"/>
            <a:ext cx="1620121" cy="22354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29189E1-B83C-4CB4-B04A-5DF4C4FC90C8}"/>
              </a:ext>
            </a:extLst>
          </p:cNvPr>
          <p:cNvCxnSpPr>
            <a:cxnSpLocks/>
          </p:cNvCxnSpPr>
          <p:nvPr/>
        </p:nvCxnSpPr>
        <p:spPr>
          <a:xfrm flipH="1" flipV="1">
            <a:off x="6785896" y="3890682"/>
            <a:ext cx="150148" cy="11818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75EA8BA-B203-4E39-B462-D31D3B555427}"/>
              </a:ext>
            </a:extLst>
          </p:cNvPr>
          <p:cNvCxnSpPr>
            <a:cxnSpLocks/>
          </p:cNvCxnSpPr>
          <p:nvPr/>
        </p:nvCxnSpPr>
        <p:spPr>
          <a:xfrm flipH="1">
            <a:off x="6002978" y="5888624"/>
            <a:ext cx="857992" cy="1057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C1302B4-E9F4-48BD-94EC-867F24FC1D7C}"/>
              </a:ext>
            </a:extLst>
          </p:cNvPr>
          <p:cNvCxnSpPr>
            <a:cxnSpLocks/>
            <a:stCxn id="5" idx="2"/>
          </p:cNvCxnSpPr>
          <p:nvPr/>
        </p:nvCxnSpPr>
        <p:spPr>
          <a:xfrm flipH="1" flipV="1">
            <a:off x="6002978" y="5994400"/>
            <a:ext cx="124968" cy="85494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B0F4FA-E49B-4C94-92FF-A80F0D623428}"/>
              </a:ext>
            </a:extLst>
          </p:cNvPr>
          <p:cNvCxnSpPr>
            <a:cxnSpLocks/>
            <a:endCxn id="5" idx="2"/>
          </p:cNvCxnSpPr>
          <p:nvPr/>
        </p:nvCxnSpPr>
        <p:spPr>
          <a:xfrm flipH="1">
            <a:off x="6127946" y="5888624"/>
            <a:ext cx="733024" cy="96071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276C3E3-CB24-4714-B7AF-B535314BF4B0}"/>
              </a:ext>
            </a:extLst>
          </p:cNvPr>
          <p:cNvCxnSpPr>
            <a:cxnSpLocks/>
          </p:cNvCxnSpPr>
          <p:nvPr/>
        </p:nvCxnSpPr>
        <p:spPr>
          <a:xfrm flipH="1" flipV="1">
            <a:off x="6500978" y="3890682"/>
            <a:ext cx="99647" cy="93278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65D3A57-47C7-4FA4-8203-9EF5FC4EBC71}"/>
              </a:ext>
            </a:extLst>
          </p:cNvPr>
          <p:cNvCxnSpPr>
            <a:cxnSpLocks/>
          </p:cNvCxnSpPr>
          <p:nvPr/>
        </p:nvCxnSpPr>
        <p:spPr>
          <a:xfrm flipV="1">
            <a:off x="6002978" y="3890682"/>
            <a:ext cx="488518" cy="635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CE49B95-F520-458F-A28F-EBA3BDE7B10C}"/>
              </a:ext>
            </a:extLst>
          </p:cNvPr>
          <p:cNvCxnSpPr>
            <a:cxnSpLocks/>
          </p:cNvCxnSpPr>
          <p:nvPr/>
        </p:nvCxnSpPr>
        <p:spPr>
          <a:xfrm flipH="1">
            <a:off x="6158186" y="4791157"/>
            <a:ext cx="442439" cy="61754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0B8110-9FAF-4A4C-A110-2E12E12445AA}"/>
              </a:ext>
            </a:extLst>
          </p:cNvPr>
          <p:cNvCxnSpPr>
            <a:cxnSpLocks/>
          </p:cNvCxnSpPr>
          <p:nvPr/>
        </p:nvCxnSpPr>
        <p:spPr>
          <a:xfrm flipH="1" flipV="1">
            <a:off x="6010986" y="4525682"/>
            <a:ext cx="142140" cy="8830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BC6E651-1B02-4F88-A355-735D12247AF5}"/>
              </a:ext>
            </a:extLst>
          </p:cNvPr>
          <p:cNvSpPr/>
          <p:nvPr/>
        </p:nvSpPr>
        <p:spPr>
          <a:xfrm>
            <a:off x="10745442" y="5236235"/>
            <a:ext cx="217602" cy="211550"/>
          </a:xfrm>
          <a:prstGeom prst="rect">
            <a:avLst/>
          </a:prstGeom>
          <a:noFill/>
          <a:ln w="25400">
            <a:solidFill>
              <a:srgbClr val="FFC000"/>
            </a:solidFill>
            <a:prstDash val="solid"/>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BE0727D-E565-4D04-8B30-8EAFBD958C64}"/>
              </a:ext>
            </a:extLst>
          </p:cNvPr>
          <p:cNvSpPr/>
          <p:nvPr/>
        </p:nvSpPr>
        <p:spPr>
          <a:xfrm>
            <a:off x="10759287" y="4690630"/>
            <a:ext cx="189913" cy="263212"/>
          </a:xfrm>
          <a:prstGeom prst="rect">
            <a:avLst/>
          </a:prstGeom>
          <a:noFill/>
          <a:ln w="25400">
            <a:solidFill>
              <a:srgbClr val="FF0000"/>
            </a:solidFill>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DFCDA4CD-38AC-461D-BA7A-DC2CF008D42A}"/>
              </a:ext>
            </a:extLst>
          </p:cNvPr>
          <p:cNvSpPr txBox="1"/>
          <p:nvPr/>
        </p:nvSpPr>
        <p:spPr>
          <a:xfrm>
            <a:off x="10829753" y="4269773"/>
            <a:ext cx="839074" cy="276999"/>
          </a:xfrm>
          <a:prstGeom prst="rect">
            <a:avLst/>
          </a:prstGeom>
          <a:noFill/>
        </p:spPr>
        <p:txBody>
          <a:bodyPr wrap="square" rtlCol="0">
            <a:spAutoFit/>
          </a:bodyPr>
          <a:lstStyle/>
          <a:p>
            <a:r>
              <a:rPr lang="en-US" sz="1200" u="sng" dirty="0"/>
              <a:t>Legend</a:t>
            </a:r>
          </a:p>
        </p:txBody>
      </p:sp>
      <p:sp>
        <p:nvSpPr>
          <p:cNvPr id="61" name="TextBox 60">
            <a:extLst>
              <a:ext uri="{FF2B5EF4-FFF2-40B4-BE49-F238E27FC236}">
                <a16:creationId xmlns:a16="http://schemas.microsoft.com/office/drawing/2014/main" id="{CCE9DC7E-37E9-48C6-A5C5-99D5C7157BE5}"/>
              </a:ext>
            </a:extLst>
          </p:cNvPr>
          <p:cNvSpPr txBox="1"/>
          <p:nvPr/>
        </p:nvSpPr>
        <p:spPr>
          <a:xfrm>
            <a:off x="10992522" y="5080969"/>
            <a:ext cx="1138138" cy="461665"/>
          </a:xfrm>
          <a:prstGeom prst="rect">
            <a:avLst/>
          </a:prstGeom>
          <a:noFill/>
        </p:spPr>
        <p:txBody>
          <a:bodyPr wrap="square" rtlCol="0">
            <a:spAutoFit/>
          </a:bodyPr>
          <a:lstStyle/>
          <a:p>
            <a:r>
              <a:rPr lang="en-US" sz="1200" dirty="0"/>
              <a:t>Added electrical loads</a:t>
            </a:r>
          </a:p>
        </p:txBody>
      </p:sp>
      <p:sp>
        <p:nvSpPr>
          <p:cNvPr id="63" name="TextBox 62">
            <a:extLst>
              <a:ext uri="{FF2B5EF4-FFF2-40B4-BE49-F238E27FC236}">
                <a16:creationId xmlns:a16="http://schemas.microsoft.com/office/drawing/2014/main" id="{84414A24-8F03-4A43-B0B1-9B5BBCE7DD75}"/>
              </a:ext>
            </a:extLst>
          </p:cNvPr>
          <p:cNvSpPr txBox="1"/>
          <p:nvPr/>
        </p:nvSpPr>
        <p:spPr>
          <a:xfrm>
            <a:off x="10992522" y="4637941"/>
            <a:ext cx="1108038" cy="276999"/>
          </a:xfrm>
          <a:prstGeom prst="rect">
            <a:avLst/>
          </a:prstGeom>
          <a:noFill/>
        </p:spPr>
        <p:txBody>
          <a:bodyPr wrap="square" rtlCol="0">
            <a:spAutoFit/>
          </a:bodyPr>
          <a:lstStyle/>
          <a:p>
            <a:r>
              <a:rPr lang="en-US" sz="1200" dirty="0"/>
              <a:t>Power delivery</a:t>
            </a:r>
          </a:p>
        </p:txBody>
      </p:sp>
      <p:cxnSp>
        <p:nvCxnSpPr>
          <p:cNvPr id="65" name="Straight Arrow Connector 64">
            <a:extLst>
              <a:ext uri="{FF2B5EF4-FFF2-40B4-BE49-F238E27FC236}">
                <a16:creationId xmlns:a16="http://schemas.microsoft.com/office/drawing/2014/main" id="{4C0AF718-301B-4129-AA91-FD41F8A34CA2}"/>
              </a:ext>
            </a:extLst>
          </p:cNvPr>
          <p:cNvCxnSpPr>
            <a:cxnSpLocks/>
          </p:cNvCxnSpPr>
          <p:nvPr/>
        </p:nvCxnSpPr>
        <p:spPr>
          <a:xfrm>
            <a:off x="2917747" y="1628341"/>
            <a:ext cx="2163953" cy="134632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54DCF61-E847-4EE4-BF77-81EB4C50314A}"/>
              </a:ext>
            </a:extLst>
          </p:cNvPr>
          <p:cNvCxnSpPr>
            <a:cxnSpLocks/>
          </p:cNvCxnSpPr>
          <p:nvPr/>
        </p:nvCxnSpPr>
        <p:spPr>
          <a:xfrm>
            <a:off x="2870193" y="2574791"/>
            <a:ext cx="2008112" cy="65754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BDF1CEF-98F1-4B33-823D-57DCCFA215B6}"/>
              </a:ext>
            </a:extLst>
          </p:cNvPr>
          <p:cNvCxnSpPr>
            <a:cxnSpLocks/>
          </p:cNvCxnSpPr>
          <p:nvPr/>
        </p:nvCxnSpPr>
        <p:spPr>
          <a:xfrm flipH="1">
            <a:off x="8536931" y="2455850"/>
            <a:ext cx="831178" cy="3481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30B5C39-B07A-456B-95E1-ED8FA3790DEF}"/>
              </a:ext>
            </a:extLst>
          </p:cNvPr>
          <p:cNvCxnSpPr>
            <a:cxnSpLocks/>
          </p:cNvCxnSpPr>
          <p:nvPr/>
        </p:nvCxnSpPr>
        <p:spPr>
          <a:xfrm flipH="1" flipV="1">
            <a:off x="6414464" y="5099932"/>
            <a:ext cx="2850322" cy="32488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D7A5086-C80A-449F-9C8B-6ACBA489128D}"/>
              </a:ext>
            </a:extLst>
          </p:cNvPr>
          <p:cNvCxnSpPr>
            <a:cxnSpLocks/>
          </p:cNvCxnSpPr>
          <p:nvPr/>
        </p:nvCxnSpPr>
        <p:spPr>
          <a:xfrm flipH="1" flipV="1">
            <a:off x="6600625" y="6156875"/>
            <a:ext cx="2682027" cy="1810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05D4A633-4D0C-48E9-A649-FDCE7D6BD031}"/>
              </a:ext>
            </a:extLst>
          </p:cNvPr>
          <p:cNvCxnSpPr>
            <a:cxnSpLocks/>
            <a:stCxn id="135" idx="3"/>
            <a:endCxn id="6" idx="1"/>
          </p:cNvCxnSpPr>
          <p:nvPr/>
        </p:nvCxnSpPr>
        <p:spPr>
          <a:xfrm flipV="1">
            <a:off x="2922253" y="5606438"/>
            <a:ext cx="3016452" cy="45962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3FC3F96-F609-4358-B68B-4959A35FCBC0}"/>
              </a:ext>
            </a:extLst>
          </p:cNvPr>
          <p:cNvCxnSpPr>
            <a:cxnSpLocks/>
          </p:cNvCxnSpPr>
          <p:nvPr/>
        </p:nvCxnSpPr>
        <p:spPr>
          <a:xfrm flipV="1">
            <a:off x="3019858" y="5992048"/>
            <a:ext cx="3358050" cy="492656"/>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B40408E3-C97D-4F3E-A4A7-7DA2AAA2FEB5}"/>
              </a:ext>
            </a:extLst>
          </p:cNvPr>
          <p:cNvCxnSpPr>
            <a:cxnSpLocks/>
          </p:cNvCxnSpPr>
          <p:nvPr/>
        </p:nvCxnSpPr>
        <p:spPr>
          <a:xfrm flipH="1">
            <a:off x="7226852" y="3260602"/>
            <a:ext cx="2094955" cy="819797"/>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1C43AA70-C833-4940-B310-CAB1102C1B3C}"/>
              </a:ext>
            </a:extLst>
          </p:cNvPr>
          <p:cNvCxnSpPr>
            <a:cxnSpLocks/>
            <a:stCxn id="140" idx="1"/>
          </p:cNvCxnSpPr>
          <p:nvPr/>
        </p:nvCxnSpPr>
        <p:spPr>
          <a:xfrm flipH="1">
            <a:off x="7351568" y="3888995"/>
            <a:ext cx="1947484" cy="41199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6BF25063-CA9C-489D-AD22-2E01ADC06F59}"/>
              </a:ext>
            </a:extLst>
          </p:cNvPr>
          <p:cNvCxnSpPr>
            <a:cxnSpLocks/>
            <a:endCxn id="73" idx="1"/>
          </p:cNvCxnSpPr>
          <p:nvPr/>
        </p:nvCxnSpPr>
        <p:spPr>
          <a:xfrm flipV="1">
            <a:off x="2964100" y="5171378"/>
            <a:ext cx="2207592" cy="486414"/>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1DEEB482-9AA5-4EB2-9FE0-196DD502A163}"/>
              </a:ext>
            </a:extLst>
          </p:cNvPr>
          <p:cNvSpPr txBox="1"/>
          <p:nvPr/>
        </p:nvSpPr>
        <p:spPr>
          <a:xfrm>
            <a:off x="1706764" y="1431306"/>
            <a:ext cx="1266476" cy="276999"/>
          </a:xfrm>
          <a:prstGeom prst="rect">
            <a:avLst/>
          </a:prstGeom>
          <a:noFill/>
        </p:spPr>
        <p:txBody>
          <a:bodyPr wrap="square" rtlCol="0">
            <a:spAutoFit/>
          </a:bodyPr>
          <a:lstStyle/>
          <a:p>
            <a:r>
              <a:rPr lang="en-US" sz="1200" dirty="0"/>
              <a:t>Inverter/Charger</a:t>
            </a:r>
          </a:p>
        </p:txBody>
      </p:sp>
      <p:sp>
        <p:nvSpPr>
          <p:cNvPr id="127" name="TextBox 126">
            <a:extLst>
              <a:ext uri="{FF2B5EF4-FFF2-40B4-BE49-F238E27FC236}">
                <a16:creationId xmlns:a16="http://schemas.microsoft.com/office/drawing/2014/main" id="{98C6606D-8712-425F-81B7-30258B1C5B07}"/>
              </a:ext>
            </a:extLst>
          </p:cNvPr>
          <p:cNvSpPr txBox="1"/>
          <p:nvPr/>
        </p:nvSpPr>
        <p:spPr>
          <a:xfrm>
            <a:off x="1870877" y="2411791"/>
            <a:ext cx="1085963" cy="276999"/>
          </a:xfrm>
          <a:prstGeom prst="rect">
            <a:avLst/>
          </a:prstGeom>
          <a:noFill/>
        </p:spPr>
        <p:txBody>
          <a:bodyPr wrap="square" rtlCol="0">
            <a:spAutoFit/>
          </a:bodyPr>
          <a:lstStyle/>
          <a:p>
            <a:r>
              <a:rPr lang="en-US" sz="1200" dirty="0"/>
              <a:t>Service Panel</a:t>
            </a:r>
          </a:p>
        </p:txBody>
      </p:sp>
      <p:sp>
        <p:nvSpPr>
          <p:cNvPr id="129" name="TextBox 128">
            <a:extLst>
              <a:ext uri="{FF2B5EF4-FFF2-40B4-BE49-F238E27FC236}">
                <a16:creationId xmlns:a16="http://schemas.microsoft.com/office/drawing/2014/main" id="{A124DB2D-60C6-4E01-9234-01A082E07315}"/>
              </a:ext>
            </a:extLst>
          </p:cNvPr>
          <p:cNvSpPr txBox="1"/>
          <p:nvPr/>
        </p:nvSpPr>
        <p:spPr>
          <a:xfrm>
            <a:off x="1006711" y="4195798"/>
            <a:ext cx="2008112" cy="276999"/>
          </a:xfrm>
          <a:prstGeom prst="rect">
            <a:avLst/>
          </a:prstGeom>
          <a:noFill/>
        </p:spPr>
        <p:txBody>
          <a:bodyPr wrap="square" rtlCol="0">
            <a:spAutoFit/>
          </a:bodyPr>
          <a:lstStyle/>
          <a:p>
            <a:r>
              <a:rPr lang="en-US" sz="1200" dirty="0"/>
              <a:t>Existing SW-facing PV array </a:t>
            </a:r>
          </a:p>
        </p:txBody>
      </p:sp>
      <p:sp>
        <p:nvSpPr>
          <p:cNvPr id="131" name="TextBox 130">
            <a:extLst>
              <a:ext uri="{FF2B5EF4-FFF2-40B4-BE49-F238E27FC236}">
                <a16:creationId xmlns:a16="http://schemas.microsoft.com/office/drawing/2014/main" id="{BAAE1E17-9F0C-4209-B57B-F5749FDC1D00}"/>
              </a:ext>
            </a:extLst>
          </p:cNvPr>
          <p:cNvSpPr txBox="1"/>
          <p:nvPr/>
        </p:nvSpPr>
        <p:spPr>
          <a:xfrm>
            <a:off x="2080412" y="5526601"/>
            <a:ext cx="930947" cy="276999"/>
          </a:xfrm>
          <a:prstGeom prst="rect">
            <a:avLst/>
          </a:prstGeom>
          <a:noFill/>
        </p:spPr>
        <p:txBody>
          <a:bodyPr wrap="square" rtlCol="0">
            <a:spAutoFit/>
          </a:bodyPr>
          <a:lstStyle/>
          <a:p>
            <a:r>
              <a:rPr lang="en-US" sz="1200" dirty="0"/>
              <a:t>Heat pump</a:t>
            </a:r>
          </a:p>
        </p:txBody>
      </p:sp>
      <p:sp>
        <p:nvSpPr>
          <p:cNvPr id="135" name="TextBox 134">
            <a:extLst>
              <a:ext uri="{FF2B5EF4-FFF2-40B4-BE49-F238E27FC236}">
                <a16:creationId xmlns:a16="http://schemas.microsoft.com/office/drawing/2014/main" id="{93B741F2-CDB6-4E86-8826-795A05ADF129}"/>
              </a:ext>
            </a:extLst>
          </p:cNvPr>
          <p:cNvSpPr txBox="1"/>
          <p:nvPr/>
        </p:nvSpPr>
        <p:spPr>
          <a:xfrm>
            <a:off x="1094264" y="5927561"/>
            <a:ext cx="1827989" cy="276999"/>
          </a:xfrm>
          <a:prstGeom prst="rect">
            <a:avLst/>
          </a:prstGeom>
          <a:noFill/>
        </p:spPr>
        <p:txBody>
          <a:bodyPr wrap="square" rtlCol="0">
            <a:spAutoFit/>
          </a:bodyPr>
          <a:lstStyle/>
          <a:p>
            <a:r>
              <a:rPr lang="en-US" sz="1200" dirty="0"/>
              <a:t>Level II EV charging station</a:t>
            </a:r>
          </a:p>
        </p:txBody>
      </p:sp>
      <p:sp>
        <p:nvSpPr>
          <p:cNvPr id="136" name="TextBox 135">
            <a:extLst>
              <a:ext uri="{FF2B5EF4-FFF2-40B4-BE49-F238E27FC236}">
                <a16:creationId xmlns:a16="http://schemas.microsoft.com/office/drawing/2014/main" id="{63AEE36E-E079-4FCC-8BAC-822F3A6CFDC6}"/>
              </a:ext>
            </a:extLst>
          </p:cNvPr>
          <p:cNvSpPr txBox="1"/>
          <p:nvPr/>
        </p:nvSpPr>
        <p:spPr>
          <a:xfrm>
            <a:off x="9269803" y="5157166"/>
            <a:ext cx="1497476" cy="461665"/>
          </a:xfrm>
          <a:prstGeom prst="rect">
            <a:avLst/>
          </a:prstGeom>
          <a:noFill/>
        </p:spPr>
        <p:txBody>
          <a:bodyPr wrap="square" rtlCol="0">
            <a:spAutoFit/>
          </a:bodyPr>
          <a:lstStyle/>
          <a:p>
            <a:r>
              <a:rPr lang="en-US" sz="1200" dirty="0"/>
              <a:t>New Middle SE-facing PV Array</a:t>
            </a:r>
          </a:p>
        </p:txBody>
      </p:sp>
      <p:sp>
        <p:nvSpPr>
          <p:cNvPr id="139" name="TextBox 138">
            <a:extLst>
              <a:ext uri="{FF2B5EF4-FFF2-40B4-BE49-F238E27FC236}">
                <a16:creationId xmlns:a16="http://schemas.microsoft.com/office/drawing/2014/main" id="{FBB7F733-E71B-4BBF-84F0-A7C3830E5DB4}"/>
              </a:ext>
            </a:extLst>
          </p:cNvPr>
          <p:cNvSpPr txBox="1"/>
          <p:nvPr/>
        </p:nvSpPr>
        <p:spPr>
          <a:xfrm>
            <a:off x="9327050" y="3107252"/>
            <a:ext cx="2166918" cy="276999"/>
          </a:xfrm>
          <a:prstGeom prst="rect">
            <a:avLst/>
          </a:prstGeom>
          <a:noFill/>
        </p:spPr>
        <p:txBody>
          <a:bodyPr wrap="square" rtlCol="0">
            <a:spAutoFit/>
          </a:bodyPr>
          <a:lstStyle/>
          <a:p>
            <a:r>
              <a:rPr lang="en-US" sz="1200" dirty="0"/>
              <a:t>Central ducted space heater</a:t>
            </a:r>
          </a:p>
        </p:txBody>
      </p:sp>
      <p:sp>
        <p:nvSpPr>
          <p:cNvPr id="140" name="TextBox 139">
            <a:extLst>
              <a:ext uri="{FF2B5EF4-FFF2-40B4-BE49-F238E27FC236}">
                <a16:creationId xmlns:a16="http://schemas.microsoft.com/office/drawing/2014/main" id="{91C395D4-EABA-4713-BE99-F3EABFA79DC4}"/>
              </a:ext>
            </a:extLst>
          </p:cNvPr>
          <p:cNvSpPr txBox="1"/>
          <p:nvPr/>
        </p:nvSpPr>
        <p:spPr>
          <a:xfrm>
            <a:off x="9299052" y="3750495"/>
            <a:ext cx="1497476" cy="276999"/>
          </a:xfrm>
          <a:prstGeom prst="rect">
            <a:avLst/>
          </a:prstGeom>
          <a:noFill/>
        </p:spPr>
        <p:txBody>
          <a:bodyPr wrap="square" rtlCol="0">
            <a:spAutoFit/>
          </a:bodyPr>
          <a:lstStyle/>
          <a:p>
            <a:r>
              <a:rPr lang="en-US" sz="1200" dirty="0"/>
              <a:t>Water heater</a:t>
            </a:r>
          </a:p>
        </p:txBody>
      </p:sp>
      <p:sp>
        <p:nvSpPr>
          <p:cNvPr id="142" name="TextBox 141">
            <a:extLst>
              <a:ext uri="{FF2B5EF4-FFF2-40B4-BE49-F238E27FC236}">
                <a16:creationId xmlns:a16="http://schemas.microsoft.com/office/drawing/2014/main" id="{F0F427FB-43EA-46C7-A937-20840ED24E4F}"/>
              </a:ext>
            </a:extLst>
          </p:cNvPr>
          <p:cNvSpPr txBox="1"/>
          <p:nvPr/>
        </p:nvSpPr>
        <p:spPr>
          <a:xfrm>
            <a:off x="437040" y="195444"/>
            <a:ext cx="2536200" cy="369332"/>
          </a:xfrm>
          <a:prstGeom prst="rect">
            <a:avLst/>
          </a:prstGeom>
          <a:noFill/>
        </p:spPr>
        <p:txBody>
          <a:bodyPr wrap="square" rtlCol="0">
            <a:spAutoFit/>
          </a:bodyPr>
          <a:lstStyle/>
          <a:p>
            <a:r>
              <a:rPr lang="en-US" u="sng" dirty="0"/>
              <a:t>Layout – Overhead View</a:t>
            </a:r>
          </a:p>
        </p:txBody>
      </p:sp>
      <p:cxnSp>
        <p:nvCxnSpPr>
          <p:cNvPr id="143" name="Straight Arrow Connector 142">
            <a:extLst>
              <a:ext uri="{FF2B5EF4-FFF2-40B4-BE49-F238E27FC236}">
                <a16:creationId xmlns:a16="http://schemas.microsoft.com/office/drawing/2014/main" id="{4929467B-EA85-4DB2-AF66-B3020AA53BC0}"/>
              </a:ext>
            </a:extLst>
          </p:cNvPr>
          <p:cNvCxnSpPr>
            <a:cxnSpLocks/>
            <a:endCxn id="148" idx="2"/>
          </p:cNvCxnSpPr>
          <p:nvPr/>
        </p:nvCxnSpPr>
        <p:spPr>
          <a:xfrm>
            <a:off x="2917747" y="5009319"/>
            <a:ext cx="1699429" cy="2312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1EAB646D-D8DC-4660-BCF7-0D2A573B311D}"/>
              </a:ext>
            </a:extLst>
          </p:cNvPr>
          <p:cNvSpPr txBox="1"/>
          <p:nvPr/>
        </p:nvSpPr>
        <p:spPr>
          <a:xfrm>
            <a:off x="1053035" y="4593820"/>
            <a:ext cx="2022011" cy="830997"/>
          </a:xfrm>
          <a:prstGeom prst="rect">
            <a:avLst/>
          </a:prstGeom>
          <a:noFill/>
        </p:spPr>
        <p:txBody>
          <a:bodyPr wrap="square" rtlCol="0">
            <a:spAutoFit/>
          </a:bodyPr>
          <a:lstStyle/>
          <a:p>
            <a:r>
              <a:rPr lang="en-US" sz="1200" dirty="0"/>
              <a:t>Tall Valley Oak that causes most of the shade and is hitting the power lines that needs to be removed</a:t>
            </a:r>
          </a:p>
        </p:txBody>
      </p:sp>
      <p:sp>
        <p:nvSpPr>
          <p:cNvPr id="148" name="Oval 147">
            <a:extLst>
              <a:ext uri="{FF2B5EF4-FFF2-40B4-BE49-F238E27FC236}">
                <a16:creationId xmlns:a16="http://schemas.microsoft.com/office/drawing/2014/main" id="{6568E5D7-755B-4F58-8381-BEC819885101}"/>
              </a:ext>
            </a:extLst>
          </p:cNvPr>
          <p:cNvSpPr/>
          <p:nvPr/>
        </p:nvSpPr>
        <p:spPr>
          <a:xfrm>
            <a:off x="4617176" y="4525683"/>
            <a:ext cx="1094514" cy="1013526"/>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4FBB150B-28F4-4B5F-8694-E3D1DAB4AD87}"/>
              </a:ext>
            </a:extLst>
          </p:cNvPr>
          <p:cNvSpPr txBox="1"/>
          <p:nvPr/>
        </p:nvSpPr>
        <p:spPr>
          <a:xfrm>
            <a:off x="11007074" y="5639835"/>
            <a:ext cx="1138138" cy="276999"/>
          </a:xfrm>
          <a:prstGeom prst="rect">
            <a:avLst/>
          </a:prstGeom>
          <a:noFill/>
        </p:spPr>
        <p:txBody>
          <a:bodyPr wrap="square" rtlCol="0">
            <a:spAutoFit/>
          </a:bodyPr>
          <a:lstStyle/>
          <a:p>
            <a:r>
              <a:rPr lang="en-US" sz="1200" dirty="0"/>
              <a:t>Conduit</a:t>
            </a:r>
          </a:p>
        </p:txBody>
      </p:sp>
      <p:sp>
        <p:nvSpPr>
          <p:cNvPr id="13" name="Rectangle 12">
            <a:extLst>
              <a:ext uri="{FF2B5EF4-FFF2-40B4-BE49-F238E27FC236}">
                <a16:creationId xmlns:a16="http://schemas.microsoft.com/office/drawing/2014/main" id="{16D68DAD-6DC2-4E94-9A4E-FD9EB0AFFAAB}"/>
              </a:ext>
            </a:extLst>
          </p:cNvPr>
          <p:cNvSpPr/>
          <p:nvPr/>
        </p:nvSpPr>
        <p:spPr>
          <a:xfrm>
            <a:off x="4173239" y="488138"/>
            <a:ext cx="360022" cy="1597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9F8DDEAF-DB72-4047-922A-D7AA99CC105D}"/>
              </a:ext>
            </a:extLst>
          </p:cNvPr>
          <p:cNvSpPr/>
          <p:nvPr/>
        </p:nvSpPr>
        <p:spPr>
          <a:xfrm>
            <a:off x="7955629" y="0"/>
            <a:ext cx="658982" cy="4881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D02B0FFD-7FFB-4CDC-ADCC-5E4545653246}"/>
              </a:ext>
            </a:extLst>
          </p:cNvPr>
          <p:cNvSpPr>
            <a:spLocks noGrp="1"/>
          </p:cNvSpPr>
          <p:nvPr>
            <p:ph type="sldNum" sz="quarter" idx="12"/>
          </p:nvPr>
        </p:nvSpPr>
        <p:spPr/>
        <p:txBody>
          <a:bodyPr/>
          <a:lstStyle/>
          <a:p>
            <a:fld id="{5C9E8105-BA37-4043-9FAE-E1F2F5DDB633}" type="slidenum">
              <a:rPr lang="en-US" smtClean="0"/>
              <a:t>6</a:t>
            </a:fld>
            <a:endParaRPr lang="en-US" dirty="0"/>
          </a:p>
        </p:txBody>
      </p:sp>
      <p:sp>
        <p:nvSpPr>
          <p:cNvPr id="73" name="Rectangle 72">
            <a:extLst>
              <a:ext uri="{FF2B5EF4-FFF2-40B4-BE49-F238E27FC236}">
                <a16:creationId xmlns:a16="http://schemas.microsoft.com/office/drawing/2014/main" id="{8B41CC85-8FD0-4656-8E8F-2A25E5BF4B9E}"/>
              </a:ext>
            </a:extLst>
          </p:cNvPr>
          <p:cNvSpPr/>
          <p:nvPr/>
        </p:nvSpPr>
        <p:spPr>
          <a:xfrm>
            <a:off x="5171692" y="5022184"/>
            <a:ext cx="200595" cy="298387"/>
          </a:xfrm>
          <a:prstGeom prst="rect">
            <a:avLst/>
          </a:prstGeom>
          <a:noFill/>
          <a:ln w="25400">
            <a:solidFill>
              <a:srgbClr val="FFC000"/>
            </a:solidFill>
            <a:prstDash val="solid"/>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CE91088-C7F6-46A4-935C-44AA5265B6E9}"/>
              </a:ext>
            </a:extLst>
          </p:cNvPr>
          <p:cNvSpPr txBox="1"/>
          <p:nvPr/>
        </p:nvSpPr>
        <p:spPr>
          <a:xfrm>
            <a:off x="9350978" y="2298692"/>
            <a:ext cx="2347020" cy="276999"/>
          </a:xfrm>
          <a:prstGeom prst="rect">
            <a:avLst/>
          </a:prstGeom>
          <a:noFill/>
        </p:spPr>
        <p:txBody>
          <a:bodyPr wrap="square" rtlCol="0">
            <a:spAutoFit/>
          </a:bodyPr>
          <a:lstStyle/>
          <a:p>
            <a:r>
              <a:rPr lang="en-US" sz="1200" dirty="0"/>
              <a:t>New Rightmost SE-facing PV array</a:t>
            </a:r>
          </a:p>
        </p:txBody>
      </p:sp>
      <p:sp>
        <p:nvSpPr>
          <p:cNvPr id="69" name="Rectangle 68">
            <a:extLst>
              <a:ext uri="{FF2B5EF4-FFF2-40B4-BE49-F238E27FC236}">
                <a16:creationId xmlns:a16="http://schemas.microsoft.com/office/drawing/2014/main" id="{9A3CF22E-D5AD-4E14-BAC5-DC0BC78E8C7F}"/>
              </a:ext>
            </a:extLst>
          </p:cNvPr>
          <p:cNvSpPr/>
          <p:nvPr/>
        </p:nvSpPr>
        <p:spPr>
          <a:xfrm rot="5046361">
            <a:off x="5660129" y="2248960"/>
            <a:ext cx="189913" cy="263212"/>
          </a:xfrm>
          <a:prstGeom prst="rect">
            <a:avLst/>
          </a:prstGeom>
          <a:noFill/>
          <a:ln w="25400">
            <a:solidFill>
              <a:srgbClr val="FF0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860A5CA8-427F-4943-B666-6FC9E2F1E552}"/>
              </a:ext>
            </a:extLst>
          </p:cNvPr>
          <p:cNvSpPr txBox="1"/>
          <p:nvPr/>
        </p:nvSpPr>
        <p:spPr>
          <a:xfrm>
            <a:off x="1720576" y="805059"/>
            <a:ext cx="1252664" cy="276999"/>
          </a:xfrm>
          <a:prstGeom prst="rect">
            <a:avLst/>
          </a:prstGeom>
          <a:noFill/>
        </p:spPr>
        <p:txBody>
          <a:bodyPr wrap="square" rtlCol="0">
            <a:spAutoFit/>
          </a:bodyPr>
          <a:lstStyle/>
          <a:p>
            <a:r>
              <a:rPr lang="en-US" sz="1200" dirty="0"/>
              <a:t>Batteries w/BMS</a:t>
            </a:r>
          </a:p>
        </p:txBody>
      </p:sp>
      <p:cxnSp>
        <p:nvCxnSpPr>
          <p:cNvPr id="74" name="Straight Arrow Connector 73">
            <a:extLst>
              <a:ext uri="{FF2B5EF4-FFF2-40B4-BE49-F238E27FC236}">
                <a16:creationId xmlns:a16="http://schemas.microsoft.com/office/drawing/2014/main" id="{C9F90E25-7B1E-45C2-8329-070929659DC5}"/>
              </a:ext>
            </a:extLst>
          </p:cNvPr>
          <p:cNvCxnSpPr>
            <a:cxnSpLocks/>
            <a:stCxn id="71" idx="3"/>
          </p:cNvCxnSpPr>
          <p:nvPr/>
        </p:nvCxnSpPr>
        <p:spPr>
          <a:xfrm>
            <a:off x="2973240" y="943559"/>
            <a:ext cx="2682169" cy="135216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1D4CC75D-EB5B-4312-47E9-04525412707E}"/>
              </a:ext>
            </a:extLst>
          </p:cNvPr>
          <p:cNvSpPr txBox="1"/>
          <p:nvPr/>
        </p:nvSpPr>
        <p:spPr>
          <a:xfrm>
            <a:off x="9291646" y="6097908"/>
            <a:ext cx="1497476" cy="461665"/>
          </a:xfrm>
          <a:prstGeom prst="rect">
            <a:avLst/>
          </a:prstGeom>
          <a:noFill/>
        </p:spPr>
        <p:txBody>
          <a:bodyPr wrap="square" rtlCol="0">
            <a:spAutoFit/>
          </a:bodyPr>
          <a:lstStyle/>
          <a:p>
            <a:r>
              <a:rPr lang="en-US" sz="1200" dirty="0"/>
              <a:t>New Leftmost SE-facing PV Array</a:t>
            </a:r>
          </a:p>
        </p:txBody>
      </p:sp>
      <p:sp>
        <p:nvSpPr>
          <p:cNvPr id="80" name="TextBox 79">
            <a:extLst>
              <a:ext uri="{FF2B5EF4-FFF2-40B4-BE49-F238E27FC236}">
                <a16:creationId xmlns:a16="http://schemas.microsoft.com/office/drawing/2014/main" id="{B61CE614-C1E7-8EA9-14D6-676CE10DDBB1}"/>
              </a:ext>
            </a:extLst>
          </p:cNvPr>
          <p:cNvSpPr txBox="1"/>
          <p:nvPr/>
        </p:nvSpPr>
        <p:spPr>
          <a:xfrm>
            <a:off x="1235429" y="6346204"/>
            <a:ext cx="1775930" cy="276999"/>
          </a:xfrm>
          <a:prstGeom prst="rect">
            <a:avLst/>
          </a:prstGeom>
          <a:noFill/>
        </p:spPr>
        <p:txBody>
          <a:bodyPr wrap="square" rtlCol="0">
            <a:spAutoFit/>
          </a:bodyPr>
          <a:lstStyle/>
          <a:p>
            <a:r>
              <a:rPr lang="en-US" sz="1200" dirty="0"/>
              <a:t>120V EV charging outlet</a:t>
            </a:r>
          </a:p>
        </p:txBody>
      </p:sp>
      <p:sp>
        <p:nvSpPr>
          <p:cNvPr id="81" name="Rectangle 80">
            <a:extLst>
              <a:ext uri="{FF2B5EF4-FFF2-40B4-BE49-F238E27FC236}">
                <a16:creationId xmlns:a16="http://schemas.microsoft.com/office/drawing/2014/main" id="{9EAAE70F-FF3C-1C73-2DDC-F93264A8DFA5}"/>
              </a:ext>
            </a:extLst>
          </p:cNvPr>
          <p:cNvSpPr/>
          <p:nvPr/>
        </p:nvSpPr>
        <p:spPr>
          <a:xfrm>
            <a:off x="6440913" y="5816568"/>
            <a:ext cx="168053" cy="215938"/>
          </a:xfrm>
          <a:prstGeom prst="rect">
            <a:avLst/>
          </a:prstGeom>
          <a:noFill/>
          <a:ln w="25400">
            <a:solidFill>
              <a:srgbClr val="FFC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32CD928-346C-8EEB-7B82-916CE065D8E6}"/>
              </a:ext>
            </a:extLst>
          </p:cNvPr>
          <p:cNvSpPr/>
          <p:nvPr/>
        </p:nvSpPr>
        <p:spPr>
          <a:xfrm>
            <a:off x="5216376" y="2393396"/>
            <a:ext cx="374352" cy="478679"/>
          </a:xfrm>
          <a:custGeom>
            <a:avLst/>
            <a:gdLst>
              <a:gd name="connsiteX0" fmla="*/ 374352 w 374352"/>
              <a:gd name="connsiteY0" fmla="*/ 0 h 478679"/>
              <a:gd name="connsiteX1" fmla="*/ 294572 w 374352"/>
              <a:gd name="connsiteY1" fmla="*/ 6137 h 478679"/>
              <a:gd name="connsiteX2" fmla="*/ 257750 w 374352"/>
              <a:gd name="connsiteY2" fmla="*/ 36821 h 478679"/>
              <a:gd name="connsiteX3" fmla="*/ 239339 w 374352"/>
              <a:gd name="connsiteY3" fmla="*/ 49095 h 478679"/>
              <a:gd name="connsiteX4" fmla="*/ 208655 w 374352"/>
              <a:gd name="connsiteY4" fmla="*/ 85917 h 478679"/>
              <a:gd name="connsiteX5" fmla="*/ 190244 w 374352"/>
              <a:gd name="connsiteY5" fmla="*/ 104327 h 478679"/>
              <a:gd name="connsiteX6" fmla="*/ 153423 w 374352"/>
              <a:gd name="connsiteY6" fmla="*/ 153423 h 478679"/>
              <a:gd name="connsiteX7" fmla="*/ 135012 w 374352"/>
              <a:gd name="connsiteY7" fmla="*/ 177970 h 478679"/>
              <a:gd name="connsiteX8" fmla="*/ 122738 w 374352"/>
              <a:gd name="connsiteY8" fmla="*/ 196381 h 478679"/>
              <a:gd name="connsiteX9" fmla="*/ 85917 w 374352"/>
              <a:gd name="connsiteY9" fmla="*/ 270024 h 478679"/>
              <a:gd name="connsiteX10" fmla="*/ 73643 w 374352"/>
              <a:gd name="connsiteY10" fmla="*/ 294572 h 478679"/>
              <a:gd name="connsiteX11" fmla="*/ 61369 w 374352"/>
              <a:gd name="connsiteY11" fmla="*/ 319119 h 478679"/>
              <a:gd name="connsiteX12" fmla="*/ 36821 w 374352"/>
              <a:gd name="connsiteY12" fmla="*/ 405036 h 478679"/>
              <a:gd name="connsiteX13" fmla="*/ 30684 w 374352"/>
              <a:gd name="connsiteY13" fmla="*/ 423447 h 478679"/>
              <a:gd name="connsiteX14" fmla="*/ 18411 w 374352"/>
              <a:gd name="connsiteY14" fmla="*/ 441858 h 478679"/>
              <a:gd name="connsiteX15" fmla="*/ 0 w 374352"/>
              <a:gd name="connsiteY15" fmla="*/ 478679 h 47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352" h="478679">
                <a:moveTo>
                  <a:pt x="374352" y="0"/>
                </a:moveTo>
                <a:cubicBezTo>
                  <a:pt x="347759" y="2046"/>
                  <a:pt x="320787" y="1222"/>
                  <a:pt x="294572" y="6137"/>
                </a:cubicBezTo>
                <a:cubicBezTo>
                  <a:pt x="282777" y="8349"/>
                  <a:pt x="265095" y="30700"/>
                  <a:pt x="257750" y="36821"/>
                </a:cubicBezTo>
                <a:cubicBezTo>
                  <a:pt x="252084" y="41543"/>
                  <a:pt x="245005" y="44373"/>
                  <a:pt x="239339" y="49095"/>
                </a:cubicBezTo>
                <a:cubicBezTo>
                  <a:pt x="210001" y="73544"/>
                  <a:pt x="230598" y="59586"/>
                  <a:pt x="208655" y="85917"/>
                </a:cubicBezTo>
                <a:cubicBezTo>
                  <a:pt x="203099" y="92584"/>
                  <a:pt x="195740" y="97610"/>
                  <a:pt x="190244" y="104327"/>
                </a:cubicBezTo>
                <a:cubicBezTo>
                  <a:pt x="177290" y="120159"/>
                  <a:pt x="165697" y="137058"/>
                  <a:pt x="153423" y="153423"/>
                </a:cubicBezTo>
                <a:cubicBezTo>
                  <a:pt x="147286" y="161605"/>
                  <a:pt x="140686" y="169460"/>
                  <a:pt x="135012" y="177970"/>
                </a:cubicBezTo>
                <a:cubicBezTo>
                  <a:pt x="130921" y="184107"/>
                  <a:pt x="126270" y="189906"/>
                  <a:pt x="122738" y="196381"/>
                </a:cubicBezTo>
                <a:cubicBezTo>
                  <a:pt x="122697" y="196456"/>
                  <a:pt x="92073" y="257712"/>
                  <a:pt x="85917" y="270024"/>
                </a:cubicBezTo>
                <a:lnTo>
                  <a:pt x="73643" y="294572"/>
                </a:lnTo>
                <a:lnTo>
                  <a:pt x="61369" y="319119"/>
                </a:lnTo>
                <a:cubicBezTo>
                  <a:pt x="45957" y="380769"/>
                  <a:pt x="54430" y="352210"/>
                  <a:pt x="36821" y="405036"/>
                </a:cubicBezTo>
                <a:cubicBezTo>
                  <a:pt x="34775" y="411173"/>
                  <a:pt x="34272" y="418064"/>
                  <a:pt x="30684" y="423447"/>
                </a:cubicBezTo>
                <a:cubicBezTo>
                  <a:pt x="26593" y="429584"/>
                  <a:pt x="21709" y="435261"/>
                  <a:pt x="18411" y="441858"/>
                </a:cubicBezTo>
                <a:cubicBezTo>
                  <a:pt x="-6992" y="492666"/>
                  <a:pt x="35170" y="425924"/>
                  <a:pt x="0" y="478679"/>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9C68EDE-1ED2-BB13-A2A1-4B6AAC4D40F6}"/>
              </a:ext>
            </a:extLst>
          </p:cNvPr>
          <p:cNvSpPr/>
          <p:nvPr/>
        </p:nvSpPr>
        <p:spPr>
          <a:xfrm>
            <a:off x="5022273" y="3061855"/>
            <a:ext cx="62345" cy="83127"/>
          </a:xfrm>
          <a:custGeom>
            <a:avLst/>
            <a:gdLst>
              <a:gd name="connsiteX0" fmla="*/ 62345 w 62345"/>
              <a:gd name="connsiteY0" fmla="*/ 0 h 83127"/>
              <a:gd name="connsiteX1" fmla="*/ 41563 w 62345"/>
              <a:gd name="connsiteY1" fmla="*/ 34636 h 83127"/>
              <a:gd name="connsiteX2" fmla="*/ 20782 w 62345"/>
              <a:gd name="connsiteY2" fmla="*/ 48490 h 83127"/>
              <a:gd name="connsiteX3" fmla="*/ 13854 w 62345"/>
              <a:gd name="connsiteY3" fmla="*/ 69272 h 83127"/>
              <a:gd name="connsiteX4" fmla="*/ 0 w 62345"/>
              <a:gd name="connsiteY4" fmla="*/ 83127 h 8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45" h="83127">
                <a:moveTo>
                  <a:pt x="62345" y="0"/>
                </a:moveTo>
                <a:cubicBezTo>
                  <a:pt x="55418" y="11545"/>
                  <a:pt x="50325" y="24413"/>
                  <a:pt x="41563" y="34636"/>
                </a:cubicBezTo>
                <a:cubicBezTo>
                  <a:pt x="36145" y="40957"/>
                  <a:pt x="25983" y="41989"/>
                  <a:pt x="20782" y="48490"/>
                </a:cubicBezTo>
                <a:cubicBezTo>
                  <a:pt x="16220" y="54192"/>
                  <a:pt x="17611" y="63010"/>
                  <a:pt x="13854" y="69272"/>
                </a:cubicBezTo>
                <a:cubicBezTo>
                  <a:pt x="10494" y="74872"/>
                  <a:pt x="4618" y="78509"/>
                  <a:pt x="0" y="83127"/>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05A3823-65B6-8AF0-3AD3-387A74AF8A8D}"/>
              </a:ext>
            </a:extLst>
          </p:cNvPr>
          <p:cNvSpPr/>
          <p:nvPr/>
        </p:nvSpPr>
        <p:spPr>
          <a:xfrm>
            <a:off x="5257800" y="2957945"/>
            <a:ext cx="1884218" cy="748146"/>
          </a:xfrm>
          <a:custGeom>
            <a:avLst/>
            <a:gdLst>
              <a:gd name="connsiteX0" fmla="*/ 0 w 1884218"/>
              <a:gd name="connsiteY0" fmla="*/ 0 h 748146"/>
              <a:gd name="connsiteX1" fmla="*/ 34636 w 1884218"/>
              <a:gd name="connsiteY1" fmla="*/ 6928 h 748146"/>
              <a:gd name="connsiteX2" fmla="*/ 76200 w 1884218"/>
              <a:gd name="connsiteY2" fmla="*/ 34637 h 748146"/>
              <a:gd name="connsiteX3" fmla="*/ 124691 w 1884218"/>
              <a:gd name="connsiteY3" fmla="*/ 69273 h 748146"/>
              <a:gd name="connsiteX4" fmla="*/ 180109 w 1884218"/>
              <a:gd name="connsiteY4" fmla="*/ 117764 h 748146"/>
              <a:gd name="connsiteX5" fmla="*/ 228600 w 1884218"/>
              <a:gd name="connsiteY5" fmla="*/ 152400 h 748146"/>
              <a:gd name="connsiteX6" fmla="*/ 297873 w 1884218"/>
              <a:gd name="connsiteY6" fmla="*/ 214746 h 748146"/>
              <a:gd name="connsiteX7" fmla="*/ 318655 w 1884218"/>
              <a:gd name="connsiteY7" fmla="*/ 256310 h 748146"/>
              <a:gd name="connsiteX8" fmla="*/ 339436 w 1884218"/>
              <a:gd name="connsiteY8" fmla="*/ 263237 h 748146"/>
              <a:gd name="connsiteX9" fmla="*/ 353291 w 1884218"/>
              <a:gd name="connsiteY9" fmla="*/ 284019 h 748146"/>
              <a:gd name="connsiteX10" fmla="*/ 374073 w 1884218"/>
              <a:gd name="connsiteY10" fmla="*/ 290946 h 748146"/>
              <a:gd name="connsiteX11" fmla="*/ 422564 w 1884218"/>
              <a:gd name="connsiteY11" fmla="*/ 325582 h 748146"/>
              <a:gd name="connsiteX12" fmla="*/ 457200 w 1884218"/>
              <a:gd name="connsiteY12" fmla="*/ 367146 h 748146"/>
              <a:gd name="connsiteX13" fmla="*/ 547255 w 1884218"/>
              <a:gd name="connsiteY13" fmla="*/ 429491 h 748146"/>
              <a:gd name="connsiteX14" fmla="*/ 574964 w 1884218"/>
              <a:gd name="connsiteY14" fmla="*/ 457200 h 748146"/>
              <a:gd name="connsiteX15" fmla="*/ 595745 w 1884218"/>
              <a:gd name="connsiteY15" fmla="*/ 464128 h 748146"/>
              <a:gd name="connsiteX16" fmla="*/ 616527 w 1884218"/>
              <a:gd name="connsiteY16" fmla="*/ 477982 h 748146"/>
              <a:gd name="connsiteX17" fmla="*/ 644236 w 1884218"/>
              <a:gd name="connsiteY17" fmla="*/ 498764 h 748146"/>
              <a:gd name="connsiteX18" fmla="*/ 678873 w 1884218"/>
              <a:gd name="connsiteY18" fmla="*/ 519546 h 748146"/>
              <a:gd name="connsiteX19" fmla="*/ 706582 w 1884218"/>
              <a:gd name="connsiteY19" fmla="*/ 540328 h 748146"/>
              <a:gd name="connsiteX20" fmla="*/ 727364 w 1884218"/>
              <a:gd name="connsiteY20" fmla="*/ 547255 h 748146"/>
              <a:gd name="connsiteX21" fmla="*/ 762000 w 1884218"/>
              <a:gd name="connsiteY21" fmla="*/ 568037 h 748146"/>
              <a:gd name="connsiteX22" fmla="*/ 845127 w 1884218"/>
              <a:gd name="connsiteY22" fmla="*/ 623455 h 748146"/>
              <a:gd name="connsiteX23" fmla="*/ 865909 w 1884218"/>
              <a:gd name="connsiteY23" fmla="*/ 630382 h 748146"/>
              <a:gd name="connsiteX24" fmla="*/ 900545 w 1884218"/>
              <a:gd name="connsiteY24" fmla="*/ 651164 h 748146"/>
              <a:gd name="connsiteX25" fmla="*/ 942109 w 1884218"/>
              <a:gd name="connsiteY25" fmla="*/ 671946 h 748146"/>
              <a:gd name="connsiteX26" fmla="*/ 962891 w 1884218"/>
              <a:gd name="connsiteY26" fmla="*/ 685800 h 748146"/>
              <a:gd name="connsiteX27" fmla="*/ 1011382 w 1884218"/>
              <a:gd name="connsiteY27" fmla="*/ 699655 h 748146"/>
              <a:gd name="connsiteX28" fmla="*/ 1046018 w 1884218"/>
              <a:gd name="connsiteY28" fmla="*/ 720437 h 748146"/>
              <a:gd name="connsiteX29" fmla="*/ 1101436 w 1884218"/>
              <a:gd name="connsiteY29" fmla="*/ 734291 h 748146"/>
              <a:gd name="connsiteX30" fmla="*/ 1149927 w 1884218"/>
              <a:gd name="connsiteY30" fmla="*/ 748146 h 748146"/>
              <a:gd name="connsiteX31" fmla="*/ 1295400 w 1884218"/>
              <a:gd name="connsiteY31" fmla="*/ 741219 h 748146"/>
              <a:gd name="connsiteX32" fmla="*/ 1350818 w 1884218"/>
              <a:gd name="connsiteY32" fmla="*/ 713510 h 748146"/>
              <a:gd name="connsiteX33" fmla="*/ 1378527 w 1884218"/>
              <a:gd name="connsiteY33" fmla="*/ 706582 h 748146"/>
              <a:gd name="connsiteX34" fmla="*/ 1440873 w 1884218"/>
              <a:gd name="connsiteY34" fmla="*/ 692728 h 748146"/>
              <a:gd name="connsiteX35" fmla="*/ 1482436 w 1884218"/>
              <a:gd name="connsiteY35" fmla="*/ 671946 h 748146"/>
              <a:gd name="connsiteX36" fmla="*/ 1510145 w 1884218"/>
              <a:gd name="connsiteY36" fmla="*/ 630382 h 748146"/>
              <a:gd name="connsiteX37" fmla="*/ 1537855 w 1884218"/>
              <a:gd name="connsiteY37" fmla="*/ 595746 h 748146"/>
              <a:gd name="connsiteX38" fmla="*/ 1600200 w 1884218"/>
              <a:gd name="connsiteY38" fmla="*/ 540328 h 748146"/>
              <a:gd name="connsiteX39" fmla="*/ 1620982 w 1884218"/>
              <a:gd name="connsiteY39" fmla="*/ 533400 h 748146"/>
              <a:gd name="connsiteX40" fmla="*/ 1648691 w 1884218"/>
              <a:gd name="connsiteY40" fmla="*/ 505691 h 748146"/>
              <a:gd name="connsiteX41" fmla="*/ 1690255 w 1884218"/>
              <a:gd name="connsiteY41" fmla="*/ 477982 h 748146"/>
              <a:gd name="connsiteX42" fmla="*/ 1711036 w 1884218"/>
              <a:gd name="connsiteY42" fmla="*/ 471055 h 748146"/>
              <a:gd name="connsiteX43" fmla="*/ 1759527 w 1884218"/>
              <a:gd name="connsiteY43" fmla="*/ 457200 h 748146"/>
              <a:gd name="connsiteX44" fmla="*/ 1884218 w 1884218"/>
              <a:gd name="connsiteY44" fmla="*/ 450273 h 74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84218" h="748146">
                <a:moveTo>
                  <a:pt x="0" y="0"/>
                </a:moveTo>
                <a:cubicBezTo>
                  <a:pt x="11545" y="2309"/>
                  <a:pt x="23917" y="2056"/>
                  <a:pt x="34636" y="6928"/>
                </a:cubicBezTo>
                <a:cubicBezTo>
                  <a:pt x="49795" y="13818"/>
                  <a:pt x="62879" y="24646"/>
                  <a:pt x="76200" y="34637"/>
                </a:cubicBezTo>
                <a:cubicBezTo>
                  <a:pt x="110569" y="60414"/>
                  <a:pt x="94302" y="49015"/>
                  <a:pt x="124691" y="69273"/>
                </a:cubicBezTo>
                <a:cubicBezTo>
                  <a:pt x="163943" y="128153"/>
                  <a:pt x="99294" y="36949"/>
                  <a:pt x="180109" y="117764"/>
                </a:cubicBezTo>
                <a:cubicBezTo>
                  <a:pt x="208193" y="145848"/>
                  <a:pt x="192128" y="134165"/>
                  <a:pt x="228600" y="152400"/>
                </a:cubicBezTo>
                <a:cubicBezTo>
                  <a:pt x="278328" y="202128"/>
                  <a:pt x="254489" y="182208"/>
                  <a:pt x="297873" y="214746"/>
                </a:cubicBezTo>
                <a:cubicBezTo>
                  <a:pt x="302437" y="228437"/>
                  <a:pt x="306446" y="246543"/>
                  <a:pt x="318655" y="256310"/>
                </a:cubicBezTo>
                <a:cubicBezTo>
                  <a:pt x="324357" y="260871"/>
                  <a:pt x="332509" y="260928"/>
                  <a:pt x="339436" y="263237"/>
                </a:cubicBezTo>
                <a:cubicBezTo>
                  <a:pt x="344054" y="270164"/>
                  <a:pt x="346790" y="278818"/>
                  <a:pt x="353291" y="284019"/>
                </a:cubicBezTo>
                <a:cubicBezTo>
                  <a:pt x="358993" y="288580"/>
                  <a:pt x="367542" y="287681"/>
                  <a:pt x="374073" y="290946"/>
                </a:cubicBezTo>
                <a:cubicBezTo>
                  <a:pt x="384206" y="296012"/>
                  <a:pt x="416284" y="320872"/>
                  <a:pt x="422564" y="325582"/>
                </a:cubicBezTo>
                <a:cubicBezTo>
                  <a:pt x="433611" y="342154"/>
                  <a:pt x="440228" y="355023"/>
                  <a:pt x="457200" y="367146"/>
                </a:cubicBezTo>
                <a:cubicBezTo>
                  <a:pt x="525395" y="415856"/>
                  <a:pt x="433575" y="315811"/>
                  <a:pt x="547255" y="429491"/>
                </a:cubicBezTo>
                <a:cubicBezTo>
                  <a:pt x="556491" y="438727"/>
                  <a:pt x="564335" y="449608"/>
                  <a:pt x="574964" y="457200"/>
                </a:cubicBezTo>
                <a:cubicBezTo>
                  <a:pt x="580906" y="461444"/>
                  <a:pt x="589214" y="460862"/>
                  <a:pt x="595745" y="464128"/>
                </a:cubicBezTo>
                <a:cubicBezTo>
                  <a:pt x="603192" y="467851"/>
                  <a:pt x="609752" y="473143"/>
                  <a:pt x="616527" y="477982"/>
                </a:cubicBezTo>
                <a:cubicBezTo>
                  <a:pt x="625922" y="484693"/>
                  <a:pt x="634630" y="492360"/>
                  <a:pt x="644236" y="498764"/>
                </a:cubicBezTo>
                <a:cubicBezTo>
                  <a:pt x="655439" y="506233"/>
                  <a:pt x="667670" y="512077"/>
                  <a:pt x="678873" y="519546"/>
                </a:cubicBezTo>
                <a:cubicBezTo>
                  <a:pt x="688479" y="525950"/>
                  <a:pt x="696558" y="534600"/>
                  <a:pt x="706582" y="540328"/>
                </a:cubicBezTo>
                <a:cubicBezTo>
                  <a:pt x="712922" y="543951"/>
                  <a:pt x="720833" y="543989"/>
                  <a:pt x="727364" y="547255"/>
                </a:cubicBezTo>
                <a:cubicBezTo>
                  <a:pt x="739407" y="553276"/>
                  <a:pt x="750797" y="560568"/>
                  <a:pt x="762000" y="568037"/>
                </a:cubicBezTo>
                <a:cubicBezTo>
                  <a:pt x="788179" y="585490"/>
                  <a:pt x="815685" y="613642"/>
                  <a:pt x="845127" y="623455"/>
                </a:cubicBezTo>
                <a:cubicBezTo>
                  <a:pt x="852054" y="625764"/>
                  <a:pt x="859378" y="627116"/>
                  <a:pt x="865909" y="630382"/>
                </a:cubicBezTo>
                <a:cubicBezTo>
                  <a:pt x="877952" y="636403"/>
                  <a:pt x="888725" y="644717"/>
                  <a:pt x="900545" y="651164"/>
                </a:cubicBezTo>
                <a:cubicBezTo>
                  <a:pt x="914144" y="658581"/>
                  <a:pt x="928568" y="664424"/>
                  <a:pt x="942109" y="671946"/>
                </a:cubicBezTo>
                <a:cubicBezTo>
                  <a:pt x="949387" y="675989"/>
                  <a:pt x="955444" y="682077"/>
                  <a:pt x="962891" y="685800"/>
                </a:cubicBezTo>
                <a:cubicBezTo>
                  <a:pt x="972834" y="690771"/>
                  <a:pt x="1002497" y="697434"/>
                  <a:pt x="1011382" y="699655"/>
                </a:cubicBezTo>
                <a:cubicBezTo>
                  <a:pt x="1022927" y="706582"/>
                  <a:pt x="1033451" y="715604"/>
                  <a:pt x="1046018" y="720437"/>
                </a:cubicBezTo>
                <a:cubicBezTo>
                  <a:pt x="1063790" y="727272"/>
                  <a:pt x="1082963" y="729673"/>
                  <a:pt x="1101436" y="734291"/>
                </a:cubicBezTo>
                <a:cubicBezTo>
                  <a:pt x="1136219" y="742987"/>
                  <a:pt x="1120121" y="738211"/>
                  <a:pt x="1149927" y="748146"/>
                </a:cubicBezTo>
                <a:cubicBezTo>
                  <a:pt x="1198418" y="745837"/>
                  <a:pt x="1247022" y="745251"/>
                  <a:pt x="1295400" y="741219"/>
                </a:cubicBezTo>
                <a:cubicBezTo>
                  <a:pt x="1315275" y="739563"/>
                  <a:pt x="1335143" y="720477"/>
                  <a:pt x="1350818" y="713510"/>
                </a:cubicBezTo>
                <a:cubicBezTo>
                  <a:pt x="1359518" y="709643"/>
                  <a:pt x="1369233" y="708647"/>
                  <a:pt x="1378527" y="706582"/>
                </a:cubicBezTo>
                <a:cubicBezTo>
                  <a:pt x="1457723" y="688982"/>
                  <a:pt x="1373260" y="709631"/>
                  <a:pt x="1440873" y="692728"/>
                </a:cubicBezTo>
                <a:cubicBezTo>
                  <a:pt x="1454727" y="685801"/>
                  <a:pt x="1470923" y="682308"/>
                  <a:pt x="1482436" y="671946"/>
                </a:cubicBezTo>
                <a:cubicBezTo>
                  <a:pt x="1494813" y="660807"/>
                  <a:pt x="1499743" y="643384"/>
                  <a:pt x="1510145" y="630382"/>
                </a:cubicBezTo>
                <a:cubicBezTo>
                  <a:pt x="1519382" y="618837"/>
                  <a:pt x="1528032" y="606797"/>
                  <a:pt x="1537855" y="595746"/>
                </a:cubicBezTo>
                <a:cubicBezTo>
                  <a:pt x="1552615" y="579141"/>
                  <a:pt x="1581855" y="551794"/>
                  <a:pt x="1600200" y="540328"/>
                </a:cubicBezTo>
                <a:cubicBezTo>
                  <a:pt x="1606392" y="536458"/>
                  <a:pt x="1614055" y="535709"/>
                  <a:pt x="1620982" y="533400"/>
                </a:cubicBezTo>
                <a:cubicBezTo>
                  <a:pt x="1632737" y="498136"/>
                  <a:pt x="1618463" y="522484"/>
                  <a:pt x="1648691" y="505691"/>
                </a:cubicBezTo>
                <a:cubicBezTo>
                  <a:pt x="1663247" y="497604"/>
                  <a:pt x="1675699" y="486069"/>
                  <a:pt x="1690255" y="477982"/>
                </a:cubicBezTo>
                <a:cubicBezTo>
                  <a:pt x="1696638" y="474436"/>
                  <a:pt x="1704042" y="473153"/>
                  <a:pt x="1711036" y="471055"/>
                </a:cubicBezTo>
                <a:cubicBezTo>
                  <a:pt x="1727138" y="466224"/>
                  <a:pt x="1743004" y="460298"/>
                  <a:pt x="1759527" y="457200"/>
                </a:cubicBezTo>
                <a:cubicBezTo>
                  <a:pt x="1808710" y="447978"/>
                  <a:pt x="1834573" y="450273"/>
                  <a:pt x="1884218" y="450273"/>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A1506918-5334-8C82-2A48-6251EDF3E404}"/>
              </a:ext>
            </a:extLst>
          </p:cNvPr>
          <p:cNvSpPr/>
          <p:nvPr/>
        </p:nvSpPr>
        <p:spPr>
          <a:xfrm>
            <a:off x="5237018" y="3013364"/>
            <a:ext cx="1052946" cy="1149927"/>
          </a:xfrm>
          <a:custGeom>
            <a:avLst/>
            <a:gdLst>
              <a:gd name="connsiteX0" fmla="*/ 0 w 1052946"/>
              <a:gd name="connsiteY0" fmla="*/ 0 h 1149927"/>
              <a:gd name="connsiteX1" fmla="*/ 55418 w 1052946"/>
              <a:gd name="connsiteY1" fmla="*/ 55418 h 1149927"/>
              <a:gd name="connsiteX2" fmla="*/ 76200 w 1052946"/>
              <a:gd name="connsiteY2" fmla="*/ 83127 h 1149927"/>
              <a:gd name="connsiteX3" fmla="*/ 96982 w 1052946"/>
              <a:gd name="connsiteY3" fmla="*/ 90054 h 1149927"/>
              <a:gd name="connsiteX4" fmla="*/ 145473 w 1052946"/>
              <a:gd name="connsiteY4" fmla="*/ 124691 h 1149927"/>
              <a:gd name="connsiteX5" fmla="*/ 173182 w 1052946"/>
              <a:gd name="connsiteY5" fmla="*/ 145472 h 1149927"/>
              <a:gd name="connsiteX6" fmla="*/ 214746 w 1052946"/>
              <a:gd name="connsiteY6" fmla="*/ 173181 h 1149927"/>
              <a:gd name="connsiteX7" fmla="*/ 242455 w 1052946"/>
              <a:gd name="connsiteY7" fmla="*/ 193963 h 1149927"/>
              <a:gd name="connsiteX8" fmla="*/ 263237 w 1052946"/>
              <a:gd name="connsiteY8" fmla="*/ 207818 h 1149927"/>
              <a:gd name="connsiteX9" fmla="*/ 311727 w 1052946"/>
              <a:gd name="connsiteY9" fmla="*/ 242454 h 1149927"/>
              <a:gd name="connsiteX10" fmla="*/ 360218 w 1052946"/>
              <a:gd name="connsiteY10" fmla="*/ 290945 h 1149927"/>
              <a:gd name="connsiteX11" fmla="*/ 387927 w 1052946"/>
              <a:gd name="connsiteY11" fmla="*/ 311727 h 1149927"/>
              <a:gd name="connsiteX12" fmla="*/ 422564 w 1052946"/>
              <a:gd name="connsiteY12" fmla="*/ 339436 h 1149927"/>
              <a:gd name="connsiteX13" fmla="*/ 464127 w 1052946"/>
              <a:gd name="connsiteY13" fmla="*/ 381000 h 1149927"/>
              <a:gd name="connsiteX14" fmla="*/ 484909 w 1052946"/>
              <a:gd name="connsiteY14" fmla="*/ 401781 h 1149927"/>
              <a:gd name="connsiteX15" fmla="*/ 519546 w 1052946"/>
              <a:gd name="connsiteY15" fmla="*/ 422563 h 1149927"/>
              <a:gd name="connsiteX16" fmla="*/ 540327 w 1052946"/>
              <a:gd name="connsiteY16" fmla="*/ 443345 h 1149927"/>
              <a:gd name="connsiteX17" fmla="*/ 561109 w 1052946"/>
              <a:gd name="connsiteY17" fmla="*/ 457200 h 1149927"/>
              <a:gd name="connsiteX18" fmla="*/ 609600 w 1052946"/>
              <a:gd name="connsiteY18" fmla="*/ 491836 h 1149927"/>
              <a:gd name="connsiteX19" fmla="*/ 665018 w 1052946"/>
              <a:gd name="connsiteY19" fmla="*/ 533400 h 1149927"/>
              <a:gd name="connsiteX20" fmla="*/ 720437 w 1052946"/>
              <a:gd name="connsiteY20" fmla="*/ 568036 h 1149927"/>
              <a:gd name="connsiteX21" fmla="*/ 755073 w 1052946"/>
              <a:gd name="connsiteY21" fmla="*/ 609600 h 1149927"/>
              <a:gd name="connsiteX22" fmla="*/ 775855 w 1052946"/>
              <a:gd name="connsiteY22" fmla="*/ 616527 h 1149927"/>
              <a:gd name="connsiteX23" fmla="*/ 796637 w 1052946"/>
              <a:gd name="connsiteY23" fmla="*/ 644236 h 1149927"/>
              <a:gd name="connsiteX24" fmla="*/ 810491 w 1052946"/>
              <a:gd name="connsiteY24" fmla="*/ 665018 h 1149927"/>
              <a:gd name="connsiteX25" fmla="*/ 852055 w 1052946"/>
              <a:gd name="connsiteY25" fmla="*/ 678872 h 1149927"/>
              <a:gd name="connsiteX26" fmla="*/ 886691 w 1052946"/>
              <a:gd name="connsiteY26" fmla="*/ 706581 h 1149927"/>
              <a:gd name="connsiteX27" fmla="*/ 893618 w 1052946"/>
              <a:gd name="connsiteY27" fmla="*/ 727363 h 1149927"/>
              <a:gd name="connsiteX28" fmla="*/ 928255 w 1052946"/>
              <a:gd name="connsiteY28" fmla="*/ 782781 h 1149927"/>
              <a:gd name="connsiteX29" fmla="*/ 935182 w 1052946"/>
              <a:gd name="connsiteY29" fmla="*/ 810491 h 1149927"/>
              <a:gd name="connsiteX30" fmla="*/ 949037 w 1052946"/>
              <a:gd name="connsiteY30" fmla="*/ 838200 h 1149927"/>
              <a:gd name="connsiteX31" fmla="*/ 955964 w 1052946"/>
              <a:gd name="connsiteY31" fmla="*/ 858981 h 1149927"/>
              <a:gd name="connsiteX32" fmla="*/ 969818 w 1052946"/>
              <a:gd name="connsiteY32" fmla="*/ 886691 h 1149927"/>
              <a:gd name="connsiteX33" fmla="*/ 976746 w 1052946"/>
              <a:gd name="connsiteY33" fmla="*/ 907472 h 1149927"/>
              <a:gd name="connsiteX34" fmla="*/ 990600 w 1052946"/>
              <a:gd name="connsiteY34" fmla="*/ 942109 h 1149927"/>
              <a:gd name="connsiteX35" fmla="*/ 1004455 w 1052946"/>
              <a:gd name="connsiteY35" fmla="*/ 997527 h 1149927"/>
              <a:gd name="connsiteX36" fmla="*/ 1018309 w 1052946"/>
              <a:gd name="connsiteY36" fmla="*/ 1046018 h 1149927"/>
              <a:gd name="connsiteX37" fmla="*/ 1032164 w 1052946"/>
              <a:gd name="connsiteY37" fmla="*/ 1066800 h 1149927"/>
              <a:gd name="connsiteX38" fmla="*/ 1046018 w 1052946"/>
              <a:gd name="connsiteY38" fmla="*/ 1129145 h 1149927"/>
              <a:gd name="connsiteX39" fmla="*/ 1052946 w 1052946"/>
              <a:gd name="connsiteY39" fmla="*/ 1149927 h 1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2946" h="1149927">
                <a:moveTo>
                  <a:pt x="0" y="0"/>
                </a:moveTo>
                <a:cubicBezTo>
                  <a:pt x="18473" y="18473"/>
                  <a:pt x="39743" y="34519"/>
                  <a:pt x="55418" y="55418"/>
                </a:cubicBezTo>
                <a:cubicBezTo>
                  <a:pt x="62345" y="64654"/>
                  <a:pt x="67330" y="75736"/>
                  <a:pt x="76200" y="83127"/>
                </a:cubicBezTo>
                <a:cubicBezTo>
                  <a:pt x="81810" y="87802"/>
                  <a:pt x="90055" y="87745"/>
                  <a:pt x="96982" y="90054"/>
                </a:cubicBezTo>
                <a:cubicBezTo>
                  <a:pt x="136597" y="129669"/>
                  <a:pt x="96847" y="94300"/>
                  <a:pt x="145473" y="124691"/>
                </a:cubicBezTo>
                <a:cubicBezTo>
                  <a:pt x="155263" y="130810"/>
                  <a:pt x="163724" y="138851"/>
                  <a:pt x="173182" y="145472"/>
                </a:cubicBezTo>
                <a:cubicBezTo>
                  <a:pt x="186823" y="155021"/>
                  <a:pt x="201105" y="163632"/>
                  <a:pt x="214746" y="173181"/>
                </a:cubicBezTo>
                <a:cubicBezTo>
                  <a:pt x="224204" y="179802"/>
                  <a:pt x="233060" y="187252"/>
                  <a:pt x="242455" y="193963"/>
                </a:cubicBezTo>
                <a:cubicBezTo>
                  <a:pt x="249230" y="198802"/>
                  <a:pt x="256916" y="202400"/>
                  <a:pt x="263237" y="207818"/>
                </a:cubicBezTo>
                <a:cubicBezTo>
                  <a:pt x="305074" y="243678"/>
                  <a:pt x="273543" y="229726"/>
                  <a:pt x="311727" y="242454"/>
                </a:cubicBezTo>
                <a:cubicBezTo>
                  <a:pt x="385616" y="297870"/>
                  <a:pt x="295568" y="226294"/>
                  <a:pt x="360218" y="290945"/>
                </a:cubicBezTo>
                <a:cubicBezTo>
                  <a:pt x="368382" y="299109"/>
                  <a:pt x="379763" y="303563"/>
                  <a:pt x="387927" y="311727"/>
                </a:cubicBezTo>
                <a:cubicBezTo>
                  <a:pt x="419260" y="343060"/>
                  <a:pt x="382107" y="325951"/>
                  <a:pt x="422564" y="339436"/>
                </a:cubicBezTo>
                <a:lnTo>
                  <a:pt x="464127" y="381000"/>
                </a:lnTo>
                <a:cubicBezTo>
                  <a:pt x="471054" y="387927"/>
                  <a:pt x="476509" y="396741"/>
                  <a:pt x="484909" y="401781"/>
                </a:cubicBezTo>
                <a:cubicBezTo>
                  <a:pt x="496455" y="408708"/>
                  <a:pt x="508775" y="414484"/>
                  <a:pt x="519546" y="422563"/>
                </a:cubicBezTo>
                <a:cubicBezTo>
                  <a:pt x="527383" y="428441"/>
                  <a:pt x="532801" y="437073"/>
                  <a:pt x="540327" y="443345"/>
                </a:cubicBezTo>
                <a:cubicBezTo>
                  <a:pt x="546723" y="448675"/>
                  <a:pt x="554713" y="451870"/>
                  <a:pt x="561109" y="457200"/>
                </a:cubicBezTo>
                <a:cubicBezTo>
                  <a:pt x="603234" y="492304"/>
                  <a:pt x="558328" y="466199"/>
                  <a:pt x="609600" y="491836"/>
                </a:cubicBezTo>
                <a:cubicBezTo>
                  <a:pt x="634974" y="529896"/>
                  <a:pt x="610563" y="500727"/>
                  <a:pt x="665018" y="533400"/>
                </a:cubicBezTo>
                <a:cubicBezTo>
                  <a:pt x="754937" y="587351"/>
                  <a:pt x="634145" y="524890"/>
                  <a:pt x="720437" y="568036"/>
                </a:cubicBezTo>
                <a:cubicBezTo>
                  <a:pt x="730660" y="583371"/>
                  <a:pt x="739071" y="598932"/>
                  <a:pt x="755073" y="609600"/>
                </a:cubicBezTo>
                <a:cubicBezTo>
                  <a:pt x="761149" y="613650"/>
                  <a:pt x="768928" y="614218"/>
                  <a:pt x="775855" y="616527"/>
                </a:cubicBezTo>
                <a:cubicBezTo>
                  <a:pt x="782782" y="625763"/>
                  <a:pt x="789926" y="634841"/>
                  <a:pt x="796637" y="644236"/>
                </a:cubicBezTo>
                <a:cubicBezTo>
                  <a:pt x="801476" y="651011"/>
                  <a:pt x="803431" y="660606"/>
                  <a:pt x="810491" y="665018"/>
                </a:cubicBezTo>
                <a:cubicBezTo>
                  <a:pt x="822875" y="672758"/>
                  <a:pt x="852055" y="678872"/>
                  <a:pt x="852055" y="678872"/>
                </a:cubicBezTo>
                <a:cubicBezTo>
                  <a:pt x="863600" y="688108"/>
                  <a:pt x="877069" y="695355"/>
                  <a:pt x="886691" y="706581"/>
                </a:cubicBezTo>
                <a:cubicBezTo>
                  <a:pt x="891443" y="712125"/>
                  <a:pt x="890352" y="720832"/>
                  <a:pt x="893618" y="727363"/>
                </a:cubicBezTo>
                <a:cubicBezTo>
                  <a:pt x="901977" y="744081"/>
                  <a:pt x="917261" y="766291"/>
                  <a:pt x="928255" y="782781"/>
                </a:cubicBezTo>
                <a:cubicBezTo>
                  <a:pt x="930564" y="792018"/>
                  <a:pt x="931839" y="801576"/>
                  <a:pt x="935182" y="810491"/>
                </a:cubicBezTo>
                <a:cubicBezTo>
                  <a:pt x="938808" y="820160"/>
                  <a:pt x="944969" y="828708"/>
                  <a:pt x="949037" y="838200"/>
                </a:cubicBezTo>
                <a:cubicBezTo>
                  <a:pt x="951913" y="844911"/>
                  <a:pt x="953088" y="852270"/>
                  <a:pt x="955964" y="858981"/>
                </a:cubicBezTo>
                <a:cubicBezTo>
                  <a:pt x="960032" y="868473"/>
                  <a:pt x="965750" y="877199"/>
                  <a:pt x="969818" y="886691"/>
                </a:cubicBezTo>
                <a:cubicBezTo>
                  <a:pt x="972694" y="893402"/>
                  <a:pt x="974182" y="900635"/>
                  <a:pt x="976746" y="907472"/>
                </a:cubicBezTo>
                <a:cubicBezTo>
                  <a:pt x="981112" y="919115"/>
                  <a:pt x="986943" y="930224"/>
                  <a:pt x="990600" y="942109"/>
                </a:cubicBezTo>
                <a:cubicBezTo>
                  <a:pt x="996200" y="960308"/>
                  <a:pt x="999837" y="979054"/>
                  <a:pt x="1004455" y="997527"/>
                </a:cubicBezTo>
                <a:cubicBezTo>
                  <a:pt x="1006674" y="1006404"/>
                  <a:pt x="1013340" y="1036081"/>
                  <a:pt x="1018309" y="1046018"/>
                </a:cubicBezTo>
                <a:cubicBezTo>
                  <a:pt x="1022032" y="1053465"/>
                  <a:pt x="1027546" y="1059873"/>
                  <a:pt x="1032164" y="1066800"/>
                </a:cubicBezTo>
                <a:cubicBezTo>
                  <a:pt x="1036924" y="1090601"/>
                  <a:pt x="1039497" y="1106324"/>
                  <a:pt x="1046018" y="1129145"/>
                </a:cubicBezTo>
                <a:cubicBezTo>
                  <a:pt x="1048024" y="1136166"/>
                  <a:pt x="1052946" y="1149927"/>
                  <a:pt x="1052946" y="1149927"/>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3F04EF6-0222-56E9-91BF-3EC25B7EEDC2}"/>
              </a:ext>
            </a:extLst>
          </p:cNvPr>
          <p:cNvSpPr/>
          <p:nvPr/>
        </p:nvSpPr>
        <p:spPr>
          <a:xfrm>
            <a:off x="5181600" y="3068782"/>
            <a:ext cx="1136073" cy="2881745"/>
          </a:xfrm>
          <a:custGeom>
            <a:avLst/>
            <a:gdLst>
              <a:gd name="connsiteX0" fmla="*/ 0 w 1136073"/>
              <a:gd name="connsiteY0" fmla="*/ 0 h 2881745"/>
              <a:gd name="connsiteX1" fmla="*/ 20782 w 1136073"/>
              <a:gd name="connsiteY1" fmla="*/ 34636 h 2881745"/>
              <a:gd name="connsiteX2" fmla="*/ 69273 w 1136073"/>
              <a:gd name="connsiteY2" fmla="*/ 62345 h 2881745"/>
              <a:gd name="connsiteX3" fmla="*/ 90055 w 1136073"/>
              <a:gd name="connsiteY3" fmla="*/ 90054 h 2881745"/>
              <a:gd name="connsiteX4" fmla="*/ 138545 w 1136073"/>
              <a:gd name="connsiteY4" fmla="*/ 117763 h 2881745"/>
              <a:gd name="connsiteX5" fmla="*/ 180109 w 1136073"/>
              <a:gd name="connsiteY5" fmla="*/ 159327 h 2881745"/>
              <a:gd name="connsiteX6" fmla="*/ 235527 w 1136073"/>
              <a:gd name="connsiteY6" fmla="*/ 193963 h 2881745"/>
              <a:gd name="connsiteX7" fmla="*/ 263236 w 1136073"/>
              <a:gd name="connsiteY7" fmla="*/ 207818 h 2881745"/>
              <a:gd name="connsiteX8" fmla="*/ 290945 w 1136073"/>
              <a:gd name="connsiteY8" fmla="*/ 228600 h 2881745"/>
              <a:gd name="connsiteX9" fmla="*/ 311727 w 1136073"/>
              <a:gd name="connsiteY9" fmla="*/ 235527 h 2881745"/>
              <a:gd name="connsiteX10" fmla="*/ 346364 w 1136073"/>
              <a:gd name="connsiteY10" fmla="*/ 249382 h 2881745"/>
              <a:gd name="connsiteX11" fmla="*/ 429491 w 1136073"/>
              <a:gd name="connsiteY11" fmla="*/ 311727 h 2881745"/>
              <a:gd name="connsiteX12" fmla="*/ 498764 w 1136073"/>
              <a:gd name="connsiteY12" fmla="*/ 360218 h 2881745"/>
              <a:gd name="connsiteX13" fmla="*/ 533400 w 1136073"/>
              <a:gd name="connsiteY13" fmla="*/ 408709 h 2881745"/>
              <a:gd name="connsiteX14" fmla="*/ 554182 w 1136073"/>
              <a:gd name="connsiteY14" fmla="*/ 429491 h 2881745"/>
              <a:gd name="connsiteX15" fmla="*/ 588818 w 1136073"/>
              <a:gd name="connsiteY15" fmla="*/ 471054 h 2881745"/>
              <a:gd name="connsiteX16" fmla="*/ 602673 w 1136073"/>
              <a:gd name="connsiteY16" fmla="*/ 498763 h 2881745"/>
              <a:gd name="connsiteX17" fmla="*/ 644236 w 1136073"/>
              <a:gd name="connsiteY17" fmla="*/ 540327 h 2881745"/>
              <a:gd name="connsiteX18" fmla="*/ 685800 w 1136073"/>
              <a:gd name="connsiteY18" fmla="*/ 574963 h 2881745"/>
              <a:gd name="connsiteX19" fmla="*/ 741218 w 1136073"/>
              <a:gd name="connsiteY19" fmla="*/ 623454 h 2881745"/>
              <a:gd name="connsiteX20" fmla="*/ 762000 w 1136073"/>
              <a:gd name="connsiteY20" fmla="*/ 644236 h 2881745"/>
              <a:gd name="connsiteX21" fmla="*/ 775855 w 1136073"/>
              <a:gd name="connsiteY21" fmla="*/ 671945 h 2881745"/>
              <a:gd name="connsiteX22" fmla="*/ 796636 w 1136073"/>
              <a:gd name="connsiteY22" fmla="*/ 685800 h 2881745"/>
              <a:gd name="connsiteX23" fmla="*/ 838200 w 1136073"/>
              <a:gd name="connsiteY23" fmla="*/ 720436 h 2881745"/>
              <a:gd name="connsiteX24" fmla="*/ 852055 w 1136073"/>
              <a:gd name="connsiteY24" fmla="*/ 748145 h 2881745"/>
              <a:gd name="connsiteX25" fmla="*/ 886691 w 1136073"/>
              <a:gd name="connsiteY25" fmla="*/ 796636 h 2881745"/>
              <a:gd name="connsiteX26" fmla="*/ 907473 w 1136073"/>
              <a:gd name="connsiteY26" fmla="*/ 817418 h 2881745"/>
              <a:gd name="connsiteX27" fmla="*/ 914400 w 1136073"/>
              <a:gd name="connsiteY27" fmla="*/ 845127 h 2881745"/>
              <a:gd name="connsiteX28" fmla="*/ 955964 w 1136073"/>
              <a:gd name="connsiteY28" fmla="*/ 907473 h 2881745"/>
              <a:gd name="connsiteX29" fmla="*/ 955964 w 1136073"/>
              <a:gd name="connsiteY29" fmla="*/ 1011382 h 2881745"/>
              <a:gd name="connsiteX30" fmla="*/ 949036 w 1136073"/>
              <a:gd name="connsiteY30" fmla="*/ 1032163 h 2881745"/>
              <a:gd name="connsiteX31" fmla="*/ 928255 w 1136073"/>
              <a:gd name="connsiteY31" fmla="*/ 1052945 h 2881745"/>
              <a:gd name="connsiteX32" fmla="*/ 921327 w 1136073"/>
              <a:gd name="connsiteY32" fmla="*/ 1080654 h 2881745"/>
              <a:gd name="connsiteX33" fmla="*/ 872836 w 1136073"/>
              <a:gd name="connsiteY33" fmla="*/ 1163782 h 2881745"/>
              <a:gd name="connsiteX34" fmla="*/ 852055 w 1136073"/>
              <a:gd name="connsiteY34" fmla="*/ 1219200 h 2881745"/>
              <a:gd name="connsiteX35" fmla="*/ 838200 w 1136073"/>
              <a:gd name="connsiteY35" fmla="*/ 1253836 h 2881745"/>
              <a:gd name="connsiteX36" fmla="*/ 789709 w 1136073"/>
              <a:gd name="connsiteY36" fmla="*/ 1316182 h 2881745"/>
              <a:gd name="connsiteX37" fmla="*/ 762000 w 1136073"/>
              <a:gd name="connsiteY37" fmla="*/ 1364673 h 2881745"/>
              <a:gd name="connsiteX38" fmla="*/ 748145 w 1136073"/>
              <a:gd name="connsiteY38" fmla="*/ 1406236 h 2881745"/>
              <a:gd name="connsiteX39" fmla="*/ 741218 w 1136073"/>
              <a:gd name="connsiteY39" fmla="*/ 1427018 h 2881745"/>
              <a:gd name="connsiteX40" fmla="*/ 720436 w 1136073"/>
              <a:gd name="connsiteY40" fmla="*/ 1468582 h 2881745"/>
              <a:gd name="connsiteX41" fmla="*/ 727364 w 1136073"/>
              <a:gd name="connsiteY41" fmla="*/ 1627909 h 2881745"/>
              <a:gd name="connsiteX42" fmla="*/ 741218 w 1136073"/>
              <a:gd name="connsiteY42" fmla="*/ 1683327 h 2881745"/>
              <a:gd name="connsiteX43" fmla="*/ 748145 w 1136073"/>
              <a:gd name="connsiteY43" fmla="*/ 1717963 h 2881745"/>
              <a:gd name="connsiteX44" fmla="*/ 762000 w 1136073"/>
              <a:gd name="connsiteY44" fmla="*/ 1759527 h 2881745"/>
              <a:gd name="connsiteX45" fmla="*/ 768927 w 1136073"/>
              <a:gd name="connsiteY45" fmla="*/ 1780309 h 2881745"/>
              <a:gd name="connsiteX46" fmla="*/ 775855 w 1136073"/>
              <a:gd name="connsiteY46" fmla="*/ 1814945 h 2881745"/>
              <a:gd name="connsiteX47" fmla="*/ 789709 w 1136073"/>
              <a:gd name="connsiteY47" fmla="*/ 1856509 h 2881745"/>
              <a:gd name="connsiteX48" fmla="*/ 803564 w 1136073"/>
              <a:gd name="connsiteY48" fmla="*/ 1988127 h 2881745"/>
              <a:gd name="connsiteX49" fmla="*/ 810491 w 1136073"/>
              <a:gd name="connsiteY49" fmla="*/ 2098963 h 2881745"/>
              <a:gd name="connsiteX50" fmla="*/ 824345 w 1136073"/>
              <a:gd name="connsiteY50" fmla="*/ 2168236 h 2881745"/>
              <a:gd name="connsiteX51" fmla="*/ 831273 w 1136073"/>
              <a:gd name="connsiteY51" fmla="*/ 2223654 h 2881745"/>
              <a:gd name="connsiteX52" fmla="*/ 838200 w 1136073"/>
              <a:gd name="connsiteY52" fmla="*/ 2272145 h 2881745"/>
              <a:gd name="connsiteX53" fmla="*/ 858982 w 1136073"/>
              <a:gd name="connsiteY53" fmla="*/ 2327563 h 2881745"/>
              <a:gd name="connsiteX54" fmla="*/ 879764 w 1136073"/>
              <a:gd name="connsiteY54" fmla="*/ 2334491 h 2881745"/>
              <a:gd name="connsiteX55" fmla="*/ 921327 w 1136073"/>
              <a:gd name="connsiteY55" fmla="*/ 2369127 h 2881745"/>
              <a:gd name="connsiteX56" fmla="*/ 949036 w 1136073"/>
              <a:gd name="connsiteY56" fmla="*/ 2396836 h 2881745"/>
              <a:gd name="connsiteX57" fmla="*/ 990600 w 1136073"/>
              <a:gd name="connsiteY57" fmla="*/ 2424545 h 2881745"/>
              <a:gd name="connsiteX58" fmla="*/ 1025236 w 1136073"/>
              <a:gd name="connsiteY58" fmla="*/ 2466109 h 2881745"/>
              <a:gd name="connsiteX59" fmla="*/ 1066800 w 1136073"/>
              <a:gd name="connsiteY59" fmla="*/ 2514600 h 2881745"/>
              <a:gd name="connsiteX60" fmla="*/ 1087582 w 1136073"/>
              <a:gd name="connsiteY60" fmla="*/ 2625436 h 2881745"/>
              <a:gd name="connsiteX61" fmla="*/ 1094509 w 1136073"/>
              <a:gd name="connsiteY61" fmla="*/ 2660073 h 2881745"/>
              <a:gd name="connsiteX62" fmla="*/ 1101436 w 1136073"/>
              <a:gd name="connsiteY62" fmla="*/ 2701636 h 2881745"/>
              <a:gd name="connsiteX63" fmla="*/ 1108364 w 1136073"/>
              <a:gd name="connsiteY63" fmla="*/ 2770909 h 2881745"/>
              <a:gd name="connsiteX64" fmla="*/ 1115291 w 1136073"/>
              <a:gd name="connsiteY64" fmla="*/ 2791691 h 2881745"/>
              <a:gd name="connsiteX65" fmla="*/ 1122218 w 1136073"/>
              <a:gd name="connsiteY65" fmla="*/ 2826327 h 2881745"/>
              <a:gd name="connsiteX66" fmla="*/ 1136073 w 1136073"/>
              <a:gd name="connsiteY66" fmla="*/ 2881745 h 28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36073" h="2881745">
                <a:moveTo>
                  <a:pt x="0" y="0"/>
                </a:moveTo>
                <a:cubicBezTo>
                  <a:pt x="6927" y="11545"/>
                  <a:pt x="12020" y="24413"/>
                  <a:pt x="20782" y="34636"/>
                </a:cubicBezTo>
                <a:cubicBezTo>
                  <a:pt x="28127" y="43205"/>
                  <a:pt x="61440" y="58429"/>
                  <a:pt x="69273" y="62345"/>
                </a:cubicBezTo>
                <a:cubicBezTo>
                  <a:pt x="76200" y="71581"/>
                  <a:pt x="81891" y="81890"/>
                  <a:pt x="90055" y="90054"/>
                </a:cubicBezTo>
                <a:cubicBezTo>
                  <a:pt x="99849" y="99848"/>
                  <a:pt x="127674" y="112328"/>
                  <a:pt x="138545" y="117763"/>
                </a:cubicBezTo>
                <a:cubicBezTo>
                  <a:pt x="152400" y="131618"/>
                  <a:pt x="162584" y="150564"/>
                  <a:pt x="180109" y="159327"/>
                </a:cubicBezTo>
                <a:cubicBezTo>
                  <a:pt x="250318" y="194433"/>
                  <a:pt x="163586" y="149000"/>
                  <a:pt x="235527" y="193963"/>
                </a:cubicBezTo>
                <a:cubicBezTo>
                  <a:pt x="244284" y="199436"/>
                  <a:pt x="254479" y="202345"/>
                  <a:pt x="263236" y="207818"/>
                </a:cubicBezTo>
                <a:cubicBezTo>
                  <a:pt x="273026" y="213937"/>
                  <a:pt x="280921" y="222872"/>
                  <a:pt x="290945" y="228600"/>
                </a:cubicBezTo>
                <a:cubicBezTo>
                  <a:pt x="297285" y="232223"/>
                  <a:pt x="304890" y="232963"/>
                  <a:pt x="311727" y="235527"/>
                </a:cubicBezTo>
                <a:cubicBezTo>
                  <a:pt x="323370" y="239893"/>
                  <a:pt x="335774" y="242865"/>
                  <a:pt x="346364" y="249382"/>
                </a:cubicBezTo>
                <a:cubicBezTo>
                  <a:pt x="391424" y="277111"/>
                  <a:pt x="393107" y="287471"/>
                  <a:pt x="429491" y="311727"/>
                </a:cubicBezTo>
                <a:cubicBezTo>
                  <a:pt x="436282" y="316255"/>
                  <a:pt x="488505" y="349959"/>
                  <a:pt x="498764" y="360218"/>
                </a:cubicBezTo>
                <a:cubicBezTo>
                  <a:pt x="523713" y="385168"/>
                  <a:pt x="513737" y="385114"/>
                  <a:pt x="533400" y="408709"/>
                </a:cubicBezTo>
                <a:cubicBezTo>
                  <a:pt x="539672" y="416235"/>
                  <a:pt x="547910" y="421965"/>
                  <a:pt x="554182" y="429491"/>
                </a:cubicBezTo>
                <a:cubicBezTo>
                  <a:pt x="602396" y="487349"/>
                  <a:pt x="528112" y="410351"/>
                  <a:pt x="588818" y="471054"/>
                </a:cubicBezTo>
                <a:cubicBezTo>
                  <a:pt x="593436" y="480290"/>
                  <a:pt x="596222" y="490699"/>
                  <a:pt x="602673" y="498763"/>
                </a:cubicBezTo>
                <a:cubicBezTo>
                  <a:pt x="614913" y="514063"/>
                  <a:pt x="630382" y="526472"/>
                  <a:pt x="644236" y="540327"/>
                </a:cubicBezTo>
                <a:cubicBezTo>
                  <a:pt x="670904" y="566995"/>
                  <a:pt x="656868" y="555676"/>
                  <a:pt x="685800" y="574963"/>
                </a:cubicBezTo>
                <a:cubicBezTo>
                  <a:pt x="725056" y="633846"/>
                  <a:pt x="660399" y="542635"/>
                  <a:pt x="741218" y="623454"/>
                </a:cubicBezTo>
                <a:cubicBezTo>
                  <a:pt x="748145" y="630381"/>
                  <a:pt x="756306" y="636264"/>
                  <a:pt x="762000" y="644236"/>
                </a:cubicBezTo>
                <a:cubicBezTo>
                  <a:pt x="768002" y="652639"/>
                  <a:pt x="769244" y="664012"/>
                  <a:pt x="775855" y="671945"/>
                </a:cubicBezTo>
                <a:cubicBezTo>
                  <a:pt x="781185" y="678341"/>
                  <a:pt x="790240" y="680470"/>
                  <a:pt x="796636" y="685800"/>
                </a:cubicBezTo>
                <a:cubicBezTo>
                  <a:pt x="849960" y="730238"/>
                  <a:pt x="786615" y="686047"/>
                  <a:pt x="838200" y="720436"/>
                </a:cubicBezTo>
                <a:cubicBezTo>
                  <a:pt x="842818" y="729672"/>
                  <a:pt x="846932" y="739179"/>
                  <a:pt x="852055" y="748145"/>
                </a:cubicBezTo>
                <a:cubicBezTo>
                  <a:pt x="858323" y="759114"/>
                  <a:pt x="880315" y="789197"/>
                  <a:pt x="886691" y="796636"/>
                </a:cubicBezTo>
                <a:cubicBezTo>
                  <a:pt x="893067" y="804074"/>
                  <a:pt x="900546" y="810491"/>
                  <a:pt x="907473" y="817418"/>
                </a:cubicBezTo>
                <a:cubicBezTo>
                  <a:pt x="909782" y="826654"/>
                  <a:pt x="910533" y="836427"/>
                  <a:pt x="914400" y="845127"/>
                </a:cubicBezTo>
                <a:cubicBezTo>
                  <a:pt x="924116" y="866987"/>
                  <a:pt x="941687" y="888437"/>
                  <a:pt x="955964" y="907473"/>
                </a:cubicBezTo>
                <a:cubicBezTo>
                  <a:pt x="970836" y="952088"/>
                  <a:pt x="966727" y="930665"/>
                  <a:pt x="955964" y="1011382"/>
                </a:cubicBezTo>
                <a:cubicBezTo>
                  <a:pt x="954999" y="1018620"/>
                  <a:pt x="953086" y="1026088"/>
                  <a:pt x="949036" y="1032163"/>
                </a:cubicBezTo>
                <a:cubicBezTo>
                  <a:pt x="943602" y="1040314"/>
                  <a:pt x="935182" y="1046018"/>
                  <a:pt x="928255" y="1052945"/>
                </a:cubicBezTo>
                <a:cubicBezTo>
                  <a:pt x="925946" y="1062181"/>
                  <a:pt x="924989" y="1071866"/>
                  <a:pt x="921327" y="1080654"/>
                </a:cubicBezTo>
                <a:cubicBezTo>
                  <a:pt x="900780" y="1129966"/>
                  <a:pt x="899120" y="1128737"/>
                  <a:pt x="872836" y="1163782"/>
                </a:cubicBezTo>
                <a:cubicBezTo>
                  <a:pt x="861020" y="1211047"/>
                  <a:pt x="872753" y="1172630"/>
                  <a:pt x="852055" y="1219200"/>
                </a:cubicBezTo>
                <a:cubicBezTo>
                  <a:pt x="847005" y="1230563"/>
                  <a:pt x="844154" y="1242920"/>
                  <a:pt x="838200" y="1253836"/>
                </a:cubicBezTo>
                <a:cubicBezTo>
                  <a:pt x="818313" y="1290295"/>
                  <a:pt x="814466" y="1291425"/>
                  <a:pt x="789709" y="1316182"/>
                </a:cubicBezTo>
                <a:cubicBezTo>
                  <a:pt x="770684" y="1392283"/>
                  <a:pt x="799518" y="1297143"/>
                  <a:pt x="762000" y="1364673"/>
                </a:cubicBezTo>
                <a:cubicBezTo>
                  <a:pt x="754908" y="1377439"/>
                  <a:pt x="752763" y="1392382"/>
                  <a:pt x="748145" y="1406236"/>
                </a:cubicBezTo>
                <a:cubicBezTo>
                  <a:pt x="745836" y="1413163"/>
                  <a:pt x="745268" y="1420942"/>
                  <a:pt x="741218" y="1427018"/>
                </a:cubicBezTo>
                <a:cubicBezTo>
                  <a:pt x="723314" y="1453876"/>
                  <a:pt x="729997" y="1439902"/>
                  <a:pt x="720436" y="1468582"/>
                </a:cubicBezTo>
                <a:cubicBezTo>
                  <a:pt x="722745" y="1521691"/>
                  <a:pt x="722243" y="1574997"/>
                  <a:pt x="727364" y="1627909"/>
                </a:cubicBezTo>
                <a:cubicBezTo>
                  <a:pt x="729198" y="1646862"/>
                  <a:pt x="737484" y="1664656"/>
                  <a:pt x="741218" y="1683327"/>
                </a:cubicBezTo>
                <a:cubicBezTo>
                  <a:pt x="743527" y="1694872"/>
                  <a:pt x="745047" y="1706604"/>
                  <a:pt x="748145" y="1717963"/>
                </a:cubicBezTo>
                <a:cubicBezTo>
                  <a:pt x="751988" y="1732053"/>
                  <a:pt x="757382" y="1745672"/>
                  <a:pt x="762000" y="1759527"/>
                </a:cubicBezTo>
                <a:cubicBezTo>
                  <a:pt x="764309" y="1766454"/>
                  <a:pt x="767495" y="1773149"/>
                  <a:pt x="768927" y="1780309"/>
                </a:cubicBezTo>
                <a:cubicBezTo>
                  <a:pt x="771236" y="1791854"/>
                  <a:pt x="772757" y="1803586"/>
                  <a:pt x="775855" y="1814945"/>
                </a:cubicBezTo>
                <a:cubicBezTo>
                  <a:pt x="779698" y="1829034"/>
                  <a:pt x="789709" y="1856509"/>
                  <a:pt x="789709" y="1856509"/>
                </a:cubicBezTo>
                <a:cubicBezTo>
                  <a:pt x="793108" y="1887105"/>
                  <a:pt x="801314" y="1958882"/>
                  <a:pt x="803564" y="1988127"/>
                </a:cubicBezTo>
                <a:cubicBezTo>
                  <a:pt x="806403" y="2025035"/>
                  <a:pt x="806248" y="2062190"/>
                  <a:pt x="810491" y="2098963"/>
                </a:cubicBezTo>
                <a:cubicBezTo>
                  <a:pt x="813190" y="2122356"/>
                  <a:pt x="821424" y="2144870"/>
                  <a:pt x="824345" y="2168236"/>
                </a:cubicBezTo>
                <a:cubicBezTo>
                  <a:pt x="826654" y="2186709"/>
                  <a:pt x="828812" y="2205201"/>
                  <a:pt x="831273" y="2223654"/>
                </a:cubicBezTo>
                <a:cubicBezTo>
                  <a:pt x="833431" y="2239839"/>
                  <a:pt x="835516" y="2256039"/>
                  <a:pt x="838200" y="2272145"/>
                </a:cubicBezTo>
                <a:cubicBezTo>
                  <a:pt x="841233" y="2290345"/>
                  <a:pt x="842503" y="2314380"/>
                  <a:pt x="858982" y="2327563"/>
                </a:cubicBezTo>
                <a:cubicBezTo>
                  <a:pt x="864684" y="2332125"/>
                  <a:pt x="872837" y="2332182"/>
                  <a:pt x="879764" y="2334491"/>
                </a:cubicBezTo>
                <a:cubicBezTo>
                  <a:pt x="908793" y="2378037"/>
                  <a:pt x="874454" y="2333972"/>
                  <a:pt x="921327" y="2369127"/>
                </a:cubicBezTo>
                <a:cubicBezTo>
                  <a:pt x="931777" y="2376964"/>
                  <a:pt x="938836" y="2388676"/>
                  <a:pt x="949036" y="2396836"/>
                </a:cubicBezTo>
                <a:cubicBezTo>
                  <a:pt x="962038" y="2407238"/>
                  <a:pt x="978826" y="2412771"/>
                  <a:pt x="990600" y="2424545"/>
                </a:cubicBezTo>
                <a:cubicBezTo>
                  <a:pt x="1062664" y="2496609"/>
                  <a:pt x="967370" y="2398598"/>
                  <a:pt x="1025236" y="2466109"/>
                </a:cubicBezTo>
                <a:cubicBezTo>
                  <a:pt x="1075635" y="2524909"/>
                  <a:pt x="1034989" y="2466885"/>
                  <a:pt x="1066800" y="2514600"/>
                </a:cubicBezTo>
                <a:cubicBezTo>
                  <a:pt x="1090923" y="2586966"/>
                  <a:pt x="1074547" y="2527667"/>
                  <a:pt x="1087582" y="2625436"/>
                </a:cubicBezTo>
                <a:cubicBezTo>
                  <a:pt x="1089138" y="2637107"/>
                  <a:pt x="1092403" y="2648489"/>
                  <a:pt x="1094509" y="2660073"/>
                </a:cubicBezTo>
                <a:cubicBezTo>
                  <a:pt x="1097021" y="2673892"/>
                  <a:pt x="1099694" y="2687699"/>
                  <a:pt x="1101436" y="2701636"/>
                </a:cubicBezTo>
                <a:cubicBezTo>
                  <a:pt x="1104314" y="2724663"/>
                  <a:pt x="1104835" y="2747973"/>
                  <a:pt x="1108364" y="2770909"/>
                </a:cubicBezTo>
                <a:cubicBezTo>
                  <a:pt x="1109474" y="2778126"/>
                  <a:pt x="1113520" y="2784607"/>
                  <a:pt x="1115291" y="2791691"/>
                </a:cubicBezTo>
                <a:cubicBezTo>
                  <a:pt x="1118147" y="2803113"/>
                  <a:pt x="1119570" y="2814855"/>
                  <a:pt x="1122218" y="2826327"/>
                </a:cubicBezTo>
                <a:cubicBezTo>
                  <a:pt x="1126500" y="2844881"/>
                  <a:pt x="1136073" y="2881745"/>
                  <a:pt x="1136073" y="2881745"/>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405B94A9-5057-0EC2-1F02-BAE4ACAC9526}"/>
              </a:ext>
            </a:extLst>
          </p:cNvPr>
          <p:cNvSpPr/>
          <p:nvPr/>
        </p:nvSpPr>
        <p:spPr>
          <a:xfrm>
            <a:off x="5146964" y="3103418"/>
            <a:ext cx="83127" cy="221673"/>
          </a:xfrm>
          <a:custGeom>
            <a:avLst/>
            <a:gdLst>
              <a:gd name="connsiteX0" fmla="*/ 0 w 83127"/>
              <a:gd name="connsiteY0" fmla="*/ 0 h 221673"/>
              <a:gd name="connsiteX1" fmla="*/ 34636 w 83127"/>
              <a:gd name="connsiteY1" fmla="*/ 27709 h 221673"/>
              <a:gd name="connsiteX2" fmla="*/ 48491 w 83127"/>
              <a:gd name="connsiteY2" fmla="*/ 48491 h 221673"/>
              <a:gd name="connsiteX3" fmla="*/ 69272 w 83127"/>
              <a:gd name="connsiteY3" fmla="*/ 69273 h 221673"/>
              <a:gd name="connsiteX4" fmla="*/ 76200 w 83127"/>
              <a:gd name="connsiteY4" fmla="*/ 96982 h 221673"/>
              <a:gd name="connsiteX5" fmla="*/ 83127 w 83127"/>
              <a:gd name="connsiteY5" fmla="*/ 117764 h 221673"/>
              <a:gd name="connsiteX6" fmla="*/ 76200 w 83127"/>
              <a:gd name="connsiteY6" fmla="*/ 187037 h 221673"/>
              <a:gd name="connsiteX7" fmla="*/ 69272 w 83127"/>
              <a:gd name="connsiteY7" fmla="*/ 207818 h 221673"/>
              <a:gd name="connsiteX8" fmla="*/ 48491 w 83127"/>
              <a:gd name="connsiteY8" fmla="*/ 221673 h 22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27" h="221673">
                <a:moveTo>
                  <a:pt x="0" y="0"/>
                </a:moveTo>
                <a:cubicBezTo>
                  <a:pt x="11545" y="9236"/>
                  <a:pt x="24181" y="17254"/>
                  <a:pt x="34636" y="27709"/>
                </a:cubicBezTo>
                <a:cubicBezTo>
                  <a:pt x="40523" y="33596"/>
                  <a:pt x="43161" y="42095"/>
                  <a:pt x="48491" y="48491"/>
                </a:cubicBezTo>
                <a:cubicBezTo>
                  <a:pt x="54762" y="56017"/>
                  <a:pt x="62345" y="62346"/>
                  <a:pt x="69272" y="69273"/>
                </a:cubicBezTo>
                <a:cubicBezTo>
                  <a:pt x="71581" y="78509"/>
                  <a:pt x="73584" y="87828"/>
                  <a:pt x="76200" y="96982"/>
                </a:cubicBezTo>
                <a:cubicBezTo>
                  <a:pt x="78206" y="104003"/>
                  <a:pt x="83127" y="110462"/>
                  <a:pt x="83127" y="117764"/>
                </a:cubicBezTo>
                <a:cubicBezTo>
                  <a:pt x="83127" y="140970"/>
                  <a:pt x="79729" y="164101"/>
                  <a:pt x="76200" y="187037"/>
                </a:cubicBezTo>
                <a:cubicBezTo>
                  <a:pt x="75090" y="194254"/>
                  <a:pt x="73833" y="202116"/>
                  <a:pt x="69272" y="207818"/>
                </a:cubicBezTo>
                <a:cubicBezTo>
                  <a:pt x="64071" y="214319"/>
                  <a:pt x="48491" y="221673"/>
                  <a:pt x="48491" y="221673"/>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102B632-C192-D48C-2A43-BB20B483A1E1}"/>
              </a:ext>
            </a:extLst>
          </p:cNvPr>
          <p:cNvSpPr/>
          <p:nvPr/>
        </p:nvSpPr>
        <p:spPr>
          <a:xfrm>
            <a:off x="4752109" y="3387436"/>
            <a:ext cx="775855" cy="1627909"/>
          </a:xfrm>
          <a:custGeom>
            <a:avLst/>
            <a:gdLst>
              <a:gd name="connsiteX0" fmla="*/ 152400 w 775855"/>
              <a:gd name="connsiteY0" fmla="*/ 0 h 1627909"/>
              <a:gd name="connsiteX1" fmla="*/ 131618 w 775855"/>
              <a:gd name="connsiteY1" fmla="*/ 76200 h 1627909"/>
              <a:gd name="connsiteX2" fmla="*/ 117764 w 775855"/>
              <a:gd name="connsiteY2" fmla="*/ 96982 h 1627909"/>
              <a:gd name="connsiteX3" fmla="*/ 96982 w 775855"/>
              <a:gd name="connsiteY3" fmla="*/ 145473 h 1627909"/>
              <a:gd name="connsiteX4" fmla="*/ 76200 w 775855"/>
              <a:gd name="connsiteY4" fmla="*/ 159328 h 1627909"/>
              <a:gd name="connsiteX5" fmla="*/ 41564 w 775855"/>
              <a:gd name="connsiteY5" fmla="*/ 221673 h 1627909"/>
              <a:gd name="connsiteX6" fmla="*/ 20782 w 775855"/>
              <a:gd name="connsiteY6" fmla="*/ 270164 h 1627909"/>
              <a:gd name="connsiteX7" fmla="*/ 0 w 775855"/>
              <a:gd name="connsiteY7" fmla="*/ 318655 h 1627909"/>
              <a:gd name="connsiteX8" fmla="*/ 6927 w 775855"/>
              <a:gd name="connsiteY8" fmla="*/ 401782 h 1627909"/>
              <a:gd name="connsiteX9" fmla="*/ 34636 w 775855"/>
              <a:gd name="connsiteY9" fmla="*/ 443346 h 1627909"/>
              <a:gd name="connsiteX10" fmla="*/ 48491 w 775855"/>
              <a:gd name="connsiteY10" fmla="*/ 464128 h 1627909"/>
              <a:gd name="connsiteX11" fmla="*/ 96982 w 775855"/>
              <a:gd name="connsiteY11" fmla="*/ 505691 h 1627909"/>
              <a:gd name="connsiteX12" fmla="*/ 117764 w 775855"/>
              <a:gd name="connsiteY12" fmla="*/ 547255 h 1627909"/>
              <a:gd name="connsiteX13" fmla="*/ 152400 w 775855"/>
              <a:gd name="connsiteY13" fmla="*/ 574964 h 1627909"/>
              <a:gd name="connsiteX14" fmla="*/ 193964 w 775855"/>
              <a:gd name="connsiteY14" fmla="*/ 630382 h 1627909"/>
              <a:gd name="connsiteX15" fmla="*/ 214746 w 775855"/>
              <a:gd name="connsiteY15" fmla="*/ 644237 h 1627909"/>
              <a:gd name="connsiteX16" fmla="*/ 235527 w 775855"/>
              <a:gd name="connsiteY16" fmla="*/ 665019 h 1627909"/>
              <a:gd name="connsiteX17" fmla="*/ 263236 w 775855"/>
              <a:gd name="connsiteY17" fmla="*/ 678873 h 1627909"/>
              <a:gd name="connsiteX18" fmla="*/ 318655 w 775855"/>
              <a:gd name="connsiteY18" fmla="*/ 727364 h 1627909"/>
              <a:gd name="connsiteX19" fmla="*/ 346364 w 775855"/>
              <a:gd name="connsiteY19" fmla="*/ 741219 h 1627909"/>
              <a:gd name="connsiteX20" fmla="*/ 401782 w 775855"/>
              <a:gd name="connsiteY20" fmla="*/ 782782 h 1627909"/>
              <a:gd name="connsiteX21" fmla="*/ 429491 w 775855"/>
              <a:gd name="connsiteY21" fmla="*/ 796637 h 1627909"/>
              <a:gd name="connsiteX22" fmla="*/ 471055 w 775855"/>
              <a:gd name="connsiteY22" fmla="*/ 824346 h 1627909"/>
              <a:gd name="connsiteX23" fmla="*/ 519546 w 775855"/>
              <a:gd name="connsiteY23" fmla="*/ 852055 h 1627909"/>
              <a:gd name="connsiteX24" fmla="*/ 533400 w 775855"/>
              <a:gd name="connsiteY24" fmla="*/ 872837 h 1627909"/>
              <a:gd name="connsiteX25" fmla="*/ 554182 w 775855"/>
              <a:gd name="connsiteY25" fmla="*/ 879764 h 1627909"/>
              <a:gd name="connsiteX26" fmla="*/ 574964 w 775855"/>
              <a:gd name="connsiteY26" fmla="*/ 893619 h 1627909"/>
              <a:gd name="connsiteX27" fmla="*/ 595746 w 775855"/>
              <a:gd name="connsiteY27" fmla="*/ 914400 h 1627909"/>
              <a:gd name="connsiteX28" fmla="*/ 637309 w 775855"/>
              <a:gd name="connsiteY28" fmla="*/ 942109 h 1627909"/>
              <a:gd name="connsiteX29" fmla="*/ 658091 w 775855"/>
              <a:gd name="connsiteY29" fmla="*/ 955964 h 1627909"/>
              <a:gd name="connsiteX30" fmla="*/ 678873 w 775855"/>
              <a:gd name="connsiteY30" fmla="*/ 962891 h 1627909"/>
              <a:gd name="connsiteX31" fmla="*/ 699655 w 775855"/>
              <a:gd name="connsiteY31" fmla="*/ 976746 h 1627909"/>
              <a:gd name="connsiteX32" fmla="*/ 727364 w 775855"/>
              <a:gd name="connsiteY32" fmla="*/ 1004455 h 1627909"/>
              <a:gd name="connsiteX33" fmla="*/ 755073 w 775855"/>
              <a:gd name="connsiteY33" fmla="*/ 1046019 h 1627909"/>
              <a:gd name="connsiteX34" fmla="*/ 775855 w 775855"/>
              <a:gd name="connsiteY34" fmla="*/ 1115291 h 1627909"/>
              <a:gd name="connsiteX35" fmla="*/ 762000 w 775855"/>
              <a:gd name="connsiteY35" fmla="*/ 1219200 h 1627909"/>
              <a:gd name="connsiteX36" fmla="*/ 755073 w 775855"/>
              <a:gd name="connsiteY36" fmla="*/ 1239982 h 1627909"/>
              <a:gd name="connsiteX37" fmla="*/ 713509 w 775855"/>
              <a:gd name="connsiteY37" fmla="*/ 1288473 h 1627909"/>
              <a:gd name="connsiteX38" fmla="*/ 678873 w 775855"/>
              <a:gd name="connsiteY38" fmla="*/ 1343891 h 1627909"/>
              <a:gd name="connsiteX39" fmla="*/ 665018 w 775855"/>
              <a:gd name="connsiteY39" fmla="*/ 1371600 h 1627909"/>
              <a:gd name="connsiteX40" fmla="*/ 651164 w 775855"/>
              <a:gd name="connsiteY40" fmla="*/ 1392382 h 1627909"/>
              <a:gd name="connsiteX41" fmla="*/ 637309 w 775855"/>
              <a:gd name="connsiteY41" fmla="*/ 1447800 h 1627909"/>
              <a:gd name="connsiteX42" fmla="*/ 623455 w 775855"/>
              <a:gd name="connsiteY42" fmla="*/ 1496291 h 1627909"/>
              <a:gd name="connsiteX43" fmla="*/ 595746 w 775855"/>
              <a:gd name="connsiteY43" fmla="*/ 1551709 h 1627909"/>
              <a:gd name="connsiteX44" fmla="*/ 588818 w 775855"/>
              <a:gd name="connsiteY44" fmla="*/ 1572491 h 1627909"/>
              <a:gd name="connsiteX45" fmla="*/ 581891 w 775855"/>
              <a:gd name="connsiteY45" fmla="*/ 1600200 h 1627909"/>
              <a:gd name="connsiteX46" fmla="*/ 561109 w 775855"/>
              <a:gd name="connsiteY46" fmla="*/ 1627909 h 16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75855" h="1627909">
                <a:moveTo>
                  <a:pt x="152400" y="0"/>
                </a:moveTo>
                <a:cubicBezTo>
                  <a:pt x="148682" y="18592"/>
                  <a:pt x="141664" y="61130"/>
                  <a:pt x="131618" y="76200"/>
                </a:cubicBezTo>
                <a:cubicBezTo>
                  <a:pt x="127000" y="83127"/>
                  <a:pt x="121487" y="89535"/>
                  <a:pt x="117764" y="96982"/>
                </a:cubicBezTo>
                <a:cubicBezTo>
                  <a:pt x="106938" y="118634"/>
                  <a:pt x="114996" y="123856"/>
                  <a:pt x="96982" y="145473"/>
                </a:cubicBezTo>
                <a:cubicBezTo>
                  <a:pt x="91652" y="151869"/>
                  <a:pt x="83127" y="154710"/>
                  <a:pt x="76200" y="159328"/>
                </a:cubicBezTo>
                <a:cubicBezTo>
                  <a:pt x="57046" y="216790"/>
                  <a:pt x="89199" y="126407"/>
                  <a:pt x="41564" y="221673"/>
                </a:cubicBezTo>
                <a:cubicBezTo>
                  <a:pt x="-4387" y="313572"/>
                  <a:pt x="51361" y="198814"/>
                  <a:pt x="20782" y="270164"/>
                </a:cubicBezTo>
                <a:cubicBezTo>
                  <a:pt x="-4898" y="330084"/>
                  <a:pt x="16245" y="269918"/>
                  <a:pt x="0" y="318655"/>
                </a:cubicBezTo>
                <a:cubicBezTo>
                  <a:pt x="2309" y="346364"/>
                  <a:pt x="-515" y="374991"/>
                  <a:pt x="6927" y="401782"/>
                </a:cubicBezTo>
                <a:cubicBezTo>
                  <a:pt x="11384" y="417826"/>
                  <a:pt x="25400" y="429491"/>
                  <a:pt x="34636" y="443346"/>
                </a:cubicBezTo>
                <a:cubicBezTo>
                  <a:pt x="39254" y="450273"/>
                  <a:pt x="41830" y="459133"/>
                  <a:pt x="48491" y="464128"/>
                </a:cubicBezTo>
                <a:cubicBezTo>
                  <a:pt x="84037" y="490787"/>
                  <a:pt x="68036" y="476745"/>
                  <a:pt x="96982" y="505691"/>
                </a:cubicBezTo>
                <a:cubicBezTo>
                  <a:pt x="102616" y="522595"/>
                  <a:pt x="104334" y="533825"/>
                  <a:pt x="117764" y="547255"/>
                </a:cubicBezTo>
                <a:cubicBezTo>
                  <a:pt x="128219" y="557710"/>
                  <a:pt x="142409" y="564065"/>
                  <a:pt x="152400" y="574964"/>
                </a:cubicBezTo>
                <a:cubicBezTo>
                  <a:pt x="168003" y="591986"/>
                  <a:pt x="174751" y="617573"/>
                  <a:pt x="193964" y="630382"/>
                </a:cubicBezTo>
                <a:cubicBezTo>
                  <a:pt x="200891" y="635000"/>
                  <a:pt x="208350" y="638907"/>
                  <a:pt x="214746" y="644237"/>
                </a:cubicBezTo>
                <a:cubicBezTo>
                  <a:pt x="222272" y="650509"/>
                  <a:pt x="227555" y="659325"/>
                  <a:pt x="235527" y="665019"/>
                </a:cubicBezTo>
                <a:cubicBezTo>
                  <a:pt x="243930" y="671021"/>
                  <a:pt x="254000" y="674255"/>
                  <a:pt x="263236" y="678873"/>
                </a:cubicBezTo>
                <a:cubicBezTo>
                  <a:pt x="284718" y="700354"/>
                  <a:pt x="293217" y="711465"/>
                  <a:pt x="318655" y="727364"/>
                </a:cubicBezTo>
                <a:cubicBezTo>
                  <a:pt x="327412" y="732837"/>
                  <a:pt x="337772" y="735491"/>
                  <a:pt x="346364" y="741219"/>
                </a:cubicBezTo>
                <a:cubicBezTo>
                  <a:pt x="365577" y="754027"/>
                  <a:pt x="381129" y="772455"/>
                  <a:pt x="401782" y="782782"/>
                </a:cubicBezTo>
                <a:cubicBezTo>
                  <a:pt x="411018" y="787400"/>
                  <a:pt x="420636" y="791324"/>
                  <a:pt x="429491" y="796637"/>
                </a:cubicBezTo>
                <a:cubicBezTo>
                  <a:pt x="443769" y="805204"/>
                  <a:pt x="456162" y="816900"/>
                  <a:pt x="471055" y="824346"/>
                </a:cubicBezTo>
                <a:cubicBezTo>
                  <a:pt x="506211" y="841923"/>
                  <a:pt x="490172" y="832472"/>
                  <a:pt x="519546" y="852055"/>
                </a:cubicBezTo>
                <a:cubicBezTo>
                  <a:pt x="524164" y="858982"/>
                  <a:pt x="526899" y="867636"/>
                  <a:pt x="533400" y="872837"/>
                </a:cubicBezTo>
                <a:cubicBezTo>
                  <a:pt x="539102" y="877399"/>
                  <a:pt x="547651" y="876498"/>
                  <a:pt x="554182" y="879764"/>
                </a:cubicBezTo>
                <a:cubicBezTo>
                  <a:pt x="561629" y="883487"/>
                  <a:pt x="568568" y="888289"/>
                  <a:pt x="574964" y="893619"/>
                </a:cubicBezTo>
                <a:cubicBezTo>
                  <a:pt x="582490" y="899890"/>
                  <a:pt x="588013" y="908386"/>
                  <a:pt x="595746" y="914400"/>
                </a:cubicBezTo>
                <a:cubicBezTo>
                  <a:pt x="608889" y="924623"/>
                  <a:pt x="623455" y="932873"/>
                  <a:pt x="637309" y="942109"/>
                </a:cubicBezTo>
                <a:cubicBezTo>
                  <a:pt x="644236" y="946727"/>
                  <a:pt x="650193" y="953331"/>
                  <a:pt x="658091" y="955964"/>
                </a:cubicBezTo>
                <a:lnTo>
                  <a:pt x="678873" y="962891"/>
                </a:lnTo>
                <a:cubicBezTo>
                  <a:pt x="685800" y="967509"/>
                  <a:pt x="694454" y="970245"/>
                  <a:pt x="699655" y="976746"/>
                </a:cubicBezTo>
                <a:cubicBezTo>
                  <a:pt x="726524" y="1010333"/>
                  <a:pt x="682022" y="989342"/>
                  <a:pt x="727364" y="1004455"/>
                </a:cubicBezTo>
                <a:cubicBezTo>
                  <a:pt x="750280" y="1073206"/>
                  <a:pt x="711833" y="968186"/>
                  <a:pt x="755073" y="1046019"/>
                </a:cubicBezTo>
                <a:cubicBezTo>
                  <a:pt x="762736" y="1059813"/>
                  <a:pt x="771383" y="1097406"/>
                  <a:pt x="775855" y="1115291"/>
                </a:cubicBezTo>
                <a:cubicBezTo>
                  <a:pt x="771527" y="1158571"/>
                  <a:pt x="771565" y="1180940"/>
                  <a:pt x="762000" y="1219200"/>
                </a:cubicBezTo>
                <a:cubicBezTo>
                  <a:pt x="760229" y="1226284"/>
                  <a:pt x="758339" y="1233451"/>
                  <a:pt x="755073" y="1239982"/>
                </a:cubicBezTo>
                <a:cubicBezTo>
                  <a:pt x="744523" y="1261081"/>
                  <a:pt x="730552" y="1271430"/>
                  <a:pt x="713509" y="1288473"/>
                </a:cubicBezTo>
                <a:cubicBezTo>
                  <a:pt x="678411" y="1358672"/>
                  <a:pt x="723830" y="1271961"/>
                  <a:pt x="678873" y="1343891"/>
                </a:cubicBezTo>
                <a:cubicBezTo>
                  <a:pt x="673400" y="1352648"/>
                  <a:pt x="670141" y="1362634"/>
                  <a:pt x="665018" y="1371600"/>
                </a:cubicBezTo>
                <a:cubicBezTo>
                  <a:pt x="660887" y="1378829"/>
                  <a:pt x="655782" y="1385455"/>
                  <a:pt x="651164" y="1392382"/>
                </a:cubicBezTo>
                <a:lnTo>
                  <a:pt x="637309" y="1447800"/>
                </a:lnTo>
                <a:cubicBezTo>
                  <a:pt x="634370" y="1459557"/>
                  <a:pt x="628976" y="1484145"/>
                  <a:pt x="623455" y="1496291"/>
                </a:cubicBezTo>
                <a:cubicBezTo>
                  <a:pt x="614909" y="1515093"/>
                  <a:pt x="602278" y="1532116"/>
                  <a:pt x="595746" y="1551709"/>
                </a:cubicBezTo>
                <a:cubicBezTo>
                  <a:pt x="593437" y="1558636"/>
                  <a:pt x="590824" y="1565470"/>
                  <a:pt x="588818" y="1572491"/>
                </a:cubicBezTo>
                <a:cubicBezTo>
                  <a:pt x="586202" y="1581645"/>
                  <a:pt x="586615" y="1591934"/>
                  <a:pt x="581891" y="1600200"/>
                </a:cubicBezTo>
                <a:cubicBezTo>
                  <a:pt x="559476" y="1639426"/>
                  <a:pt x="561109" y="1607223"/>
                  <a:pt x="561109" y="1627909"/>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id="{3E02A4EC-36E0-4D3C-BF22-BF86A33C5BA5}"/>
              </a:ext>
            </a:extLst>
          </p:cNvPr>
          <p:cNvCxnSpPr>
            <a:cxnSpLocks/>
          </p:cNvCxnSpPr>
          <p:nvPr/>
        </p:nvCxnSpPr>
        <p:spPr>
          <a:xfrm flipV="1">
            <a:off x="2885756" y="3955148"/>
            <a:ext cx="2183648" cy="38997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82584109-FED8-7B59-67A9-41D4D865A6ED}"/>
              </a:ext>
            </a:extLst>
          </p:cNvPr>
          <p:cNvSpPr txBox="1"/>
          <p:nvPr/>
        </p:nvSpPr>
        <p:spPr>
          <a:xfrm>
            <a:off x="11026153" y="5970378"/>
            <a:ext cx="1138138" cy="276999"/>
          </a:xfrm>
          <a:prstGeom prst="rect">
            <a:avLst/>
          </a:prstGeom>
          <a:noFill/>
        </p:spPr>
        <p:txBody>
          <a:bodyPr wrap="square" rtlCol="0">
            <a:spAutoFit/>
          </a:bodyPr>
          <a:lstStyle/>
          <a:p>
            <a:r>
              <a:rPr lang="en-US" sz="1200" dirty="0"/>
              <a:t>Shade source</a:t>
            </a:r>
          </a:p>
        </p:txBody>
      </p:sp>
      <p:sp>
        <p:nvSpPr>
          <p:cNvPr id="93" name="Oval 92">
            <a:extLst>
              <a:ext uri="{FF2B5EF4-FFF2-40B4-BE49-F238E27FC236}">
                <a16:creationId xmlns:a16="http://schemas.microsoft.com/office/drawing/2014/main" id="{2837AC6E-7028-FE13-7D3F-CFD5B9917FEC}"/>
              </a:ext>
            </a:extLst>
          </p:cNvPr>
          <p:cNvSpPr/>
          <p:nvPr/>
        </p:nvSpPr>
        <p:spPr>
          <a:xfrm>
            <a:off x="10738090" y="6008341"/>
            <a:ext cx="288063" cy="26052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D00561FF-594C-A5EA-860D-88C36FBF2D03}"/>
              </a:ext>
            </a:extLst>
          </p:cNvPr>
          <p:cNvSpPr/>
          <p:nvPr/>
        </p:nvSpPr>
        <p:spPr>
          <a:xfrm>
            <a:off x="10716491" y="5763491"/>
            <a:ext cx="277091" cy="27709"/>
          </a:xfrm>
          <a:custGeom>
            <a:avLst/>
            <a:gdLst>
              <a:gd name="connsiteX0" fmla="*/ 0 w 277091"/>
              <a:gd name="connsiteY0" fmla="*/ 27709 h 27709"/>
              <a:gd name="connsiteX1" fmla="*/ 55418 w 277091"/>
              <a:gd name="connsiteY1" fmla="*/ 6927 h 27709"/>
              <a:gd name="connsiteX2" fmla="*/ 83127 w 277091"/>
              <a:gd name="connsiteY2" fmla="*/ 0 h 27709"/>
              <a:gd name="connsiteX3" fmla="*/ 166254 w 277091"/>
              <a:gd name="connsiteY3" fmla="*/ 6927 h 27709"/>
              <a:gd name="connsiteX4" fmla="*/ 200891 w 277091"/>
              <a:gd name="connsiteY4" fmla="*/ 20782 h 27709"/>
              <a:gd name="connsiteX5" fmla="*/ 221673 w 277091"/>
              <a:gd name="connsiteY5" fmla="*/ 27709 h 27709"/>
              <a:gd name="connsiteX6" fmla="*/ 256309 w 277091"/>
              <a:gd name="connsiteY6" fmla="*/ 13854 h 27709"/>
              <a:gd name="connsiteX7" fmla="*/ 277091 w 277091"/>
              <a:gd name="connsiteY7" fmla="*/ 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91" h="27709">
                <a:moveTo>
                  <a:pt x="0" y="27709"/>
                </a:moveTo>
                <a:cubicBezTo>
                  <a:pt x="18307" y="20386"/>
                  <a:pt x="36409" y="12358"/>
                  <a:pt x="55418" y="6927"/>
                </a:cubicBezTo>
                <a:cubicBezTo>
                  <a:pt x="64572" y="4312"/>
                  <a:pt x="73891" y="2309"/>
                  <a:pt x="83127" y="0"/>
                </a:cubicBezTo>
                <a:cubicBezTo>
                  <a:pt x="110836" y="2309"/>
                  <a:pt x="138872" y="2095"/>
                  <a:pt x="166254" y="6927"/>
                </a:cubicBezTo>
                <a:cubicBezTo>
                  <a:pt x="178500" y="9088"/>
                  <a:pt x="189248" y="16416"/>
                  <a:pt x="200891" y="20782"/>
                </a:cubicBezTo>
                <a:cubicBezTo>
                  <a:pt x="207728" y="23346"/>
                  <a:pt x="214746" y="25400"/>
                  <a:pt x="221673" y="27709"/>
                </a:cubicBezTo>
                <a:cubicBezTo>
                  <a:pt x="233218" y="23091"/>
                  <a:pt x="245187" y="19415"/>
                  <a:pt x="256309" y="13854"/>
                </a:cubicBezTo>
                <a:cubicBezTo>
                  <a:pt x="263756" y="10131"/>
                  <a:pt x="277091" y="0"/>
                  <a:pt x="277091" y="0"/>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5C48634F-E1B5-7680-AEA0-07C85353CD97}"/>
              </a:ext>
            </a:extLst>
          </p:cNvPr>
          <p:cNvSpPr/>
          <p:nvPr/>
        </p:nvSpPr>
        <p:spPr>
          <a:xfrm>
            <a:off x="5396345" y="3816927"/>
            <a:ext cx="1565564" cy="1239982"/>
          </a:xfrm>
          <a:custGeom>
            <a:avLst/>
            <a:gdLst>
              <a:gd name="connsiteX0" fmla="*/ 0 w 1565564"/>
              <a:gd name="connsiteY0" fmla="*/ 1239982 h 1239982"/>
              <a:gd name="connsiteX1" fmla="*/ 27710 w 1565564"/>
              <a:gd name="connsiteY1" fmla="*/ 1205346 h 1239982"/>
              <a:gd name="connsiteX2" fmla="*/ 48491 w 1565564"/>
              <a:gd name="connsiteY2" fmla="*/ 1191491 h 1239982"/>
              <a:gd name="connsiteX3" fmla="*/ 55419 w 1565564"/>
              <a:gd name="connsiteY3" fmla="*/ 1170709 h 1239982"/>
              <a:gd name="connsiteX4" fmla="*/ 76200 w 1565564"/>
              <a:gd name="connsiteY4" fmla="*/ 1143000 h 1239982"/>
              <a:gd name="connsiteX5" fmla="*/ 110837 w 1565564"/>
              <a:gd name="connsiteY5" fmla="*/ 1087582 h 1239982"/>
              <a:gd name="connsiteX6" fmla="*/ 138546 w 1565564"/>
              <a:gd name="connsiteY6" fmla="*/ 1046018 h 1239982"/>
              <a:gd name="connsiteX7" fmla="*/ 145473 w 1565564"/>
              <a:gd name="connsiteY7" fmla="*/ 1018309 h 1239982"/>
              <a:gd name="connsiteX8" fmla="*/ 166255 w 1565564"/>
              <a:gd name="connsiteY8" fmla="*/ 990600 h 1239982"/>
              <a:gd name="connsiteX9" fmla="*/ 193964 w 1565564"/>
              <a:gd name="connsiteY9" fmla="*/ 942109 h 1239982"/>
              <a:gd name="connsiteX10" fmla="*/ 221673 w 1565564"/>
              <a:gd name="connsiteY10" fmla="*/ 879764 h 1239982"/>
              <a:gd name="connsiteX11" fmla="*/ 263237 w 1565564"/>
              <a:gd name="connsiteY11" fmla="*/ 831273 h 1239982"/>
              <a:gd name="connsiteX12" fmla="*/ 297873 w 1565564"/>
              <a:gd name="connsiteY12" fmla="*/ 782782 h 1239982"/>
              <a:gd name="connsiteX13" fmla="*/ 332510 w 1565564"/>
              <a:gd name="connsiteY13" fmla="*/ 720437 h 1239982"/>
              <a:gd name="connsiteX14" fmla="*/ 360219 w 1565564"/>
              <a:gd name="connsiteY14" fmla="*/ 692728 h 1239982"/>
              <a:gd name="connsiteX15" fmla="*/ 374073 w 1565564"/>
              <a:gd name="connsiteY15" fmla="*/ 665018 h 1239982"/>
              <a:gd name="connsiteX16" fmla="*/ 381000 w 1565564"/>
              <a:gd name="connsiteY16" fmla="*/ 637309 h 1239982"/>
              <a:gd name="connsiteX17" fmla="*/ 401782 w 1565564"/>
              <a:gd name="connsiteY17" fmla="*/ 609600 h 1239982"/>
              <a:gd name="connsiteX18" fmla="*/ 408710 w 1565564"/>
              <a:gd name="connsiteY18" fmla="*/ 588818 h 1239982"/>
              <a:gd name="connsiteX19" fmla="*/ 443346 w 1565564"/>
              <a:gd name="connsiteY19" fmla="*/ 540328 h 1239982"/>
              <a:gd name="connsiteX20" fmla="*/ 457200 w 1565564"/>
              <a:gd name="connsiteY20" fmla="*/ 505691 h 1239982"/>
              <a:gd name="connsiteX21" fmla="*/ 498764 w 1565564"/>
              <a:gd name="connsiteY21" fmla="*/ 436418 h 1239982"/>
              <a:gd name="connsiteX22" fmla="*/ 512619 w 1565564"/>
              <a:gd name="connsiteY22" fmla="*/ 408709 h 1239982"/>
              <a:gd name="connsiteX23" fmla="*/ 533400 w 1565564"/>
              <a:gd name="connsiteY23" fmla="*/ 387928 h 1239982"/>
              <a:gd name="connsiteX24" fmla="*/ 540328 w 1565564"/>
              <a:gd name="connsiteY24" fmla="*/ 360218 h 1239982"/>
              <a:gd name="connsiteX25" fmla="*/ 561110 w 1565564"/>
              <a:gd name="connsiteY25" fmla="*/ 332509 h 1239982"/>
              <a:gd name="connsiteX26" fmla="*/ 595746 w 1565564"/>
              <a:gd name="connsiteY26" fmla="*/ 284018 h 1239982"/>
              <a:gd name="connsiteX27" fmla="*/ 616528 w 1565564"/>
              <a:gd name="connsiteY27" fmla="*/ 263237 h 1239982"/>
              <a:gd name="connsiteX28" fmla="*/ 630382 w 1565564"/>
              <a:gd name="connsiteY28" fmla="*/ 235528 h 1239982"/>
              <a:gd name="connsiteX29" fmla="*/ 665019 w 1565564"/>
              <a:gd name="connsiteY29" fmla="*/ 193964 h 1239982"/>
              <a:gd name="connsiteX30" fmla="*/ 644237 w 1565564"/>
              <a:gd name="connsiteY30" fmla="*/ 152400 h 1239982"/>
              <a:gd name="connsiteX31" fmla="*/ 637310 w 1565564"/>
              <a:gd name="connsiteY31" fmla="*/ 131618 h 1239982"/>
              <a:gd name="connsiteX32" fmla="*/ 644237 w 1565564"/>
              <a:gd name="connsiteY32" fmla="*/ 96982 h 1239982"/>
              <a:gd name="connsiteX33" fmla="*/ 658091 w 1565564"/>
              <a:gd name="connsiteY33" fmla="*/ 76200 h 1239982"/>
              <a:gd name="connsiteX34" fmla="*/ 706582 w 1565564"/>
              <a:gd name="connsiteY34" fmla="*/ 55418 h 1239982"/>
              <a:gd name="connsiteX35" fmla="*/ 741219 w 1565564"/>
              <a:gd name="connsiteY35" fmla="*/ 62346 h 1239982"/>
              <a:gd name="connsiteX36" fmla="*/ 762000 w 1565564"/>
              <a:gd name="connsiteY36" fmla="*/ 69273 h 1239982"/>
              <a:gd name="connsiteX37" fmla="*/ 796637 w 1565564"/>
              <a:gd name="connsiteY37" fmla="*/ 0 h 1239982"/>
              <a:gd name="connsiteX38" fmla="*/ 831273 w 1565564"/>
              <a:gd name="connsiteY38" fmla="*/ 6928 h 1239982"/>
              <a:gd name="connsiteX39" fmla="*/ 838200 w 1565564"/>
              <a:gd name="connsiteY39" fmla="*/ 34637 h 1239982"/>
              <a:gd name="connsiteX40" fmla="*/ 865910 w 1565564"/>
              <a:gd name="connsiteY40" fmla="*/ 48491 h 1239982"/>
              <a:gd name="connsiteX41" fmla="*/ 921328 w 1565564"/>
              <a:gd name="connsiteY41" fmla="*/ 41564 h 1239982"/>
              <a:gd name="connsiteX42" fmla="*/ 949037 w 1565564"/>
              <a:gd name="connsiteY42" fmla="*/ 27709 h 1239982"/>
              <a:gd name="connsiteX43" fmla="*/ 997528 w 1565564"/>
              <a:gd name="connsiteY43" fmla="*/ 13855 h 1239982"/>
              <a:gd name="connsiteX44" fmla="*/ 1115291 w 1565564"/>
              <a:gd name="connsiteY44" fmla="*/ 20782 h 1239982"/>
              <a:gd name="connsiteX45" fmla="*/ 1143000 w 1565564"/>
              <a:gd name="connsiteY45" fmla="*/ 27709 h 1239982"/>
              <a:gd name="connsiteX46" fmla="*/ 1184564 w 1565564"/>
              <a:gd name="connsiteY46" fmla="*/ 55418 h 1239982"/>
              <a:gd name="connsiteX47" fmla="*/ 1198419 w 1565564"/>
              <a:gd name="connsiteY47" fmla="*/ 96982 h 1239982"/>
              <a:gd name="connsiteX48" fmla="*/ 1205346 w 1565564"/>
              <a:gd name="connsiteY48" fmla="*/ 180109 h 1239982"/>
              <a:gd name="connsiteX49" fmla="*/ 1219200 w 1565564"/>
              <a:gd name="connsiteY49" fmla="*/ 235528 h 1239982"/>
              <a:gd name="connsiteX50" fmla="*/ 1226128 w 1565564"/>
              <a:gd name="connsiteY50" fmla="*/ 263237 h 1239982"/>
              <a:gd name="connsiteX51" fmla="*/ 1253837 w 1565564"/>
              <a:gd name="connsiteY51" fmla="*/ 290946 h 1239982"/>
              <a:gd name="connsiteX52" fmla="*/ 1288473 w 1565564"/>
              <a:gd name="connsiteY52" fmla="*/ 332509 h 1239982"/>
              <a:gd name="connsiteX53" fmla="*/ 1323110 w 1565564"/>
              <a:gd name="connsiteY53" fmla="*/ 387928 h 1239982"/>
              <a:gd name="connsiteX54" fmla="*/ 1371600 w 1565564"/>
              <a:gd name="connsiteY54" fmla="*/ 394855 h 1239982"/>
              <a:gd name="connsiteX55" fmla="*/ 1399310 w 1565564"/>
              <a:gd name="connsiteY55" fmla="*/ 408709 h 1239982"/>
              <a:gd name="connsiteX56" fmla="*/ 1482437 w 1565564"/>
              <a:gd name="connsiteY56" fmla="*/ 422564 h 1239982"/>
              <a:gd name="connsiteX57" fmla="*/ 1530928 w 1565564"/>
              <a:gd name="connsiteY57" fmla="*/ 415637 h 1239982"/>
              <a:gd name="connsiteX58" fmla="*/ 1551710 w 1565564"/>
              <a:gd name="connsiteY58" fmla="*/ 401782 h 1239982"/>
              <a:gd name="connsiteX59" fmla="*/ 1565564 w 1565564"/>
              <a:gd name="connsiteY59" fmla="*/ 394855 h 123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65564" h="1239982">
                <a:moveTo>
                  <a:pt x="0" y="1239982"/>
                </a:moveTo>
                <a:cubicBezTo>
                  <a:pt x="9237" y="1228437"/>
                  <a:pt x="17255" y="1215801"/>
                  <a:pt x="27710" y="1205346"/>
                </a:cubicBezTo>
                <a:cubicBezTo>
                  <a:pt x="33597" y="1199459"/>
                  <a:pt x="43290" y="1197992"/>
                  <a:pt x="48491" y="1191491"/>
                </a:cubicBezTo>
                <a:cubicBezTo>
                  <a:pt x="53053" y="1185789"/>
                  <a:pt x="51796" y="1177049"/>
                  <a:pt x="55419" y="1170709"/>
                </a:cubicBezTo>
                <a:cubicBezTo>
                  <a:pt x="61147" y="1160685"/>
                  <a:pt x="70081" y="1152790"/>
                  <a:pt x="76200" y="1143000"/>
                </a:cubicBezTo>
                <a:cubicBezTo>
                  <a:pt x="123737" y="1066940"/>
                  <a:pt x="51974" y="1166065"/>
                  <a:pt x="110837" y="1087582"/>
                </a:cubicBezTo>
                <a:cubicBezTo>
                  <a:pt x="130724" y="1008032"/>
                  <a:pt x="100275" y="1103425"/>
                  <a:pt x="138546" y="1046018"/>
                </a:cubicBezTo>
                <a:cubicBezTo>
                  <a:pt x="143827" y="1038096"/>
                  <a:pt x="141215" y="1026824"/>
                  <a:pt x="145473" y="1018309"/>
                </a:cubicBezTo>
                <a:cubicBezTo>
                  <a:pt x="150636" y="1007982"/>
                  <a:pt x="159328" y="999836"/>
                  <a:pt x="166255" y="990600"/>
                </a:cubicBezTo>
                <a:cubicBezTo>
                  <a:pt x="183020" y="940301"/>
                  <a:pt x="159017" y="1005012"/>
                  <a:pt x="193964" y="942109"/>
                </a:cubicBezTo>
                <a:cubicBezTo>
                  <a:pt x="226805" y="882997"/>
                  <a:pt x="189676" y="930959"/>
                  <a:pt x="221673" y="879764"/>
                </a:cubicBezTo>
                <a:cubicBezTo>
                  <a:pt x="236483" y="856068"/>
                  <a:pt x="244346" y="850164"/>
                  <a:pt x="263237" y="831273"/>
                </a:cubicBezTo>
                <a:cubicBezTo>
                  <a:pt x="301203" y="755339"/>
                  <a:pt x="251071" y="848304"/>
                  <a:pt x="297873" y="782782"/>
                </a:cubicBezTo>
                <a:cubicBezTo>
                  <a:pt x="355386" y="702265"/>
                  <a:pt x="257343" y="817079"/>
                  <a:pt x="332510" y="720437"/>
                </a:cubicBezTo>
                <a:cubicBezTo>
                  <a:pt x="340529" y="710126"/>
                  <a:pt x="350983" y="701964"/>
                  <a:pt x="360219" y="692728"/>
                </a:cubicBezTo>
                <a:cubicBezTo>
                  <a:pt x="364837" y="683491"/>
                  <a:pt x="370447" y="674687"/>
                  <a:pt x="374073" y="665018"/>
                </a:cubicBezTo>
                <a:cubicBezTo>
                  <a:pt x="377416" y="656104"/>
                  <a:pt x="376742" y="645824"/>
                  <a:pt x="381000" y="637309"/>
                </a:cubicBezTo>
                <a:cubicBezTo>
                  <a:pt x="386163" y="626982"/>
                  <a:pt x="394855" y="618836"/>
                  <a:pt x="401782" y="609600"/>
                </a:cubicBezTo>
                <a:cubicBezTo>
                  <a:pt x="404091" y="602673"/>
                  <a:pt x="405444" y="595349"/>
                  <a:pt x="408710" y="588818"/>
                </a:cubicBezTo>
                <a:cubicBezTo>
                  <a:pt x="421700" y="562839"/>
                  <a:pt x="427649" y="568584"/>
                  <a:pt x="443346" y="540328"/>
                </a:cubicBezTo>
                <a:cubicBezTo>
                  <a:pt x="449385" y="529458"/>
                  <a:pt x="451348" y="516663"/>
                  <a:pt x="457200" y="505691"/>
                </a:cubicBezTo>
                <a:cubicBezTo>
                  <a:pt x="469872" y="481930"/>
                  <a:pt x="486721" y="460503"/>
                  <a:pt x="498764" y="436418"/>
                </a:cubicBezTo>
                <a:cubicBezTo>
                  <a:pt x="503382" y="427182"/>
                  <a:pt x="506617" y="417112"/>
                  <a:pt x="512619" y="408709"/>
                </a:cubicBezTo>
                <a:cubicBezTo>
                  <a:pt x="518313" y="400737"/>
                  <a:pt x="526473" y="394855"/>
                  <a:pt x="533400" y="387928"/>
                </a:cubicBezTo>
                <a:cubicBezTo>
                  <a:pt x="535709" y="378691"/>
                  <a:pt x="536070" y="368734"/>
                  <a:pt x="540328" y="360218"/>
                </a:cubicBezTo>
                <a:cubicBezTo>
                  <a:pt x="545491" y="349891"/>
                  <a:pt x="554399" y="341904"/>
                  <a:pt x="561110" y="332509"/>
                </a:cubicBezTo>
                <a:cubicBezTo>
                  <a:pt x="576772" y="310582"/>
                  <a:pt x="576343" y="306654"/>
                  <a:pt x="595746" y="284018"/>
                </a:cubicBezTo>
                <a:cubicBezTo>
                  <a:pt x="602121" y="276580"/>
                  <a:pt x="609601" y="270164"/>
                  <a:pt x="616528" y="263237"/>
                </a:cubicBezTo>
                <a:cubicBezTo>
                  <a:pt x="621146" y="254001"/>
                  <a:pt x="623771" y="243461"/>
                  <a:pt x="630382" y="235528"/>
                </a:cubicBezTo>
                <a:cubicBezTo>
                  <a:pt x="679342" y="176775"/>
                  <a:pt x="623148" y="277703"/>
                  <a:pt x="665019" y="193964"/>
                </a:cubicBezTo>
                <a:cubicBezTo>
                  <a:pt x="647603" y="141721"/>
                  <a:pt x="671097" y="206123"/>
                  <a:pt x="644237" y="152400"/>
                </a:cubicBezTo>
                <a:cubicBezTo>
                  <a:pt x="640972" y="145869"/>
                  <a:pt x="639619" y="138545"/>
                  <a:pt x="637310" y="131618"/>
                </a:cubicBezTo>
                <a:cubicBezTo>
                  <a:pt x="639619" y="120073"/>
                  <a:pt x="640103" y="108006"/>
                  <a:pt x="644237" y="96982"/>
                </a:cubicBezTo>
                <a:cubicBezTo>
                  <a:pt x="647160" y="89187"/>
                  <a:pt x="651695" y="81530"/>
                  <a:pt x="658091" y="76200"/>
                </a:cubicBezTo>
                <a:cubicBezTo>
                  <a:pt x="669502" y="66691"/>
                  <a:pt x="692147" y="60230"/>
                  <a:pt x="706582" y="55418"/>
                </a:cubicBezTo>
                <a:cubicBezTo>
                  <a:pt x="718128" y="57727"/>
                  <a:pt x="729796" y="59490"/>
                  <a:pt x="741219" y="62346"/>
                </a:cubicBezTo>
                <a:cubicBezTo>
                  <a:pt x="748303" y="64117"/>
                  <a:pt x="757950" y="75348"/>
                  <a:pt x="762000" y="69273"/>
                </a:cubicBezTo>
                <a:cubicBezTo>
                  <a:pt x="833332" y="-37726"/>
                  <a:pt x="711480" y="63868"/>
                  <a:pt x="796637" y="0"/>
                </a:cubicBezTo>
                <a:cubicBezTo>
                  <a:pt x="808182" y="2309"/>
                  <a:pt x="822228" y="-610"/>
                  <a:pt x="831273" y="6928"/>
                </a:cubicBezTo>
                <a:cubicBezTo>
                  <a:pt x="838587" y="13023"/>
                  <a:pt x="832105" y="27323"/>
                  <a:pt x="838200" y="34637"/>
                </a:cubicBezTo>
                <a:cubicBezTo>
                  <a:pt x="844811" y="42570"/>
                  <a:pt x="856673" y="43873"/>
                  <a:pt x="865910" y="48491"/>
                </a:cubicBezTo>
                <a:cubicBezTo>
                  <a:pt x="884383" y="46182"/>
                  <a:pt x="903267" y="46079"/>
                  <a:pt x="921328" y="41564"/>
                </a:cubicBezTo>
                <a:cubicBezTo>
                  <a:pt x="931346" y="39059"/>
                  <a:pt x="939545" y="31777"/>
                  <a:pt x="949037" y="27709"/>
                </a:cubicBezTo>
                <a:cubicBezTo>
                  <a:pt x="962948" y="21747"/>
                  <a:pt x="983470" y="17369"/>
                  <a:pt x="997528" y="13855"/>
                </a:cubicBezTo>
                <a:cubicBezTo>
                  <a:pt x="1036782" y="16164"/>
                  <a:pt x="1076146" y="17054"/>
                  <a:pt x="1115291" y="20782"/>
                </a:cubicBezTo>
                <a:cubicBezTo>
                  <a:pt x="1124769" y="21685"/>
                  <a:pt x="1134485" y="23451"/>
                  <a:pt x="1143000" y="27709"/>
                </a:cubicBezTo>
                <a:cubicBezTo>
                  <a:pt x="1157893" y="35156"/>
                  <a:pt x="1184564" y="55418"/>
                  <a:pt x="1184564" y="55418"/>
                </a:cubicBezTo>
                <a:cubicBezTo>
                  <a:pt x="1189182" y="69273"/>
                  <a:pt x="1197206" y="82428"/>
                  <a:pt x="1198419" y="96982"/>
                </a:cubicBezTo>
                <a:cubicBezTo>
                  <a:pt x="1200728" y="124691"/>
                  <a:pt x="1202097" y="152494"/>
                  <a:pt x="1205346" y="180109"/>
                </a:cubicBezTo>
                <a:cubicBezTo>
                  <a:pt x="1209570" y="216018"/>
                  <a:pt x="1211114" y="207228"/>
                  <a:pt x="1219200" y="235528"/>
                </a:cubicBezTo>
                <a:cubicBezTo>
                  <a:pt x="1221816" y="244682"/>
                  <a:pt x="1221082" y="255164"/>
                  <a:pt x="1226128" y="263237"/>
                </a:cubicBezTo>
                <a:cubicBezTo>
                  <a:pt x="1233051" y="274314"/>
                  <a:pt x="1244601" y="281710"/>
                  <a:pt x="1253837" y="290946"/>
                </a:cubicBezTo>
                <a:cubicBezTo>
                  <a:pt x="1299750" y="382775"/>
                  <a:pt x="1236254" y="267235"/>
                  <a:pt x="1288473" y="332509"/>
                </a:cubicBezTo>
                <a:cubicBezTo>
                  <a:pt x="1312960" y="363118"/>
                  <a:pt x="1264748" y="356094"/>
                  <a:pt x="1323110" y="387928"/>
                </a:cubicBezTo>
                <a:cubicBezTo>
                  <a:pt x="1337444" y="395746"/>
                  <a:pt x="1355437" y="392546"/>
                  <a:pt x="1371600" y="394855"/>
                </a:cubicBezTo>
                <a:cubicBezTo>
                  <a:pt x="1380837" y="399473"/>
                  <a:pt x="1389641" y="405083"/>
                  <a:pt x="1399310" y="408709"/>
                </a:cubicBezTo>
                <a:cubicBezTo>
                  <a:pt x="1422200" y="417293"/>
                  <a:pt x="1462309" y="420048"/>
                  <a:pt x="1482437" y="422564"/>
                </a:cubicBezTo>
                <a:cubicBezTo>
                  <a:pt x="1498601" y="420255"/>
                  <a:pt x="1515289" y="420329"/>
                  <a:pt x="1530928" y="415637"/>
                </a:cubicBezTo>
                <a:cubicBezTo>
                  <a:pt x="1538903" y="413245"/>
                  <a:pt x="1544571" y="406066"/>
                  <a:pt x="1551710" y="401782"/>
                </a:cubicBezTo>
                <a:cubicBezTo>
                  <a:pt x="1556137" y="399126"/>
                  <a:pt x="1560946" y="397164"/>
                  <a:pt x="1565564" y="394855"/>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845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138545" y="284205"/>
            <a:ext cx="1385455" cy="2031325"/>
          </a:xfrm>
          <a:prstGeom prst="rect">
            <a:avLst/>
          </a:prstGeom>
          <a:noFill/>
        </p:spPr>
        <p:txBody>
          <a:bodyPr wrap="square" rtlCol="0">
            <a:spAutoFit/>
          </a:bodyPr>
          <a:lstStyle/>
          <a:p>
            <a:r>
              <a:rPr lang="en-US" sz="1800" dirty="0"/>
              <a:t>Existing SW-facing PV array over patio and great room, </a:t>
            </a:r>
          </a:p>
          <a:p>
            <a:r>
              <a:rPr lang="en-US" dirty="0"/>
              <a:t>10 AM</a:t>
            </a:r>
          </a:p>
          <a:p>
            <a:r>
              <a:rPr lang="en-US" dirty="0"/>
              <a:t>1/10/2022</a:t>
            </a:r>
          </a:p>
        </p:txBody>
      </p:sp>
      <p:pic>
        <p:nvPicPr>
          <p:cNvPr id="3" name="Picture 2" descr="Solar panels on a roof&#10;&#10;Description automatically generated">
            <a:extLst>
              <a:ext uri="{FF2B5EF4-FFF2-40B4-BE49-F238E27FC236}">
                <a16:creationId xmlns:a16="http://schemas.microsoft.com/office/drawing/2014/main" id="{51DACE9E-1136-4049-B15C-8CADFDB9C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37388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4AC3A889-547F-45AE-B32A-0F004408B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a:extLst>
              <a:ext uri="{FF2B5EF4-FFF2-40B4-BE49-F238E27FC236}">
                <a16:creationId xmlns:a16="http://schemas.microsoft.com/office/drawing/2014/main" id="{4405E878-EF78-7D10-2F47-BA5295223BE3}"/>
              </a:ext>
            </a:extLst>
          </p:cNvPr>
          <p:cNvSpPr txBox="1"/>
          <p:nvPr/>
        </p:nvSpPr>
        <p:spPr>
          <a:xfrm>
            <a:off x="103909" y="284205"/>
            <a:ext cx="1420091" cy="2308324"/>
          </a:xfrm>
          <a:prstGeom prst="rect">
            <a:avLst/>
          </a:prstGeom>
          <a:noFill/>
        </p:spPr>
        <p:txBody>
          <a:bodyPr wrap="square" rtlCol="0">
            <a:spAutoFit/>
          </a:bodyPr>
          <a:lstStyle/>
          <a:p>
            <a:r>
              <a:rPr lang="en-US" sz="1800" dirty="0"/>
              <a:t>New Rightmost SE-facing PV array location over garage,</a:t>
            </a:r>
          </a:p>
          <a:p>
            <a:r>
              <a:rPr lang="en-US" dirty="0"/>
              <a:t>10 AM</a:t>
            </a:r>
          </a:p>
          <a:p>
            <a:r>
              <a:rPr lang="en-US" dirty="0"/>
              <a:t>1/10/2022</a:t>
            </a:r>
          </a:p>
        </p:txBody>
      </p:sp>
    </p:spTree>
    <p:extLst>
      <p:ext uri="{BB962C8B-B14F-4D97-AF65-F5344CB8AC3E}">
        <p14:creationId xmlns:p14="http://schemas.microsoft.com/office/powerpoint/2010/main" val="2529975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ound, building, wooden&#10;&#10;Description automatically generated">
            <a:extLst>
              <a:ext uri="{FF2B5EF4-FFF2-40B4-BE49-F238E27FC236}">
                <a16:creationId xmlns:a16="http://schemas.microsoft.com/office/drawing/2014/main" id="{A6C43F23-7B46-429B-93CB-42D7AF91F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6" name="TextBox 5">
            <a:extLst>
              <a:ext uri="{FF2B5EF4-FFF2-40B4-BE49-F238E27FC236}">
                <a16:creationId xmlns:a16="http://schemas.microsoft.com/office/drawing/2014/main" id="{229C4401-C19C-547C-CBB9-791B685F8EFD}"/>
              </a:ext>
            </a:extLst>
          </p:cNvPr>
          <p:cNvSpPr txBox="1"/>
          <p:nvPr/>
        </p:nvSpPr>
        <p:spPr>
          <a:xfrm>
            <a:off x="103909" y="284205"/>
            <a:ext cx="1420091" cy="3693319"/>
          </a:xfrm>
          <a:prstGeom prst="rect">
            <a:avLst/>
          </a:prstGeom>
          <a:noFill/>
        </p:spPr>
        <p:txBody>
          <a:bodyPr wrap="square" rtlCol="0">
            <a:spAutoFit/>
          </a:bodyPr>
          <a:lstStyle/>
          <a:p>
            <a:r>
              <a:rPr lang="en-US" sz="1800" dirty="0"/>
              <a:t>New Middle and Rightmost SE-facing PV array locations over family room and bedroom wing respectively,</a:t>
            </a:r>
          </a:p>
          <a:p>
            <a:r>
              <a:rPr lang="en-US" dirty="0"/>
              <a:t>10 AM</a:t>
            </a:r>
          </a:p>
          <a:p>
            <a:r>
              <a:rPr lang="en-US" dirty="0"/>
              <a:t>1/10/2022</a:t>
            </a:r>
          </a:p>
        </p:txBody>
      </p:sp>
    </p:spTree>
    <p:extLst>
      <p:ext uri="{BB962C8B-B14F-4D97-AF65-F5344CB8AC3E}">
        <p14:creationId xmlns:p14="http://schemas.microsoft.com/office/powerpoint/2010/main" val="1838501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rgbClr val="FFFF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2765</TotalTime>
  <Words>2833</Words>
  <Application>Microsoft Office PowerPoint</Application>
  <PresentationFormat>Widescreen</PresentationFormat>
  <Paragraphs>326</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Jones</dc:creator>
  <cp:lastModifiedBy>Trevor Jones</cp:lastModifiedBy>
  <cp:revision>69</cp:revision>
  <dcterms:created xsi:type="dcterms:W3CDTF">2021-12-18T23:47:40Z</dcterms:created>
  <dcterms:modified xsi:type="dcterms:W3CDTF">2023-01-06T08:06:05Z</dcterms:modified>
</cp:coreProperties>
</file>