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86" r:id="rId5"/>
    <p:sldId id="262" r:id="rId6"/>
    <p:sldId id="263" r:id="rId7"/>
    <p:sldId id="291" r:id="rId8"/>
    <p:sldId id="287" r:id="rId9"/>
    <p:sldId id="289" r:id="rId10"/>
    <p:sldId id="264" r:id="rId11"/>
    <p:sldId id="265" r:id="rId12"/>
    <p:sldId id="267" r:id="rId13"/>
    <p:sldId id="261" r:id="rId14"/>
    <p:sldId id="292" r:id="rId15"/>
    <p:sldId id="290" r:id="rId16"/>
    <p:sldId id="260" r:id="rId17"/>
    <p:sldId id="296" r:id="rId18"/>
    <p:sldId id="297" r:id="rId19"/>
    <p:sldId id="293" r:id="rId20"/>
    <p:sldId id="295" r:id="rId21"/>
    <p:sldId id="266" r:id="rId22"/>
    <p:sldId id="294" r:id="rId23"/>
    <p:sldId id="276" r:id="rId24"/>
    <p:sldId id="278"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0" autoAdjust="0"/>
    <p:restoredTop sz="94660"/>
  </p:normalViewPr>
  <p:slideViewPr>
    <p:cSldViewPr snapToGrid="0">
      <p:cViewPr>
        <p:scale>
          <a:sx n="140" d="100"/>
          <a:sy n="140" d="100"/>
        </p:scale>
        <p:origin x="102" y="10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192.168.2.2\chrisjones\Documents\solar\phase%202\BillingData\pge_electric_billing_data_4825997721_2015-12-03_to_2021-12-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2.2\chrisjones\Documents\solar\phase%202\solar%20power%20upgrade%20mode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92.168.2.2\chrisjones\Documents\solar\phase%202\solar%20expansion%20presentation\solar%20power%20upgrade%20model%20Scenario%20C.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Electrical Usage</a:t>
            </a:r>
          </a:p>
          <a:p>
            <a:pPr>
              <a:defRPr/>
            </a:pPr>
            <a:r>
              <a:rPr lang="en-US" dirty="0"/>
              <a:t>Daily since</a:t>
            </a:r>
            <a:r>
              <a:rPr lang="en-US" baseline="0" dirty="0"/>
              <a:t> owning long range EV only: a</a:t>
            </a:r>
            <a:r>
              <a:rPr lang="en-US" dirty="0"/>
              <a:t>verage 16.6 kWh, min 10.0 kWh, max 26.5 kWh</a:t>
            </a:r>
          </a:p>
          <a:p>
            <a:pPr>
              <a:defRPr/>
            </a:pPr>
            <a:r>
              <a:rPr lang="en-US" dirty="0"/>
              <a:t>~14 kWh in summer, ~19 kWh in winter (boxed), $1,515/</a:t>
            </a:r>
            <a:r>
              <a:rPr lang="en-US" dirty="0" err="1"/>
              <a:t>yr</a:t>
            </a:r>
            <a:r>
              <a:rPr lang="en-US" baseline="0" dirty="0"/>
              <a:t> at $</a:t>
            </a:r>
            <a:r>
              <a:rPr lang="en-US" dirty="0"/>
              <a:t>.25/kWh, 6.1 MWh/</a:t>
            </a:r>
            <a:r>
              <a:rPr lang="en-US" dirty="0" err="1"/>
              <a:t>yr</a:t>
            </a:r>
            <a:r>
              <a:rPr lang="en-US" dirty="0"/>
              <a:t> </a:t>
            </a:r>
            <a:r>
              <a:rPr lang="en-US" baseline="0" dirty="0"/>
              <a:t>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221280564640991E-2"/>
          <c:y val="0.13529547389611929"/>
          <c:w val="0.90753750073496942"/>
          <c:h val="0.78767288602757279"/>
        </c:manualLayout>
      </c:layout>
      <c:scatterChart>
        <c:scatterStyle val="lineMarker"/>
        <c:varyColors val="0"/>
        <c:ser>
          <c:idx val="0"/>
          <c:order val="0"/>
          <c:spPr>
            <a:ln w="19050" cap="rnd">
              <a:solidFill>
                <a:schemeClr val="accent1"/>
              </a:solidFill>
              <a:round/>
            </a:ln>
            <a:effectLst/>
          </c:spPr>
          <c:marker>
            <c:symbol val="none"/>
          </c:marker>
          <c:xVal>
            <c:numRef>
              <c:f>pge_electric_billing_data_48259!$H$31:$H$78</c:f>
              <c:numCache>
                <c:formatCode>m/d/yyyy</c:formatCode>
                <c:ptCount val="48"/>
                <c:pt idx="0">
                  <c:v>43101</c:v>
                </c:pt>
                <c:pt idx="1">
                  <c:v>43130</c:v>
                </c:pt>
                <c:pt idx="2">
                  <c:v>43160</c:v>
                </c:pt>
                <c:pt idx="3">
                  <c:v>43191</c:v>
                </c:pt>
                <c:pt idx="4">
                  <c:v>43221</c:v>
                </c:pt>
                <c:pt idx="5">
                  <c:v>43251</c:v>
                </c:pt>
                <c:pt idx="6">
                  <c:v>43282</c:v>
                </c:pt>
                <c:pt idx="7">
                  <c:v>43312</c:v>
                </c:pt>
                <c:pt idx="8">
                  <c:v>43342</c:v>
                </c:pt>
                <c:pt idx="9">
                  <c:v>43374</c:v>
                </c:pt>
                <c:pt idx="10">
                  <c:v>43404</c:v>
                </c:pt>
                <c:pt idx="11">
                  <c:v>43436</c:v>
                </c:pt>
                <c:pt idx="12">
                  <c:v>43467</c:v>
                </c:pt>
                <c:pt idx="13">
                  <c:v>43496</c:v>
                </c:pt>
                <c:pt idx="14">
                  <c:v>43528</c:v>
                </c:pt>
                <c:pt idx="15">
                  <c:v>43557</c:v>
                </c:pt>
                <c:pt idx="16">
                  <c:v>43587</c:v>
                </c:pt>
                <c:pt idx="17">
                  <c:v>43619</c:v>
                </c:pt>
                <c:pt idx="18">
                  <c:v>43648</c:v>
                </c:pt>
                <c:pt idx="19">
                  <c:v>43678</c:v>
                </c:pt>
                <c:pt idx="20">
                  <c:v>43711</c:v>
                </c:pt>
                <c:pt idx="21">
                  <c:v>43740</c:v>
                </c:pt>
                <c:pt idx="22">
                  <c:v>43769</c:v>
                </c:pt>
                <c:pt idx="23">
                  <c:v>43802</c:v>
                </c:pt>
                <c:pt idx="24">
                  <c:v>43832</c:v>
                </c:pt>
                <c:pt idx="25">
                  <c:v>43863</c:v>
                </c:pt>
                <c:pt idx="26">
                  <c:v>43893</c:v>
                </c:pt>
                <c:pt idx="27">
                  <c:v>43922</c:v>
                </c:pt>
                <c:pt idx="28">
                  <c:v>43954</c:v>
                </c:pt>
                <c:pt idx="29">
                  <c:v>43984</c:v>
                </c:pt>
                <c:pt idx="30">
                  <c:v>44013</c:v>
                </c:pt>
                <c:pt idx="31">
                  <c:v>44042</c:v>
                </c:pt>
                <c:pt idx="32">
                  <c:v>44074</c:v>
                </c:pt>
                <c:pt idx="33">
                  <c:v>44104</c:v>
                </c:pt>
                <c:pt idx="34">
                  <c:v>44136</c:v>
                </c:pt>
                <c:pt idx="35">
                  <c:v>44167</c:v>
                </c:pt>
                <c:pt idx="36">
                  <c:v>44199</c:v>
                </c:pt>
                <c:pt idx="37">
                  <c:v>44228</c:v>
                </c:pt>
                <c:pt idx="38">
                  <c:v>44258</c:v>
                </c:pt>
                <c:pt idx="39">
                  <c:v>44287</c:v>
                </c:pt>
                <c:pt idx="40">
                  <c:v>44319</c:v>
                </c:pt>
                <c:pt idx="41">
                  <c:v>44349</c:v>
                </c:pt>
                <c:pt idx="42">
                  <c:v>44378</c:v>
                </c:pt>
                <c:pt idx="43">
                  <c:v>44410</c:v>
                </c:pt>
                <c:pt idx="44">
                  <c:v>44440</c:v>
                </c:pt>
                <c:pt idx="45">
                  <c:v>44472</c:v>
                </c:pt>
                <c:pt idx="46">
                  <c:v>44501</c:v>
                </c:pt>
                <c:pt idx="47">
                  <c:v>44532</c:v>
                </c:pt>
              </c:numCache>
            </c:numRef>
          </c:xVal>
          <c:yVal>
            <c:numRef>
              <c:f>pge_electric_billing_data_48259!$J$31:$J$78</c:f>
              <c:numCache>
                <c:formatCode>General</c:formatCode>
                <c:ptCount val="48"/>
                <c:pt idx="0">
                  <c:v>28.004383561643834</c:v>
                </c:pt>
                <c:pt idx="1">
                  <c:v>26.532164383561643</c:v>
                </c:pt>
                <c:pt idx="2">
                  <c:v>20.304000000000002</c:v>
                </c:pt>
                <c:pt idx="3">
                  <c:v>22.304876712328767</c:v>
                </c:pt>
                <c:pt idx="4">
                  <c:v>18.472109589041096</c:v>
                </c:pt>
                <c:pt idx="5">
                  <c:v>18.438904109589043</c:v>
                </c:pt>
                <c:pt idx="6">
                  <c:v>16.360767123287669</c:v>
                </c:pt>
                <c:pt idx="7">
                  <c:v>15.733808219178082</c:v>
                </c:pt>
                <c:pt idx="8">
                  <c:v>10.251287671232877</c:v>
                </c:pt>
                <c:pt idx="9">
                  <c:v>15.072986301369863</c:v>
                </c:pt>
                <c:pt idx="10">
                  <c:v>15.053917808219177</c:v>
                </c:pt>
                <c:pt idx="11">
                  <c:v>22.293369863013698</c:v>
                </c:pt>
                <c:pt idx="12">
                  <c:v>23.775452054794517</c:v>
                </c:pt>
                <c:pt idx="13">
                  <c:v>20.628821917808221</c:v>
                </c:pt>
                <c:pt idx="14">
                  <c:v>18.465863013698627</c:v>
                </c:pt>
                <c:pt idx="15">
                  <c:v>15.441205479452055</c:v>
                </c:pt>
                <c:pt idx="16">
                  <c:v>13.038246575342464</c:v>
                </c:pt>
                <c:pt idx="17">
                  <c:v>12.986630136986301</c:v>
                </c:pt>
                <c:pt idx="18">
                  <c:v>12.815342465753425</c:v>
                </c:pt>
                <c:pt idx="19">
                  <c:v>11.00186301369863</c:v>
                </c:pt>
                <c:pt idx="20">
                  <c:v>13.788821917808219</c:v>
                </c:pt>
                <c:pt idx="21">
                  <c:v>11.392767123287669</c:v>
                </c:pt>
                <c:pt idx="22">
                  <c:v>10.84668493150685</c:v>
                </c:pt>
                <c:pt idx="23">
                  <c:v>17.603835616438356</c:v>
                </c:pt>
                <c:pt idx="24">
                  <c:v>17.706739726027397</c:v>
                </c:pt>
                <c:pt idx="25">
                  <c:v>17.804712328767121</c:v>
                </c:pt>
                <c:pt idx="26">
                  <c:v>9.9734794520547947</c:v>
                </c:pt>
                <c:pt idx="27">
                  <c:v>13.052383561643834</c:v>
                </c:pt>
                <c:pt idx="28">
                  <c:v>14.720876712328765</c:v>
                </c:pt>
                <c:pt idx="29">
                  <c:v>14.058739726027397</c:v>
                </c:pt>
                <c:pt idx="30">
                  <c:v>13.357479452054795</c:v>
                </c:pt>
                <c:pt idx="31">
                  <c:v>10.561972602739726</c:v>
                </c:pt>
                <c:pt idx="32">
                  <c:v>19.558356164383561</c:v>
                </c:pt>
                <c:pt idx="33">
                  <c:v>17.63013698630137</c:v>
                </c:pt>
                <c:pt idx="43">
                  <c:v>13.562301369863013</c:v>
                </c:pt>
                <c:pt idx="44">
                  <c:v>14.227397260273973</c:v>
                </c:pt>
                <c:pt idx="45">
                  <c:v>23.148164383561642</c:v>
                </c:pt>
                <c:pt idx="46">
                  <c:v>15.309041095890409</c:v>
                </c:pt>
                <c:pt idx="47">
                  <c:v>23.752438356164383</c:v>
                </c:pt>
              </c:numCache>
            </c:numRef>
          </c:yVal>
          <c:smooth val="0"/>
          <c:extLst>
            <c:ext xmlns:c16="http://schemas.microsoft.com/office/drawing/2014/chart" uri="{C3380CC4-5D6E-409C-BE32-E72D297353CC}">
              <c16:uniqueId val="{00000000-5272-4009-97C4-4918208D2AA6}"/>
            </c:ext>
          </c:extLst>
        </c:ser>
        <c:dLbls>
          <c:showLegendKey val="0"/>
          <c:showVal val="0"/>
          <c:showCatName val="0"/>
          <c:showSerName val="0"/>
          <c:showPercent val="0"/>
          <c:showBubbleSize val="0"/>
        </c:dLbls>
        <c:axId val="917414047"/>
        <c:axId val="917414463"/>
      </c:scatterChart>
      <c:valAx>
        <c:axId val="91741404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Monthly</a:t>
                </a:r>
                <a:r>
                  <a:rPr lang="en-US" baseline="0"/>
                  <a:t> billing period ending</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414463"/>
        <c:crosses val="autoZero"/>
        <c:crossBetween val="midCat"/>
        <c:majorUnit val="180"/>
        <c:minorUnit val="30"/>
      </c:valAx>
      <c:valAx>
        <c:axId val="91741446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a:t>
                </a:r>
                <a:r>
                  <a:rPr lang="en-US" baseline="0"/>
                  <a:t> kWh used per day during billing period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41404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Monthly Natural Gas Usage</a:t>
            </a:r>
          </a:p>
          <a:p>
            <a:pPr>
              <a:defRPr/>
            </a:pPr>
            <a:r>
              <a:rPr lang="en-US" dirty="0"/>
              <a:t>9</a:t>
            </a:r>
            <a:r>
              <a:rPr lang="en-US" baseline="0" dirty="0"/>
              <a:t> </a:t>
            </a:r>
            <a:r>
              <a:rPr lang="en-US" baseline="0" dirty="0" err="1"/>
              <a:t>therms</a:t>
            </a:r>
            <a:r>
              <a:rPr lang="en-US" baseline="0" dirty="0"/>
              <a:t>/month for hot water, 108 </a:t>
            </a:r>
            <a:r>
              <a:rPr lang="en-US" baseline="0" dirty="0" err="1"/>
              <a:t>therms</a:t>
            </a:r>
            <a:r>
              <a:rPr lang="en-US" baseline="0" dirty="0"/>
              <a:t>/year; 312 </a:t>
            </a:r>
            <a:r>
              <a:rPr lang="en-US" baseline="0" dirty="0" err="1"/>
              <a:t>therms</a:t>
            </a:r>
            <a:r>
              <a:rPr lang="en-US" baseline="0" dirty="0"/>
              <a:t>/year for furnace</a:t>
            </a:r>
          </a:p>
          <a:p>
            <a:pPr>
              <a:defRPr/>
            </a:pPr>
            <a:r>
              <a:rPr lang="en-US" baseline="0" dirty="0"/>
              <a:t>420 </a:t>
            </a:r>
            <a:r>
              <a:rPr lang="en-US" baseline="0" dirty="0" err="1"/>
              <a:t>therms</a:t>
            </a:r>
            <a:r>
              <a:rPr lang="en-US" baseline="0" dirty="0"/>
              <a:t>/year total, $848/year at $2/</a:t>
            </a:r>
            <a:r>
              <a:rPr lang="en-US" baseline="0" dirty="0" err="1"/>
              <a:t>therm</a:t>
            </a:r>
            <a:r>
              <a:rPr lang="en-US" baseline="0" dirty="0"/>
              <a:t> average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none"/>
          </c:marker>
          <c:xVal>
            <c:numRef>
              <c:f>pge_gas_billing_data_4825997010!$C$7:$C$125</c:f>
              <c:numCache>
                <c:formatCode>m/d/yyyy</c:formatCode>
                <c:ptCount val="119"/>
                <c:pt idx="0">
                  <c:v>40940</c:v>
                </c:pt>
                <c:pt idx="1">
                  <c:v>40970</c:v>
                </c:pt>
                <c:pt idx="2">
                  <c:v>41001</c:v>
                </c:pt>
                <c:pt idx="3">
                  <c:v>41031</c:v>
                </c:pt>
                <c:pt idx="4">
                  <c:v>41061</c:v>
                </c:pt>
                <c:pt idx="5">
                  <c:v>41092</c:v>
                </c:pt>
                <c:pt idx="6">
                  <c:v>41122</c:v>
                </c:pt>
                <c:pt idx="7">
                  <c:v>41151</c:v>
                </c:pt>
                <c:pt idx="8">
                  <c:v>41183</c:v>
                </c:pt>
                <c:pt idx="9">
                  <c:v>41212</c:v>
                </c:pt>
                <c:pt idx="10">
                  <c:v>41243</c:v>
                </c:pt>
                <c:pt idx="11">
                  <c:v>41276</c:v>
                </c:pt>
                <c:pt idx="12">
                  <c:v>41305</c:v>
                </c:pt>
                <c:pt idx="13">
                  <c:v>41337</c:v>
                </c:pt>
                <c:pt idx="14">
                  <c:v>41366</c:v>
                </c:pt>
                <c:pt idx="15">
                  <c:v>41396</c:v>
                </c:pt>
                <c:pt idx="16">
                  <c:v>41428</c:v>
                </c:pt>
                <c:pt idx="17">
                  <c:v>41457</c:v>
                </c:pt>
                <c:pt idx="18">
                  <c:v>41487</c:v>
                </c:pt>
                <c:pt idx="19">
                  <c:v>41516</c:v>
                </c:pt>
                <c:pt idx="20">
                  <c:v>41548</c:v>
                </c:pt>
                <c:pt idx="21">
                  <c:v>41577</c:v>
                </c:pt>
                <c:pt idx="22">
                  <c:v>41610</c:v>
                </c:pt>
                <c:pt idx="23">
                  <c:v>41639</c:v>
                </c:pt>
                <c:pt idx="24">
                  <c:v>41670</c:v>
                </c:pt>
                <c:pt idx="25">
                  <c:v>41702</c:v>
                </c:pt>
                <c:pt idx="26">
                  <c:v>41731</c:v>
                </c:pt>
                <c:pt idx="27">
                  <c:v>41761</c:v>
                </c:pt>
                <c:pt idx="28">
                  <c:v>41793</c:v>
                </c:pt>
                <c:pt idx="29">
                  <c:v>41822</c:v>
                </c:pt>
                <c:pt idx="30">
                  <c:v>41855</c:v>
                </c:pt>
                <c:pt idx="31">
                  <c:v>41886</c:v>
                </c:pt>
                <c:pt idx="32">
                  <c:v>41915</c:v>
                </c:pt>
                <c:pt idx="33">
                  <c:v>41946</c:v>
                </c:pt>
                <c:pt idx="34">
                  <c:v>41977</c:v>
                </c:pt>
                <c:pt idx="35">
                  <c:v>42007</c:v>
                </c:pt>
                <c:pt idx="36">
                  <c:v>42038</c:v>
                </c:pt>
                <c:pt idx="37">
                  <c:v>42068</c:v>
                </c:pt>
                <c:pt idx="38">
                  <c:v>42097</c:v>
                </c:pt>
                <c:pt idx="39">
                  <c:v>42129</c:v>
                </c:pt>
                <c:pt idx="40">
                  <c:v>42159</c:v>
                </c:pt>
                <c:pt idx="41">
                  <c:v>42188</c:v>
                </c:pt>
                <c:pt idx="42">
                  <c:v>42219</c:v>
                </c:pt>
                <c:pt idx="43">
                  <c:v>42249</c:v>
                </c:pt>
                <c:pt idx="44">
                  <c:v>42279</c:v>
                </c:pt>
                <c:pt idx="45">
                  <c:v>42310</c:v>
                </c:pt>
                <c:pt idx="46">
                  <c:v>42341</c:v>
                </c:pt>
                <c:pt idx="47">
                  <c:v>42373</c:v>
                </c:pt>
                <c:pt idx="48">
                  <c:v>42402</c:v>
                </c:pt>
                <c:pt idx="49">
                  <c:v>42432</c:v>
                </c:pt>
                <c:pt idx="50">
                  <c:v>42461</c:v>
                </c:pt>
                <c:pt idx="51">
                  <c:v>42493</c:v>
                </c:pt>
                <c:pt idx="52">
                  <c:v>42523</c:v>
                </c:pt>
                <c:pt idx="53">
                  <c:v>42552</c:v>
                </c:pt>
                <c:pt idx="54">
                  <c:v>42584</c:v>
                </c:pt>
                <c:pt idx="55">
                  <c:v>42614</c:v>
                </c:pt>
                <c:pt idx="56">
                  <c:v>42646</c:v>
                </c:pt>
                <c:pt idx="57">
                  <c:v>42675</c:v>
                </c:pt>
                <c:pt idx="58">
                  <c:v>42706</c:v>
                </c:pt>
                <c:pt idx="59">
                  <c:v>42738</c:v>
                </c:pt>
                <c:pt idx="60">
                  <c:v>42767</c:v>
                </c:pt>
                <c:pt idx="61">
                  <c:v>42797</c:v>
                </c:pt>
                <c:pt idx="62">
                  <c:v>42828</c:v>
                </c:pt>
                <c:pt idx="63">
                  <c:v>42858</c:v>
                </c:pt>
                <c:pt idx="64">
                  <c:v>42888</c:v>
                </c:pt>
                <c:pt idx="65">
                  <c:v>42919</c:v>
                </c:pt>
                <c:pt idx="66">
                  <c:v>42949</c:v>
                </c:pt>
                <c:pt idx="67">
                  <c:v>42979</c:v>
                </c:pt>
                <c:pt idx="68">
                  <c:v>43011</c:v>
                </c:pt>
                <c:pt idx="69">
                  <c:v>43040</c:v>
                </c:pt>
                <c:pt idx="70">
                  <c:v>43070</c:v>
                </c:pt>
                <c:pt idx="71">
                  <c:v>43102</c:v>
                </c:pt>
                <c:pt idx="72">
                  <c:v>43131</c:v>
                </c:pt>
                <c:pt idx="73">
                  <c:v>43161</c:v>
                </c:pt>
                <c:pt idx="74">
                  <c:v>43192</c:v>
                </c:pt>
                <c:pt idx="75">
                  <c:v>43222</c:v>
                </c:pt>
                <c:pt idx="76">
                  <c:v>43252</c:v>
                </c:pt>
                <c:pt idx="77">
                  <c:v>43283</c:v>
                </c:pt>
                <c:pt idx="78">
                  <c:v>43313</c:v>
                </c:pt>
                <c:pt idx="79">
                  <c:v>43343</c:v>
                </c:pt>
                <c:pt idx="80">
                  <c:v>43375</c:v>
                </c:pt>
                <c:pt idx="81">
                  <c:v>43405</c:v>
                </c:pt>
                <c:pt idx="82">
                  <c:v>43437</c:v>
                </c:pt>
                <c:pt idx="83">
                  <c:v>43468</c:v>
                </c:pt>
                <c:pt idx="84">
                  <c:v>43497</c:v>
                </c:pt>
                <c:pt idx="85">
                  <c:v>43529</c:v>
                </c:pt>
                <c:pt idx="86">
                  <c:v>43558</c:v>
                </c:pt>
                <c:pt idx="87">
                  <c:v>43588</c:v>
                </c:pt>
                <c:pt idx="88">
                  <c:v>43620</c:v>
                </c:pt>
                <c:pt idx="89">
                  <c:v>43649</c:v>
                </c:pt>
                <c:pt idx="90">
                  <c:v>43679</c:v>
                </c:pt>
                <c:pt idx="91">
                  <c:v>43712</c:v>
                </c:pt>
                <c:pt idx="92">
                  <c:v>43741</c:v>
                </c:pt>
                <c:pt idx="93">
                  <c:v>43770</c:v>
                </c:pt>
                <c:pt idx="94">
                  <c:v>43803</c:v>
                </c:pt>
                <c:pt idx="95">
                  <c:v>43833</c:v>
                </c:pt>
                <c:pt idx="96">
                  <c:v>43864</c:v>
                </c:pt>
                <c:pt idx="97">
                  <c:v>43894</c:v>
                </c:pt>
                <c:pt idx="98">
                  <c:v>43923</c:v>
                </c:pt>
                <c:pt idx="99">
                  <c:v>43955</c:v>
                </c:pt>
                <c:pt idx="100">
                  <c:v>43985</c:v>
                </c:pt>
                <c:pt idx="101">
                  <c:v>44014</c:v>
                </c:pt>
                <c:pt idx="102">
                  <c:v>44043</c:v>
                </c:pt>
                <c:pt idx="103">
                  <c:v>44075</c:v>
                </c:pt>
                <c:pt idx="104">
                  <c:v>44105</c:v>
                </c:pt>
                <c:pt idx="105">
                  <c:v>44137</c:v>
                </c:pt>
                <c:pt idx="106">
                  <c:v>44168</c:v>
                </c:pt>
                <c:pt idx="107">
                  <c:v>44200</c:v>
                </c:pt>
                <c:pt idx="108">
                  <c:v>44229</c:v>
                </c:pt>
                <c:pt idx="109">
                  <c:v>44259</c:v>
                </c:pt>
                <c:pt idx="110">
                  <c:v>44288</c:v>
                </c:pt>
                <c:pt idx="111">
                  <c:v>44320</c:v>
                </c:pt>
                <c:pt idx="112">
                  <c:v>44350</c:v>
                </c:pt>
                <c:pt idx="113">
                  <c:v>44379</c:v>
                </c:pt>
                <c:pt idx="114">
                  <c:v>44411</c:v>
                </c:pt>
                <c:pt idx="115">
                  <c:v>44441</c:v>
                </c:pt>
                <c:pt idx="116">
                  <c:v>44473</c:v>
                </c:pt>
                <c:pt idx="117">
                  <c:v>44502</c:v>
                </c:pt>
                <c:pt idx="118">
                  <c:v>44533</c:v>
                </c:pt>
              </c:numCache>
            </c:numRef>
          </c:xVal>
          <c:yVal>
            <c:numRef>
              <c:f>pge_gas_billing_data_4825997010!$D$7:$D$125</c:f>
              <c:numCache>
                <c:formatCode>General</c:formatCode>
                <c:ptCount val="119"/>
                <c:pt idx="0">
                  <c:v>99</c:v>
                </c:pt>
                <c:pt idx="1">
                  <c:v>79</c:v>
                </c:pt>
                <c:pt idx="2">
                  <c:v>63</c:v>
                </c:pt>
                <c:pt idx="3">
                  <c:v>40</c:v>
                </c:pt>
                <c:pt idx="4">
                  <c:v>10</c:v>
                </c:pt>
                <c:pt idx="5">
                  <c:v>9</c:v>
                </c:pt>
                <c:pt idx="6">
                  <c:v>9</c:v>
                </c:pt>
                <c:pt idx="7">
                  <c:v>9</c:v>
                </c:pt>
                <c:pt idx="8">
                  <c:v>10</c:v>
                </c:pt>
                <c:pt idx="9">
                  <c:v>19</c:v>
                </c:pt>
                <c:pt idx="10">
                  <c:v>59</c:v>
                </c:pt>
                <c:pt idx="11">
                  <c:v>103</c:v>
                </c:pt>
                <c:pt idx="12">
                  <c:v>126</c:v>
                </c:pt>
                <c:pt idx="13">
                  <c:v>105</c:v>
                </c:pt>
                <c:pt idx="14">
                  <c:v>50</c:v>
                </c:pt>
                <c:pt idx="15">
                  <c:v>29</c:v>
                </c:pt>
                <c:pt idx="16">
                  <c:v>12</c:v>
                </c:pt>
                <c:pt idx="17">
                  <c:v>8</c:v>
                </c:pt>
                <c:pt idx="18">
                  <c:v>9</c:v>
                </c:pt>
                <c:pt idx="19">
                  <c:v>14</c:v>
                </c:pt>
                <c:pt idx="20">
                  <c:v>14</c:v>
                </c:pt>
                <c:pt idx="21">
                  <c:v>23</c:v>
                </c:pt>
                <c:pt idx="22">
                  <c:v>70</c:v>
                </c:pt>
                <c:pt idx="23">
                  <c:v>117</c:v>
                </c:pt>
                <c:pt idx="24">
                  <c:v>63</c:v>
                </c:pt>
                <c:pt idx="25">
                  <c:v>69</c:v>
                </c:pt>
                <c:pt idx="26">
                  <c:v>34</c:v>
                </c:pt>
                <c:pt idx="27">
                  <c:v>22</c:v>
                </c:pt>
                <c:pt idx="28">
                  <c:v>13</c:v>
                </c:pt>
                <c:pt idx="29">
                  <c:v>8</c:v>
                </c:pt>
                <c:pt idx="30">
                  <c:v>9</c:v>
                </c:pt>
                <c:pt idx="31">
                  <c:v>8</c:v>
                </c:pt>
                <c:pt idx="32">
                  <c:v>8</c:v>
                </c:pt>
                <c:pt idx="33">
                  <c:v>10</c:v>
                </c:pt>
                <c:pt idx="34">
                  <c:v>37</c:v>
                </c:pt>
                <c:pt idx="35">
                  <c:v>55</c:v>
                </c:pt>
                <c:pt idx="36">
                  <c:v>65</c:v>
                </c:pt>
                <c:pt idx="37">
                  <c:v>46</c:v>
                </c:pt>
                <c:pt idx="38">
                  <c:v>21</c:v>
                </c:pt>
                <c:pt idx="39">
                  <c:v>20</c:v>
                </c:pt>
                <c:pt idx="40">
                  <c:v>12</c:v>
                </c:pt>
                <c:pt idx="41">
                  <c:v>6</c:v>
                </c:pt>
                <c:pt idx="42">
                  <c:v>7</c:v>
                </c:pt>
                <c:pt idx="43">
                  <c:v>8</c:v>
                </c:pt>
                <c:pt idx="44">
                  <c:v>7</c:v>
                </c:pt>
                <c:pt idx="45">
                  <c:v>8</c:v>
                </c:pt>
                <c:pt idx="46">
                  <c:v>61</c:v>
                </c:pt>
                <c:pt idx="47">
                  <c:v>89</c:v>
                </c:pt>
                <c:pt idx="48">
                  <c:v>62</c:v>
                </c:pt>
                <c:pt idx="49">
                  <c:v>38</c:v>
                </c:pt>
                <c:pt idx="50">
                  <c:v>37</c:v>
                </c:pt>
                <c:pt idx="51">
                  <c:v>18</c:v>
                </c:pt>
                <c:pt idx="52">
                  <c:v>11</c:v>
                </c:pt>
                <c:pt idx="53">
                  <c:v>7</c:v>
                </c:pt>
                <c:pt idx="54">
                  <c:v>8</c:v>
                </c:pt>
                <c:pt idx="55">
                  <c:v>8</c:v>
                </c:pt>
                <c:pt idx="56">
                  <c:v>8</c:v>
                </c:pt>
                <c:pt idx="57">
                  <c:v>10</c:v>
                </c:pt>
                <c:pt idx="58">
                  <c:v>47</c:v>
                </c:pt>
                <c:pt idx="59">
                  <c:v>88</c:v>
                </c:pt>
                <c:pt idx="60">
                  <c:v>86</c:v>
                </c:pt>
                <c:pt idx="61">
                  <c:v>71</c:v>
                </c:pt>
                <c:pt idx="62">
                  <c:v>41</c:v>
                </c:pt>
                <c:pt idx="63">
                  <c:v>30</c:v>
                </c:pt>
                <c:pt idx="64">
                  <c:v>14</c:v>
                </c:pt>
                <c:pt idx="65">
                  <c:v>10</c:v>
                </c:pt>
                <c:pt idx="66">
                  <c:v>6</c:v>
                </c:pt>
                <c:pt idx="67">
                  <c:v>8</c:v>
                </c:pt>
                <c:pt idx="68">
                  <c:v>8</c:v>
                </c:pt>
                <c:pt idx="69">
                  <c:v>16</c:v>
                </c:pt>
                <c:pt idx="70">
                  <c:v>56</c:v>
                </c:pt>
                <c:pt idx="71">
                  <c:v>106</c:v>
                </c:pt>
                <c:pt idx="72">
                  <c:v>75</c:v>
                </c:pt>
                <c:pt idx="73">
                  <c:v>74</c:v>
                </c:pt>
                <c:pt idx="74">
                  <c:v>64</c:v>
                </c:pt>
                <c:pt idx="75">
                  <c:v>32</c:v>
                </c:pt>
                <c:pt idx="76">
                  <c:v>12</c:v>
                </c:pt>
                <c:pt idx="77">
                  <c:v>11</c:v>
                </c:pt>
                <c:pt idx="78">
                  <c:v>8</c:v>
                </c:pt>
                <c:pt idx="79">
                  <c:v>9</c:v>
                </c:pt>
                <c:pt idx="80">
                  <c:v>8</c:v>
                </c:pt>
                <c:pt idx="81">
                  <c:v>9</c:v>
                </c:pt>
                <c:pt idx="82">
                  <c:v>60</c:v>
                </c:pt>
                <c:pt idx="83">
                  <c:v>73</c:v>
                </c:pt>
                <c:pt idx="84">
                  <c:v>61</c:v>
                </c:pt>
                <c:pt idx="85">
                  <c:v>86</c:v>
                </c:pt>
                <c:pt idx="86">
                  <c:v>48</c:v>
                </c:pt>
                <c:pt idx="87">
                  <c:v>17</c:v>
                </c:pt>
                <c:pt idx="88">
                  <c:v>23</c:v>
                </c:pt>
                <c:pt idx="89">
                  <c:v>7</c:v>
                </c:pt>
                <c:pt idx="90">
                  <c:v>10</c:v>
                </c:pt>
                <c:pt idx="91">
                  <c:v>11</c:v>
                </c:pt>
                <c:pt idx="92">
                  <c:v>8</c:v>
                </c:pt>
                <c:pt idx="93">
                  <c:v>16</c:v>
                </c:pt>
                <c:pt idx="94">
                  <c:v>52</c:v>
                </c:pt>
                <c:pt idx="95">
                  <c:v>61</c:v>
                </c:pt>
                <c:pt idx="96">
                  <c:v>78</c:v>
                </c:pt>
                <c:pt idx="97">
                  <c:v>43</c:v>
                </c:pt>
                <c:pt idx="98">
                  <c:v>57</c:v>
                </c:pt>
                <c:pt idx="99">
                  <c:v>25</c:v>
                </c:pt>
                <c:pt idx="100">
                  <c:v>13</c:v>
                </c:pt>
                <c:pt idx="101">
                  <c:v>10</c:v>
                </c:pt>
                <c:pt idx="102">
                  <c:v>9</c:v>
                </c:pt>
                <c:pt idx="103">
                  <c:v>13</c:v>
                </c:pt>
                <c:pt idx="104">
                  <c:v>12</c:v>
                </c:pt>
                <c:pt idx="105">
                  <c:v>11</c:v>
                </c:pt>
                <c:pt idx="106">
                  <c:v>66</c:v>
                </c:pt>
                <c:pt idx="107">
                  <c:v>77</c:v>
                </c:pt>
                <c:pt idx="108">
                  <c:v>72</c:v>
                </c:pt>
                <c:pt idx="109">
                  <c:v>61</c:v>
                </c:pt>
                <c:pt idx="110">
                  <c:v>51</c:v>
                </c:pt>
                <c:pt idx="111">
                  <c:v>24</c:v>
                </c:pt>
                <c:pt idx="112">
                  <c:v>7</c:v>
                </c:pt>
                <c:pt idx="113">
                  <c:v>9</c:v>
                </c:pt>
                <c:pt idx="114">
                  <c:v>9</c:v>
                </c:pt>
                <c:pt idx="115">
                  <c:v>8</c:v>
                </c:pt>
                <c:pt idx="116">
                  <c:v>11</c:v>
                </c:pt>
                <c:pt idx="117">
                  <c:v>17</c:v>
                </c:pt>
                <c:pt idx="118">
                  <c:v>45</c:v>
                </c:pt>
              </c:numCache>
            </c:numRef>
          </c:yVal>
          <c:smooth val="0"/>
          <c:extLst>
            <c:ext xmlns:c16="http://schemas.microsoft.com/office/drawing/2014/chart" uri="{C3380CC4-5D6E-409C-BE32-E72D297353CC}">
              <c16:uniqueId val="{00000000-4C50-4183-9207-3EE5F771A6D6}"/>
            </c:ext>
          </c:extLst>
        </c:ser>
        <c:dLbls>
          <c:showLegendKey val="0"/>
          <c:showVal val="0"/>
          <c:showCatName val="0"/>
          <c:showSerName val="0"/>
          <c:showPercent val="0"/>
          <c:showBubbleSize val="0"/>
        </c:dLbls>
        <c:axId val="443708751"/>
        <c:axId val="443705839"/>
      </c:scatterChart>
      <c:valAx>
        <c:axId val="443708751"/>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 ending</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705839"/>
        <c:crosses val="autoZero"/>
        <c:crossBetween val="midCat"/>
        <c:majorUnit val="365"/>
        <c:minorUnit val="30.416667"/>
      </c:valAx>
      <c:valAx>
        <c:axId val="443705839"/>
        <c:scaling>
          <c:orientation val="minMax"/>
          <c:max val="13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Therms used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708751"/>
        <c:crosses val="autoZero"/>
        <c:crossBetween val="midCat"/>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Estimated</a:t>
            </a:r>
            <a:r>
              <a:rPr lang="en-US" u="sng" baseline="0" dirty="0"/>
              <a:t> new daily electric use</a:t>
            </a:r>
            <a:endParaRPr lang="en-US" u="sng"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added space heat</c:v>
          </c:tx>
          <c:spPr>
            <a:ln w="28575" cap="rnd">
              <a:solidFill>
                <a:srgbClr val="FF0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data'!$AD$7:$AD$18</c:f>
              <c:numCache>
                <c:formatCode>0.0</c:formatCode>
                <c:ptCount val="12"/>
                <c:pt idx="0">
                  <c:v>25.608216156603255</c:v>
                </c:pt>
                <c:pt idx="1">
                  <c:v>23.491415172831097</c:v>
                </c:pt>
                <c:pt idx="2">
                  <c:v>13.490763716570168</c:v>
                </c:pt>
                <c:pt idx="3">
                  <c:v>6.3441595441595444</c:v>
                </c:pt>
                <c:pt idx="4">
                  <c:v>1.5752688172043012</c:v>
                </c:pt>
                <c:pt idx="5">
                  <c:v>-0.2086894586894586</c:v>
                </c:pt>
                <c:pt idx="6">
                  <c:v>-0.24234904880066149</c:v>
                </c:pt>
                <c:pt idx="7">
                  <c:v>0.28274055693410566</c:v>
                </c:pt>
                <c:pt idx="8">
                  <c:v>8.3475783475783175E-2</c:v>
                </c:pt>
                <c:pt idx="9">
                  <c:v>1.6560518334711885</c:v>
                </c:pt>
                <c:pt idx="10">
                  <c:v>17.822079772079771</c:v>
                </c:pt>
                <c:pt idx="11">
                  <c:v>27.789357595809204</c:v>
                </c:pt>
              </c:numCache>
            </c:numRef>
          </c:val>
          <c:smooth val="0"/>
          <c:extLst>
            <c:ext xmlns:c16="http://schemas.microsoft.com/office/drawing/2014/chart" uri="{C3380CC4-5D6E-409C-BE32-E72D297353CC}">
              <c16:uniqueId val="{00000000-8E23-4675-A26F-4C5A2CF36236}"/>
            </c:ext>
          </c:extLst>
        </c:ser>
        <c:ser>
          <c:idx val="1"/>
          <c:order val="1"/>
          <c:tx>
            <c:v>added water heat</c:v>
          </c:tx>
          <c:spPr>
            <a:ln w="28575" cap="rnd">
              <a:solidFill>
                <a:srgbClr val="FFC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data'!$AE$7:$AE$18</c:f>
              <c:numCache>
                <c:formatCode>0.0</c:formatCode>
                <c:ptCount val="12"/>
                <c:pt idx="0">
                  <c:v>3.2717121588089331</c:v>
                </c:pt>
                <c:pt idx="1">
                  <c:v>3.5901974132062628</c:v>
                </c:pt>
                <c:pt idx="2">
                  <c:v>3.2717121588089331</c:v>
                </c:pt>
                <c:pt idx="3">
                  <c:v>3.3807692307692307</c:v>
                </c:pt>
                <c:pt idx="4">
                  <c:v>3.2717121588089331</c:v>
                </c:pt>
                <c:pt idx="5">
                  <c:v>3.3807692307692307</c:v>
                </c:pt>
                <c:pt idx="6">
                  <c:v>3.2717121588089331</c:v>
                </c:pt>
                <c:pt idx="7">
                  <c:v>3.2717121588089331</c:v>
                </c:pt>
                <c:pt idx="8">
                  <c:v>3.3807692307692307</c:v>
                </c:pt>
                <c:pt idx="9">
                  <c:v>3.2717121588089331</c:v>
                </c:pt>
                <c:pt idx="10">
                  <c:v>3.3807692307692307</c:v>
                </c:pt>
                <c:pt idx="11">
                  <c:v>3.2717121588089331</c:v>
                </c:pt>
              </c:numCache>
            </c:numRef>
          </c:val>
          <c:smooth val="0"/>
          <c:extLst>
            <c:ext xmlns:c16="http://schemas.microsoft.com/office/drawing/2014/chart" uri="{C3380CC4-5D6E-409C-BE32-E72D297353CC}">
              <c16:uniqueId val="{00000001-8E23-4675-A26F-4C5A2CF36236}"/>
            </c:ext>
          </c:extLst>
        </c:ser>
        <c:ser>
          <c:idx val="2"/>
          <c:order val="2"/>
          <c:tx>
            <c:v>everything else</c:v>
          </c:tx>
          <c:spPr>
            <a:ln w="28575" cap="rnd">
              <a:solidFill>
                <a:srgbClr val="92D05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data'!$AF$7:$AF$18</c:f>
              <c:numCache>
                <c:formatCode>0.0</c:formatCode>
                <c:ptCount val="12"/>
                <c:pt idx="0">
                  <c:v>21.247741935483869</c:v>
                </c:pt>
                <c:pt idx="1">
                  <c:v>17.493923303834809</c:v>
                </c:pt>
                <c:pt idx="2">
                  <c:v>16.614193548387099</c:v>
                </c:pt>
                <c:pt idx="3">
                  <c:v>15.624444444444444</c:v>
                </c:pt>
                <c:pt idx="4">
                  <c:v>14.876129032258065</c:v>
                </c:pt>
                <c:pt idx="5">
                  <c:v>14.374777777777778</c:v>
                </c:pt>
                <c:pt idx="6">
                  <c:v>12.475725806451614</c:v>
                </c:pt>
                <c:pt idx="7">
                  <c:v>14.184435483870967</c:v>
                </c:pt>
                <c:pt idx="8">
                  <c:v>17.044500000000003</c:v>
                </c:pt>
                <c:pt idx="9">
                  <c:v>13.478064516129033</c:v>
                </c:pt>
                <c:pt idx="10">
                  <c:v>21.511222222222223</c:v>
                </c:pt>
                <c:pt idx="11">
                  <c:v>20.350806451612904</c:v>
                </c:pt>
              </c:numCache>
            </c:numRef>
          </c:val>
          <c:smooth val="0"/>
          <c:extLst>
            <c:ext xmlns:c16="http://schemas.microsoft.com/office/drawing/2014/chart" uri="{C3380CC4-5D6E-409C-BE32-E72D297353CC}">
              <c16:uniqueId val="{00000002-8E23-4675-A26F-4C5A2CF36236}"/>
            </c:ext>
          </c:extLst>
        </c:ser>
        <c:ser>
          <c:idx val="3"/>
          <c:order val="3"/>
          <c:tx>
            <c:v>total</c:v>
          </c:tx>
          <c:spPr>
            <a:ln w="28575" cap="rnd">
              <a:solidFill>
                <a:srgbClr val="C00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data'!$AG$7:$AG$18</c:f>
              <c:numCache>
                <c:formatCode>0.0</c:formatCode>
                <c:ptCount val="12"/>
                <c:pt idx="0">
                  <c:v>50.127670250896053</c:v>
                </c:pt>
                <c:pt idx="1">
                  <c:v>44.575535889872171</c:v>
                </c:pt>
                <c:pt idx="2">
                  <c:v>33.376669423766209</c:v>
                </c:pt>
                <c:pt idx="3">
                  <c:v>25.34937321937322</c:v>
                </c:pt>
                <c:pt idx="4">
                  <c:v>19.723110008271298</c:v>
                </c:pt>
                <c:pt idx="5">
                  <c:v>17.546857549857553</c:v>
                </c:pt>
                <c:pt idx="6">
                  <c:v>15.505088916459885</c:v>
                </c:pt>
                <c:pt idx="7">
                  <c:v>17.738888199614006</c:v>
                </c:pt>
                <c:pt idx="8">
                  <c:v>20.508745014245015</c:v>
                </c:pt>
                <c:pt idx="9">
                  <c:v>18.405828508409154</c:v>
                </c:pt>
                <c:pt idx="10">
                  <c:v>42.71407122507123</c:v>
                </c:pt>
                <c:pt idx="11">
                  <c:v>51.411876206231035</c:v>
                </c:pt>
              </c:numCache>
            </c:numRef>
          </c:val>
          <c:smooth val="0"/>
          <c:extLst>
            <c:ext xmlns:c16="http://schemas.microsoft.com/office/drawing/2014/chart" uri="{C3380CC4-5D6E-409C-BE32-E72D297353CC}">
              <c16:uniqueId val="{00000003-8E23-4675-A26F-4C5A2CF36236}"/>
            </c:ext>
          </c:extLst>
        </c:ser>
        <c:dLbls>
          <c:showLegendKey val="0"/>
          <c:showVal val="0"/>
          <c:showCatName val="0"/>
          <c:showSerName val="0"/>
          <c:showPercent val="0"/>
          <c:showBubbleSize val="0"/>
        </c:dLbls>
        <c:smooth val="0"/>
        <c:axId val="112703232"/>
        <c:axId val="112704480"/>
      </c:lineChart>
      <c:catAx>
        <c:axId val="1127032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704480"/>
        <c:crosses val="autoZero"/>
        <c:auto val="1"/>
        <c:lblAlgn val="ctr"/>
        <c:lblOffset val="100"/>
        <c:noMultiLvlLbl val="0"/>
      </c:catAx>
      <c:valAx>
        <c:axId val="112704480"/>
        <c:scaling>
          <c:orientation val="minMax"/>
          <c:max val="55"/>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kWh/day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703232"/>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a:t>Overnight Use Solar Battery System Sizing</a:t>
            </a:r>
          </a:p>
          <a:p>
            <a:pPr>
              <a:defRPr/>
            </a:pPr>
            <a:r>
              <a:rPr lang="en-US" sz="1000"/>
              <a:t>Assumptions:</a:t>
            </a:r>
            <a:r>
              <a:rPr lang="en-US" sz="1000" baseline="0"/>
              <a:t> 1.) all energy used when sun is down; 2.) batteries only charged by solar; 3.) add batteries until no improvement</a:t>
            </a:r>
            <a:r>
              <a:rPr lang="en-US" sz="100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'sizing data'!$B$3</c:f>
              <c:strCache>
                <c:ptCount val="1"/>
                <c:pt idx="0">
                  <c:v>number of batteries</c:v>
                </c:pt>
              </c:strCache>
            </c:strRef>
          </c:tx>
          <c:spPr>
            <a:ln w="12700" cap="rnd">
              <a:solidFill>
                <a:srgbClr val="0070C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data'!$B$4:$B$61</c:f>
              <c:numCache>
                <c:formatCode>General</c:formatCode>
                <c:ptCount val="58"/>
                <c:pt idx="0">
                  <c:v>1</c:v>
                </c:pt>
                <c:pt idx="1">
                  <c:v>3</c:v>
                </c:pt>
                <c:pt idx="2">
                  <c:v>4</c:v>
                </c:pt>
                <c:pt idx="3">
                  <c:v>4</c:v>
                </c:pt>
                <c:pt idx="4">
                  <c:v>5</c:v>
                </c:pt>
                <c:pt idx="5">
                  <c:v>6</c:v>
                </c:pt>
                <c:pt idx="6">
                  <c:v>7</c:v>
                </c:pt>
                <c:pt idx="7">
                  <c:v>8</c:v>
                </c:pt>
                <c:pt idx="8">
                  <c:v>9</c:v>
                </c:pt>
                <c:pt idx="9">
                  <c:v>8</c:v>
                </c:pt>
                <c:pt idx="10">
                  <c:v>9</c:v>
                </c:pt>
                <c:pt idx="11">
                  <c:v>10</c:v>
                </c:pt>
                <c:pt idx="12">
                  <c:v>9</c:v>
                </c:pt>
                <c:pt idx="13">
                  <c:v>10</c:v>
                </c:pt>
                <c:pt idx="14">
                  <c:v>11</c:v>
                </c:pt>
                <c:pt idx="15">
                  <c:v>9</c:v>
                </c:pt>
                <c:pt idx="16">
                  <c:v>10</c:v>
                </c:pt>
                <c:pt idx="17">
                  <c:v>10</c:v>
                </c:pt>
                <c:pt idx="18">
                  <c:v>10</c:v>
                </c:pt>
                <c:pt idx="19">
                  <c:v>10</c:v>
                </c:pt>
                <c:pt idx="20">
                  <c:v>10</c:v>
                </c:pt>
                <c:pt idx="21">
                  <c:v>11</c:v>
                </c:pt>
                <c:pt idx="22">
                  <c:v>12</c:v>
                </c:pt>
                <c:pt idx="23">
                  <c:v>12</c:v>
                </c:pt>
                <c:pt idx="24">
                  <c:v>12</c:v>
                </c:pt>
                <c:pt idx="25">
                  <c:v>13</c:v>
                </c:pt>
                <c:pt idx="26">
                  <c:v>13</c:v>
                </c:pt>
                <c:pt idx="27">
                  <c:v>13</c:v>
                </c:pt>
                <c:pt idx="28">
                  <c:v>14</c:v>
                </c:pt>
                <c:pt idx="29">
                  <c:v>14</c:v>
                </c:pt>
                <c:pt idx="30">
                  <c:v>14</c:v>
                </c:pt>
                <c:pt idx="31">
                  <c:v>14</c:v>
                </c:pt>
                <c:pt idx="32">
                  <c:v>14</c:v>
                </c:pt>
                <c:pt idx="33">
                  <c:v>14</c:v>
                </c:pt>
                <c:pt idx="34">
                  <c:v>15</c:v>
                </c:pt>
                <c:pt idx="35">
                  <c:v>15</c:v>
                </c:pt>
                <c:pt idx="36">
                  <c:v>15</c:v>
                </c:pt>
                <c:pt idx="37">
                  <c:v>15</c:v>
                </c:pt>
                <c:pt idx="38">
                  <c:v>15</c:v>
                </c:pt>
                <c:pt idx="39">
                  <c:v>15</c:v>
                </c:pt>
                <c:pt idx="40">
                  <c:v>16</c:v>
                </c:pt>
                <c:pt idx="41">
                  <c:v>16</c:v>
                </c:pt>
                <c:pt idx="42">
                  <c:v>17</c:v>
                </c:pt>
                <c:pt idx="43">
                  <c:v>17</c:v>
                </c:pt>
                <c:pt idx="44">
                  <c:v>18</c:v>
                </c:pt>
                <c:pt idx="45">
                  <c:v>18</c:v>
                </c:pt>
                <c:pt idx="46">
                  <c:v>19</c:v>
                </c:pt>
                <c:pt idx="47">
                  <c:v>19</c:v>
                </c:pt>
                <c:pt idx="48">
                  <c:v>19</c:v>
                </c:pt>
                <c:pt idx="49">
                  <c:v>19</c:v>
                </c:pt>
                <c:pt idx="50">
                  <c:v>19</c:v>
                </c:pt>
                <c:pt idx="51">
                  <c:v>19</c:v>
                </c:pt>
                <c:pt idx="52">
                  <c:v>19</c:v>
                </c:pt>
                <c:pt idx="53">
                  <c:v>20</c:v>
                </c:pt>
                <c:pt idx="54">
                  <c:v>20</c:v>
                </c:pt>
                <c:pt idx="55">
                  <c:v>20</c:v>
                </c:pt>
                <c:pt idx="56">
                  <c:v>21</c:v>
                </c:pt>
                <c:pt idx="57">
                  <c:v>22</c:v>
                </c:pt>
              </c:numCache>
            </c:numRef>
          </c:yVal>
          <c:smooth val="0"/>
          <c:extLst>
            <c:ext xmlns:c16="http://schemas.microsoft.com/office/drawing/2014/chart" uri="{C3380CC4-5D6E-409C-BE32-E72D297353CC}">
              <c16:uniqueId val="{00000000-BE6B-47D0-ADDA-953BCB09BD6C}"/>
            </c:ext>
          </c:extLst>
        </c:ser>
        <c:ser>
          <c:idx val="1"/>
          <c:order val="1"/>
          <c:tx>
            <c:strRef>
              <c:f>'sizing data'!$C$3</c:f>
              <c:strCache>
                <c:ptCount val="1"/>
                <c:pt idx="0">
                  <c:v>number of Sol-Ark 12ks</c:v>
                </c:pt>
              </c:strCache>
            </c:strRef>
          </c:tx>
          <c:spPr>
            <a:ln w="12700" cap="rnd">
              <a:solidFill>
                <a:srgbClr val="00B0F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data'!$C$4:$C$61</c:f>
              <c:numCache>
                <c:formatCode>General</c:formatCode>
                <c:ptCount val="58"/>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3</c:v>
                </c:pt>
                <c:pt idx="54">
                  <c:v>3</c:v>
                </c:pt>
                <c:pt idx="55">
                  <c:v>3</c:v>
                </c:pt>
                <c:pt idx="56">
                  <c:v>3</c:v>
                </c:pt>
                <c:pt idx="57">
                  <c:v>3</c:v>
                </c:pt>
              </c:numCache>
            </c:numRef>
          </c:yVal>
          <c:smooth val="0"/>
          <c:extLst>
            <c:ext xmlns:c16="http://schemas.microsoft.com/office/drawing/2014/chart" uri="{C3380CC4-5D6E-409C-BE32-E72D297353CC}">
              <c16:uniqueId val="{00000001-BE6B-47D0-ADDA-953BCB09BD6C}"/>
            </c:ext>
          </c:extLst>
        </c:ser>
        <c:ser>
          <c:idx val="2"/>
          <c:order val="2"/>
          <c:tx>
            <c:strRef>
              <c:f>'sizing data'!$E$3</c:f>
              <c:strCache>
                <c:ptCount val="1"/>
                <c:pt idx="0">
                  <c:v>energy from batts, %</c:v>
                </c:pt>
              </c:strCache>
            </c:strRef>
          </c:tx>
          <c:spPr>
            <a:ln w="12700" cap="rnd">
              <a:solidFill>
                <a:srgbClr val="00B05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data'!$E$4:$E$61</c:f>
              <c:numCache>
                <c:formatCode>0</c:formatCode>
                <c:ptCount val="58"/>
                <c:pt idx="0">
                  <c:v>5</c:v>
                </c:pt>
                <c:pt idx="1">
                  <c:v>11</c:v>
                </c:pt>
                <c:pt idx="2">
                  <c:v>16</c:v>
                </c:pt>
                <c:pt idx="3">
                  <c:v>21</c:v>
                </c:pt>
                <c:pt idx="4">
                  <c:v>26</c:v>
                </c:pt>
                <c:pt idx="5">
                  <c:v>32</c:v>
                </c:pt>
                <c:pt idx="6">
                  <c:v>36</c:v>
                </c:pt>
                <c:pt idx="7">
                  <c:v>40</c:v>
                </c:pt>
                <c:pt idx="8">
                  <c:v>43</c:v>
                </c:pt>
                <c:pt idx="9">
                  <c:v>45</c:v>
                </c:pt>
                <c:pt idx="10">
                  <c:v>48</c:v>
                </c:pt>
                <c:pt idx="11">
                  <c:v>50</c:v>
                </c:pt>
                <c:pt idx="12">
                  <c:v>51</c:v>
                </c:pt>
                <c:pt idx="13">
                  <c:v>53</c:v>
                </c:pt>
                <c:pt idx="14">
                  <c:v>55.000000000000007</c:v>
                </c:pt>
                <c:pt idx="15">
                  <c:v>56.000000000000007</c:v>
                </c:pt>
                <c:pt idx="16">
                  <c:v>57.999999999999993</c:v>
                </c:pt>
                <c:pt idx="17">
                  <c:v>59</c:v>
                </c:pt>
                <c:pt idx="18">
                  <c:v>60</c:v>
                </c:pt>
                <c:pt idx="19">
                  <c:v>61</c:v>
                </c:pt>
                <c:pt idx="20">
                  <c:v>62</c:v>
                </c:pt>
                <c:pt idx="21">
                  <c:v>64</c:v>
                </c:pt>
                <c:pt idx="22">
                  <c:v>65</c:v>
                </c:pt>
                <c:pt idx="23">
                  <c:v>66</c:v>
                </c:pt>
                <c:pt idx="24">
                  <c:v>67</c:v>
                </c:pt>
                <c:pt idx="25">
                  <c:v>68</c:v>
                </c:pt>
                <c:pt idx="26">
                  <c:v>69</c:v>
                </c:pt>
                <c:pt idx="27">
                  <c:v>70</c:v>
                </c:pt>
                <c:pt idx="28">
                  <c:v>71</c:v>
                </c:pt>
                <c:pt idx="29">
                  <c:v>72</c:v>
                </c:pt>
                <c:pt idx="30">
                  <c:v>73</c:v>
                </c:pt>
                <c:pt idx="31">
                  <c:v>74</c:v>
                </c:pt>
                <c:pt idx="32">
                  <c:v>75</c:v>
                </c:pt>
                <c:pt idx="33">
                  <c:v>76</c:v>
                </c:pt>
                <c:pt idx="34">
                  <c:v>77</c:v>
                </c:pt>
                <c:pt idx="35">
                  <c:v>78</c:v>
                </c:pt>
                <c:pt idx="36">
                  <c:v>79</c:v>
                </c:pt>
                <c:pt idx="37">
                  <c:v>80</c:v>
                </c:pt>
                <c:pt idx="38">
                  <c:v>81</c:v>
                </c:pt>
                <c:pt idx="39">
                  <c:v>82</c:v>
                </c:pt>
                <c:pt idx="40">
                  <c:v>83</c:v>
                </c:pt>
                <c:pt idx="41">
                  <c:v>84</c:v>
                </c:pt>
                <c:pt idx="42">
                  <c:v>85</c:v>
                </c:pt>
                <c:pt idx="43">
                  <c:v>86</c:v>
                </c:pt>
                <c:pt idx="44">
                  <c:v>87</c:v>
                </c:pt>
                <c:pt idx="45">
                  <c:v>88</c:v>
                </c:pt>
                <c:pt idx="46">
                  <c:v>89</c:v>
                </c:pt>
                <c:pt idx="47">
                  <c:v>90</c:v>
                </c:pt>
                <c:pt idx="48">
                  <c:v>90.999999999999986</c:v>
                </c:pt>
                <c:pt idx="49">
                  <c:v>92</c:v>
                </c:pt>
                <c:pt idx="50">
                  <c:v>93</c:v>
                </c:pt>
                <c:pt idx="51">
                  <c:v>94</c:v>
                </c:pt>
                <c:pt idx="52">
                  <c:v>95</c:v>
                </c:pt>
                <c:pt idx="53">
                  <c:v>96</c:v>
                </c:pt>
                <c:pt idx="54">
                  <c:v>97</c:v>
                </c:pt>
                <c:pt idx="55">
                  <c:v>98</c:v>
                </c:pt>
                <c:pt idx="56">
                  <c:v>99</c:v>
                </c:pt>
                <c:pt idx="57">
                  <c:v>100</c:v>
                </c:pt>
              </c:numCache>
            </c:numRef>
          </c:yVal>
          <c:smooth val="0"/>
          <c:extLst>
            <c:ext xmlns:c16="http://schemas.microsoft.com/office/drawing/2014/chart" uri="{C3380CC4-5D6E-409C-BE32-E72D297353CC}">
              <c16:uniqueId val="{00000002-BE6B-47D0-ADDA-953BCB09BD6C}"/>
            </c:ext>
          </c:extLst>
        </c:ser>
        <c:ser>
          <c:idx val="3"/>
          <c:order val="3"/>
          <c:tx>
            <c:strRef>
              <c:f>'sizing data'!$G$3</c:f>
              <c:strCache>
                <c:ptCount val="1"/>
                <c:pt idx="0">
                  <c:v>net meter ratio x10</c:v>
                </c:pt>
              </c:strCache>
            </c:strRef>
          </c:tx>
          <c:spPr>
            <a:ln w="12700" cap="rnd">
              <a:solidFill>
                <a:srgbClr val="92D05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data'!$G$4:$G$61</c:f>
              <c:numCache>
                <c:formatCode>0%</c:formatCode>
                <c:ptCount val="58"/>
                <c:pt idx="0">
                  <c:v>0.5</c:v>
                </c:pt>
                <c:pt idx="1">
                  <c:v>1.1000000000000001</c:v>
                </c:pt>
                <c:pt idx="2">
                  <c:v>1.6</c:v>
                </c:pt>
                <c:pt idx="3">
                  <c:v>2.1</c:v>
                </c:pt>
                <c:pt idx="4">
                  <c:v>2.6</c:v>
                </c:pt>
                <c:pt idx="5">
                  <c:v>3.2</c:v>
                </c:pt>
                <c:pt idx="6">
                  <c:v>3.7</c:v>
                </c:pt>
                <c:pt idx="7">
                  <c:v>4.2</c:v>
                </c:pt>
                <c:pt idx="8">
                  <c:v>4.8</c:v>
                </c:pt>
                <c:pt idx="9">
                  <c:v>5.3000000000000007</c:v>
                </c:pt>
                <c:pt idx="10">
                  <c:v>5.8999999999999995</c:v>
                </c:pt>
                <c:pt idx="11">
                  <c:v>6.4</c:v>
                </c:pt>
                <c:pt idx="12">
                  <c:v>7</c:v>
                </c:pt>
                <c:pt idx="13">
                  <c:v>7.6</c:v>
                </c:pt>
                <c:pt idx="14">
                  <c:v>8</c:v>
                </c:pt>
                <c:pt idx="15">
                  <c:v>9.1</c:v>
                </c:pt>
                <c:pt idx="16">
                  <c:v>9.6999999999999993</c:v>
                </c:pt>
                <c:pt idx="17">
                  <c:v>10.199999999999999</c:v>
                </c:pt>
                <c:pt idx="18">
                  <c:v>10.8</c:v>
                </c:pt>
                <c:pt idx="19">
                  <c:v>11.299999999999999</c:v>
                </c:pt>
                <c:pt idx="20">
                  <c:v>11.899999999999999</c:v>
                </c:pt>
                <c:pt idx="21">
                  <c:v>12.4</c:v>
                </c:pt>
                <c:pt idx="22">
                  <c:v>13</c:v>
                </c:pt>
                <c:pt idx="23">
                  <c:v>13.5</c:v>
                </c:pt>
                <c:pt idx="24">
                  <c:v>14.1</c:v>
                </c:pt>
                <c:pt idx="25">
                  <c:v>14.6</c:v>
                </c:pt>
                <c:pt idx="26">
                  <c:v>15.2</c:v>
                </c:pt>
                <c:pt idx="27">
                  <c:v>15.700000000000001</c:v>
                </c:pt>
                <c:pt idx="28">
                  <c:v>16.299999999999997</c:v>
                </c:pt>
                <c:pt idx="29">
                  <c:v>16.8</c:v>
                </c:pt>
                <c:pt idx="30">
                  <c:v>17.399999999999999</c:v>
                </c:pt>
                <c:pt idx="31">
                  <c:v>18.5</c:v>
                </c:pt>
                <c:pt idx="32">
                  <c:v>19</c:v>
                </c:pt>
                <c:pt idx="33">
                  <c:v>19.600000000000001</c:v>
                </c:pt>
                <c:pt idx="34">
                  <c:v>20.099999999999998</c:v>
                </c:pt>
                <c:pt idx="35">
                  <c:v>21.200000000000003</c:v>
                </c:pt>
                <c:pt idx="36">
                  <c:v>21.8</c:v>
                </c:pt>
                <c:pt idx="37">
                  <c:v>22.400000000000002</c:v>
                </c:pt>
                <c:pt idx="38">
                  <c:v>23.5</c:v>
                </c:pt>
                <c:pt idx="39">
                  <c:v>24</c:v>
                </c:pt>
                <c:pt idx="40">
                  <c:v>24.6</c:v>
                </c:pt>
                <c:pt idx="41">
                  <c:v>25.7</c:v>
                </c:pt>
                <c:pt idx="42">
                  <c:v>26.200000000000003</c:v>
                </c:pt>
                <c:pt idx="43">
                  <c:v>26.8</c:v>
                </c:pt>
                <c:pt idx="44">
                  <c:v>27.3</c:v>
                </c:pt>
                <c:pt idx="45">
                  <c:v>28.4</c:v>
                </c:pt>
                <c:pt idx="46">
                  <c:v>29</c:v>
                </c:pt>
                <c:pt idx="47">
                  <c:v>30</c:v>
                </c:pt>
                <c:pt idx="48">
                  <c:v>31.7</c:v>
                </c:pt>
                <c:pt idx="49">
                  <c:v>33.4</c:v>
                </c:pt>
                <c:pt idx="50">
                  <c:v>35.099999999999994</c:v>
                </c:pt>
                <c:pt idx="51">
                  <c:v>36.700000000000003</c:v>
                </c:pt>
                <c:pt idx="52">
                  <c:v>38.4</c:v>
                </c:pt>
                <c:pt idx="53">
                  <c:v>40</c:v>
                </c:pt>
                <c:pt idx="54">
                  <c:v>42.800000000000004</c:v>
                </c:pt>
                <c:pt idx="55">
                  <c:v>46.7</c:v>
                </c:pt>
                <c:pt idx="56">
                  <c:v>47.800000000000004</c:v>
                </c:pt>
                <c:pt idx="57">
                  <c:v>51.1</c:v>
                </c:pt>
              </c:numCache>
            </c:numRef>
          </c:yVal>
          <c:smooth val="0"/>
          <c:extLst>
            <c:ext xmlns:c16="http://schemas.microsoft.com/office/drawing/2014/chart" uri="{C3380CC4-5D6E-409C-BE32-E72D297353CC}">
              <c16:uniqueId val="{00000003-BE6B-47D0-ADDA-953BCB09BD6C}"/>
            </c:ext>
          </c:extLst>
        </c:ser>
        <c:ser>
          <c:idx val="5"/>
          <c:order val="4"/>
          <c:tx>
            <c:strRef>
              <c:f>'sizing data'!$I$3</c:f>
              <c:strCache>
                <c:ptCount val="1"/>
                <c:pt idx="0">
                  <c:v>cost, k$</c:v>
                </c:pt>
              </c:strCache>
            </c:strRef>
          </c:tx>
          <c:spPr>
            <a:ln w="12700" cap="rnd">
              <a:solidFill>
                <a:srgbClr val="FFC00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data'!$I$4:$I$61</c:f>
              <c:numCache>
                <c:formatCode>"$"#,##0.0</c:formatCode>
                <c:ptCount val="58"/>
                <c:pt idx="0">
                  <c:v>14.238</c:v>
                </c:pt>
                <c:pt idx="1">
                  <c:v>19.576000000000001</c:v>
                </c:pt>
                <c:pt idx="2">
                  <c:v>22.463999999999999</c:v>
                </c:pt>
                <c:pt idx="3">
                  <c:v>22.902000000000001</c:v>
                </c:pt>
                <c:pt idx="4">
                  <c:v>25.79</c:v>
                </c:pt>
                <c:pt idx="5">
                  <c:v>28.678000000000001</c:v>
                </c:pt>
                <c:pt idx="6">
                  <c:v>31.565999999999999</c:v>
                </c:pt>
                <c:pt idx="7">
                  <c:v>34.454000000000001</c:v>
                </c:pt>
                <c:pt idx="8">
                  <c:v>37.341999999999999</c:v>
                </c:pt>
                <c:pt idx="9">
                  <c:v>35.33</c:v>
                </c:pt>
                <c:pt idx="10">
                  <c:v>38.218000000000004</c:v>
                </c:pt>
                <c:pt idx="11">
                  <c:v>41.106000000000002</c:v>
                </c:pt>
                <c:pt idx="12">
                  <c:v>39.094000000000001</c:v>
                </c:pt>
                <c:pt idx="13">
                  <c:v>41.981999999999999</c:v>
                </c:pt>
                <c:pt idx="14">
                  <c:v>44.87</c:v>
                </c:pt>
                <c:pt idx="15">
                  <c:v>40.845999999999997</c:v>
                </c:pt>
                <c:pt idx="16">
                  <c:v>43.734000000000002</c:v>
                </c:pt>
                <c:pt idx="17">
                  <c:v>44.171999999999997</c:v>
                </c:pt>
                <c:pt idx="18">
                  <c:v>44.61</c:v>
                </c:pt>
                <c:pt idx="19">
                  <c:v>45.048000000000002</c:v>
                </c:pt>
                <c:pt idx="20">
                  <c:v>45.485999999999997</c:v>
                </c:pt>
                <c:pt idx="21">
                  <c:v>48.374000000000002</c:v>
                </c:pt>
                <c:pt idx="22">
                  <c:v>51.262</c:v>
                </c:pt>
                <c:pt idx="23">
                  <c:v>51.7</c:v>
                </c:pt>
                <c:pt idx="24">
                  <c:v>52.137999999999998</c:v>
                </c:pt>
                <c:pt idx="25">
                  <c:v>55.026000000000003</c:v>
                </c:pt>
                <c:pt idx="26">
                  <c:v>55.463999999999999</c:v>
                </c:pt>
                <c:pt idx="27">
                  <c:v>55.902000000000001</c:v>
                </c:pt>
                <c:pt idx="28">
                  <c:v>58.79</c:v>
                </c:pt>
                <c:pt idx="29">
                  <c:v>59.228000000000002</c:v>
                </c:pt>
                <c:pt idx="30">
                  <c:v>59.665999999999997</c:v>
                </c:pt>
                <c:pt idx="31">
                  <c:v>60.542000000000002</c:v>
                </c:pt>
                <c:pt idx="32">
                  <c:v>60.98</c:v>
                </c:pt>
                <c:pt idx="33">
                  <c:v>61.417999999999999</c:v>
                </c:pt>
                <c:pt idx="34">
                  <c:v>71.206000000000003</c:v>
                </c:pt>
                <c:pt idx="35">
                  <c:v>72.081999999999994</c:v>
                </c:pt>
                <c:pt idx="36">
                  <c:v>72.52</c:v>
                </c:pt>
                <c:pt idx="37">
                  <c:v>72.957999999999998</c:v>
                </c:pt>
                <c:pt idx="38">
                  <c:v>73.834000000000003</c:v>
                </c:pt>
                <c:pt idx="39">
                  <c:v>74.272000000000006</c:v>
                </c:pt>
                <c:pt idx="40">
                  <c:v>77.16</c:v>
                </c:pt>
                <c:pt idx="41">
                  <c:v>78.036000000000001</c:v>
                </c:pt>
                <c:pt idx="42">
                  <c:v>80.924000000000007</c:v>
                </c:pt>
                <c:pt idx="43">
                  <c:v>81.361999999999995</c:v>
                </c:pt>
                <c:pt idx="44">
                  <c:v>84.25</c:v>
                </c:pt>
                <c:pt idx="45">
                  <c:v>85.126000000000005</c:v>
                </c:pt>
                <c:pt idx="46">
                  <c:v>88.013999999999996</c:v>
                </c:pt>
                <c:pt idx="47">
                  <c:v>88.89</c:v>
                </c:pt>
                <c:pt idx="48">
                  <c:v>90.203999999999994</c:v>
                </c:pt>
                <c:pt idx="49">
                  <c:v>91.518000000000001</c:v>
                </c:pt>
                <c:pt idx="50">
                  <c:v>92.831999999999994</c:v>
                </c:pt>
                <c:pt idx="51">
                  <c:v>94.146000000000001</c:v>
                </c:pt>
                <c:pt idx="52">
                  <c:v>95.46</c:v>
                </c:pt>
                <c:pt idx="53">
                  <c:v>106.124</c:v>
                </c:pt>
                <c:pt idx="54">
                  <c:v>108.31399999999999</c:v>
                </c:pt>
                <c:pt idx="55">
                  <c:v>111.38</c:v>
                </c:pt>
                <c:pt idx="56">
                  <c:v>114.706</c:v>
                </c:pt>
                <c:pt idx="57">
                  <c:v>119.78400000000001</c:v>
                </c:pt>
              </c:numCache>
            </c:numRef>
          </c:yVal>
          <c:smooth val="0"/>
          <c:extLst>
            <c:ext xmlns:c16="http://schemas.microsoft.com/office/drawing/2014/chart" uri="{C3380CC4-5D6E-409C-BE32-E72D297353CC}">
              <c16:uniqueId val="{00000004-BE6B-47D0-ADDA-953BCB09BD6C}"/>
            </c:ext>
          </c:extLst>
        </c:ser>
        <c:ser>
          <c:idx val="6"/>
          <c:order val="5"/>
          <c:tx>
            <c:strRef>
              <c:f>'sizing data'!$J$3</c:f>
              <c:strCache>
                <c:ptCount val="1"/>
                <c:pt idx="0">
                  <c:v>extra cost/day, $</c:v>
                </c:pt>
              </c:strCache>
            </c:strRef>
          </c:tx>
          <c:spPr>
            <a:ln w="12700" cap="rnd">
              <a:solidFill>
                <a:srgbClr val="C0000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data'!$J$4:$J$61</c:f>
              <c:numCache>
                <c:formatCode>"$"#,##0.00</c:formatCode>
                <c:ptCount val="58"/>
                <c:pt idx="0">
                  <c:v>4.71</c:v>
                </c:pt>
                <c:pt idx="1">
                  <c:v>5.76</c:v>
                </c:pt>
                <c:pt idx="2">
                  <c:v>6.13</c:v>
                </c:pt>
                <c:pt idx="3">
                  <c:v>5.84</c:v>
                </c:pt>
                <c:pt idx="4">
                  <c:v>6.21</c:v>
                </c:pt>
                <c:pt idx="5">
                  <c:v>6.59</c:v>
                </c:pt>
                <c:pt idx="6">
                  <c:v>6.97</c:v>
                </c:pt>
                <c:pt idx="7">
                  <c:v>7.34</c:v>
                </c:pt>
                <c:pt idx="8">
                  <c:v>7.71</c:v>
                </c:pt>
                <c:pt idx="9">
                  <c:v>6.74</c:v>
                </c:pt>
                <c:pt idx="10">
                  <c:v>7.1</c:v>
                </c:pt>
                <c:pt idx="11">
                  <c:v>7.47</c:v>
                </c:pt>
                <c:pt idx="12">
                  <c:v>6.49</c:v>
                </c:pt>
                <c:pt idx="13">
                  <c:v>6.86</c:v>
                </c:pt>
                <c:pt idx="14">
                  <c:v>7.23</c:v>
                </c:pt>
                <c:pt idx="15">
                  <c:v>5.26</c:v>
                </c:pt>
                <c:pt idx="16">
                  <c:v>5.63</c:v>
                </c:pt>
                <c:pt idx="17">
                  <c:v>5.48</c:v>
                </c:pt>
                <c:pt idx="18">
                  <c:v>5.53</c:v>
                </c:pt>
                <c:pt idx="19">
                  <c:v>5.58</c:v>
                </c:pt>
                <c:pt idx="20">
                  <c:v>5.62</c:v>
                </c:pt>
                <c:pt idx="21">
                  <c:v>6.34</c:v>
                </c:pt>
                <c:pt idx="22">
                  <c:v>7.06</c:v>
                </c:pt>
                <c:pt idx="23">
                  <c:v>7.11</c:v>
                </c:pt>
                <c:pt idx="24">
                  <c:v>7.16</c:v>
                </c:pt>
                <c:pt idx="25">
                  <c:v>7.88</c:v>
                </c:pt>
                <c:pt idx="26">
                  <c:v>7.92</c:v>
                </c:pt>
                <c:pt idx="27">
                  <c:v>7.97</c:v>
                </c:pt>
                <c:pt idx="28">
                  <c:v>8.69</c:v>
                </c:pt>
                <c:pt idx="29">
                  <c:v>8.74</c:v>
                </c:pt>
                <c:pt idx="30">
                  <c:v>8.7899999999999991</c:v>
                </c:pt>
                <c:pt idx="31">
                  <c:v>8.8800000000000008</c:v>
                </c:pt>
                <c:pt idx="32">
                  <c:v>8.93</c:v>
                </c:pt>
                <c:pt idx="33">
                  <c:v>8.98</c:v>
                </c:pt>
                <c:pt idx="34">
                  <c:v>11.59</c:v>
                </c:pt>
                <c:pt idx="35">
                  <c:v>11.69</c:v>
                </c:pt>
                <c:pt idx="36">
                  <c:v>11.73</c:v>
                </c:pt>
                <c:pt idx="37">
                  <c:v>11.78</c:v>
                </c:pt>
                <c:pt idx="38">
                  <c:v>11.88</c:v>
                </c:pt>
                <c:pt idx="39">
                  <c:v>11.93</c:v>
                </c:pt>
                <c:pt idx="40">
                  <c:v>12.64</c:v>
                </c:pt>
                <c:pt idx="41">
                  <c:v>12.74</c:v>
                </c:pt>
                <c:pt idx="42">
                  <c:v>13.46</c:v>
                </c:pt>
                <c:pt idx="43">
                  <c:v>13.51</c:v>
                </c:pt>
                <c:pt idx="44">
                  <c:v>14.23</c:v>
                </c:pt>
                <c:pt idx="45">
                  <c:v>14.32</c:v>
                </c:pt>
                <c:pt idx="46">
                  <c:v>15.04</c:v>
                </c:pt>
                <c:pt idx="47">
                  <c:v>15.14</c:v>
                </c:pt>
                <c:pt idx="48">
                  <c:v>15.28</c:v>
                </c:pt>
                <c:pt idx="49">
                  <c:v>15.43</c:v>
                </c:pt>
                <c:pt idx="50">
                  <c:v>15.57</c:v>
                </c:pt>
                <c:pt idx="51">
                  <c:v>15.71</c:v>
                </c:pt>
                <c:pt idx="52">
                  <c:v>15.86</c:v>
                </c:pt>
                <c:pt idx="53">
                  <c:v>18.559999999999999</c:v>
                </c:pt>
                <c:pt idx="54">
                  <c:v>18.8</c:v>
                </c:pt>
                <c:pt idx="55">
                  <c:v>19.14</c:v>
                </c:pt>
                <c:pt idx="56">
                  <c:v>19.91</c:v>
                </c:pt>
                <c:pt idx="57">
                  <c:v>20.87</c:v>
                </c:pt>
              </c:numCache>
            </c:numRef>
          </c:yVal>
          <c:smooth val="0"/>
          <c:extLst>
            <c:ext xmlns:c16="http://schemas.microsoft.com/office/drawing/2014/chart" uri="{C3380CC4-5D6E-409C-BE32-E72D297353CC}">
              <c16:uniqueId val="{00000005-BE6B-47D0-ADDA-953BCB09BD6C}"/>
            </c:ext>
          </c:extLst>
        </c:ser>
        <c:dLbls>
          <c:showLegendKey val="0"/>
          <c:showVal val="0"/>
          <c:showCatName val="0"/>
          <c:showSerName val="0"/>
          <c:showPercent val="0"/>
          <c:showBubbleSize val="0"/>
        </c:dLbls>
        <c:axId val="1036217392"/>
        <c:axId val="1036218224"/>
      </c:scatterChart>
      <c:valAx>
        <c:axId val="103621739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PV panels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218224"/>
        <c:crosses val="autoZero"/>
        <c:crossBetween val="midCat"/>
        <c:minorUnit val="1"/>
      </c:valAx>
      <c:valAx>
        <c:axId val="1036218224"/>
        <c:scaling>
          <c:orientation val="minMax"/>
          <c:max val="1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217392"/>
        <c:crosses val="autoZero"/>
        <c:crossBetween val="midCat"/>
        <c:majorUnit val="10"/>
        <c:min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0.05432</cdr:x>
      <cdr:y>0.13435</cdr:y>
    </cdr:from>
    <cdr:to>
      <cdr:x>0.15537</cdr:x>
      <cdr:y>0.92277</cdr:y>
    </cdr:to>
    <cdr:sp macro="" textlink="">
      <cdr:nvSpPr>
        <cdr:cNvPr id="4" name="Rectangle 3">
          <a:extLst xmlns:a="http://schemas.openxmlformats.org/drawingml/2006/main">
            <a:ext uri="{FF2B5EF4-FFF2-40B4-BE49-F238E27FC236}">
              <a16:creationId xmlns:a16="http://schemas.microsoft.com/office/drawing/2014/main" id="{71089089-635F-45E1-B3C3-115674267DD7}"/>
            </a:ext>
          </a:extLst>
        </cdr:cNvPr>
        <cdr:cNvSpPr/>
      </cdr:nvSpPr>
      <cdr:spPr>
        <a:xfrm xmlns:a="http://schemas.openxmlformats.org/drawingml/2006/main">
          <a:off x="471184" y="846104"/>
          <a:ext cx="876502" cy="4965161"/>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0.25586</cdr:x>
      <cdr:y>0.13516</cdr:y>
    </cdr:from>
    <cdr:to>
      <cdr:x>0.35691</cdr:x>
      <cdr:y>0.92277</cdr:y>
    </cdr:to>
    <cdr:sp macro="" textlink="">
      <cdr:nvSpPr>
        <cdr:cNvPr id="5" name="Rectangle 4">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2219258" y="851170"/>
          <a:ext cx="876502" cy="4960095"/>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0.45796</cdr:x>
      <cdr:y>0.13596</cdr:y>
    </cdr:from>
    <cdr:to>
      <cdr:x>0.55901</cdr:x>
      <cdr:y>0.92279</cdr:y>
    </cdr:to>
    <cdr:sp macro="" textlink="">
      <cdr:nvSpPr>
        <cdr:cNvPr id="6" name="Rectangle 5">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3972263" y="856237"/>
          <a:ext cx="876502" cy="4955162"/>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0.65889</cdr:x>
      <cdr:y>0.13435</cdr:y>
    </cdr:from>
    <cdr:to>
      <cdr:x>0.75995</cdr:x>
      <cdr:y>0.92279</cdr:y>
    </cdr:to>
    <cdr:sp macro="" textlink="">
      <cdr:nvSpPr>
        <cdr:cNvPr id="7" name="Rectangle 6">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5715135" y="846105"/>
          <a:ext cx="876502" cy="4965294"/>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0.86041</cdr:x>
      <cdr:y>0.13274</cdr:y>
    </cdr:from>
    <cdr:to>
      <cdr:x>0.96146</cdr:x>
      <cdr:y>0.92198</cdr:y>
    </cdr:to>
    <cdr:sp macro="" textlink="">
      <cdr:nvSpPr>
        <cdr:cNvPr id="8" name="Rectangle 7">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7463074" y="835971"/>
          <a:ext cx="876502" cy="4970361"/>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0.24476</cdr:x>
      <cdr:y>0.30289</cdr:y>
    </cdr:from>
    <cdr:to>
      <cdr:x>0.24646</cdr:x>
      <cdr:y>0.86261</cdr:y>
    </cdr:to>
    <cdr:cxnSp macro="">
      <cdr:nvCxnSpPr>
        <cdr:cNvPr id="3" name="Straight Connector 2">
          <a:extLst xmlns:a="http://schemas.openxmlformats.org/drawingml/2006/main">
            <a:ext uri="{FF2B5EF4-FFF2-40B4-BE49-F238E27FC236}">
              <a16:creationId xmlns:a16="http://schemas.microsoft.com/office/drawing/2014/main" id="{90C3A52D-7EC8-4C75-9777-2A6B4D36B45A}"/>
            </a:ext>
          </a:extLst>
        </cdr:cNvPr>
        <cdr:cNvCxnSpPr/>
      </cdr:nvCxnSpPr>
      <cdr:spPr>
        <a:xfrm xmlns:a="http://schemas.openxmlformats.org/drawingml/2006/main" flipH="1">
          <a:off x="2121033" y="1905000"/>
          <a:ext cx="14727" cy="3520322"/>
        </a:xfrm>
        <a:prstGeom xmlns:a="http://schemas.openxmlformats.org/drawingml/2006/main" prst="line">
          <a:avLst/>
        </a:prstGeom>
        <a:ln xmlns:a="http://schemas.openxmlformats.org/drawingml/2006/main" w="12700">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0.07649</cdr:x>
      <cdr:y>0.09758</cdr:y>
    </cdr:from>
    <cdr:to>
      <cdr:x>0.75977</cdr:x>
      <cdr:y>0.3427</cdr:y>
    </cdr:to>
    <cdr:sp macro="" textlink="">
      <cdr:nvSpPr>
        <cdr:cNvPr id="4" name="TextBox 3">
          <a:extLst xmlns:a="http://schemas.openxmlformats.org/drawingml/2006/main">
            <a:ext uri="{FF2B5EF4-FFF2-40B4-BE49-F238E27FC236}">
              <a16:creationId xmlns:a16="http://schemas.microsoft.com/office/drawing/2014/main" id="{F9773CE8-DC0E-49C3-82B7-358ED93C63BE}"/>
            </a:ext>
          </a:extLst>
        </cdr:cNvPr>
        <cdr:cNvSpPr txBox="1"/>
      </cdr:nvSpPr>
      <cdr:spPr>
        <a:xfrm xmlns:a="http://schemas.openxmlformats.org/drawingml/2006/main">
          <a:off x="662824" y="613722"/>
          <a:ext cx="5921210" cy="15416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Point of diminishing returns - only </a:t>
          </a:r>
          <a:r>
            <a:rPr lang="en-US" sz="1000" baseline="0">
              <a:effectLst/>
              <a:latin typeface="+mn-lt"/>
              <a:ea typeface="+mn-ea"/>
              <a:cs typeface="+mn-cs"/>
            </a:rPr>
            <a:t>62% energy from batteries, but:</a:t>
          </a:r>
          <a:endParaRPr lang="en-US" sz="1000">
            <a:effectLst/>
          </a:endParaRPr>
        </a:p>
        <a:p xmlns:a="http://schemas.openxmlformats.org/drawingml/2006/main">
          <a:r>
            <a:rPr lang="en-US" sz="1000"/>
            <a:t>- 22 solar panels generating</a:t>
          </a:r>
          <a:r>
            <a:rPr lang="en-US" sz="1000" baseline="0"/>
            <a:t> 19% more than needed net</a:t>
          </a:r>
          <a:r>
            <a:rPr lang="en-US" sz="1000"/>
            <a:t> (7.6 kW array; only 24% of off-grid)</a:t>
          </a:r>
        </a:p>
        <a:p xmlns:a="http://schemas.openxmlformats.org/drawingml/2006/main">
          <a:r>
            <a:rPr lang="en-US" sz="1000"/>
            <a:t>- 10 3.6 kWh batteries (36 kWh total; only 45% of off-grid)</a:t>
          </a:r>
        </a:p>
        <a:p xmlns:a="http://schemas.openxmlformats.org/drawingml/2006/main">
          <a:r>
            <a:rPr lang="en-US" sz="1000"/>
            <a:t>- 1 Sol-Ark 12k</a:t>
          </a:r>
          <a:r>
            <a:rPr lang="en-US" sz="1000" baseline="0"/>
            <a:t> inverter/charger (only 33% of off-grid)</a:t>
          </a:r>
          <a:endParaRPr lang="en-US" sz="1000"/>
        </a:p>
        <a:p xmlns:a="http://schemas.openxmlformats.org/drawingml/2006/main">
          <a:r>
            <a:rPr lang="en-US" sz="1000"/>
            <a:t>- $45K part cost estimate (labor not included; only 38% of off-</a:t>
          </a:r>
          <a:r>
            <a:rPr lang="en-US" sz="1000" baseline="0"/>
            <a:t>grid</a:t>
          </a:r>
          <a:r>
            <a:rPr lang="en-US" sz="1000"/>
            <a:t>)</a:t>
          </a:r>
        </a:p>
        <a:p xmlns:a="http://schemas.openxmlformats.org/drawingml/2006/main">
          <a:r>
            <a:rPr lang="en-US" sz="1000"/>
            <a:t>- $5.62 more</a:t>
          </a:r>
          <a:r>
            <a:rPr lang="en-US" sz="1000" baseline="0"/>
            <a:t> per day replacement cost under warranty than energy bill saved (only 27% of off-grid)</a:t>
          </a:r>
          <a:r>
            <a:rPr lang="en-US" sz="1000"/>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8639B-538A-4728-A279-B0170031963E}" type="datetimeFigureOut">
              <a:rPr lang="en-US" smtClean="0"/>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EACC4C-DBA8-4F53-A320-20145D281C8F}" type="slidenum">
              <a:rPr lang="en-US" smtClean="0"/>
              <a:t>‹#›</a:t>
            </a:fld>
            <a:endParaRPr lang="en-US"/>
          </a:p>
        </p:txBody>
      </p:sp>
    </p:spTree>
    <p:extLst>
      <p:ext uri="{BB962C8B-B14F-4D97-AF65-F5344CB8AC3E}">
        <p14:creationId xmlns:p14="http://schemas.microsoft.com/office/powerpoint/2010/main" val="2525908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5B132-7967-C7B4-C6F4-D2DE263235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5FEB09-297C-75EB-ACCE-2347EFE48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10A3AD-CC74-7754-93B8-E3B2F8002E53}"/>
              </a:ext>
            </a:extLst>
          </p:cNvPr>
          <p:cNvSpPr>
            <a:spLocks noGrp="1"/>
          </p:cNvSpPr>
          <p:nvPr>
            <p:ph type="dt" sz="half" idx="10"/>
          </p:nvPr>
        </p:nvSpPr>
        <p:spPr/>
        <p:txBody>
          <a:bodyPr/>
          <a:lstStyle/>
          <a:p>
            <a:fld id="{CDB637E5-55AD-4F97-8C19-7477370302C3}" type="datetime1">
              <a:rPr lang="en-US" smtClean="0"/>
              <a:t>2/21/2023</a:t>
            </a:fld>
            <a:endParaRPr lang="en-US"/>
          </a:p>
        </p:txBody>
      </p:sp>
      <p:sp>
        <p:nvSpPr>
          <p:cNvPr id="5" name="Footer Placeholder 4">
            <a:extLst>
              <a:ext uri="{FF2B5EF4-FFF2-40B4-BE49-F238E27FC236}">
                <a16:creationId xmlns:a16="http://schemas.microsoft.com/office/drawing/2014/main" id="{C99CBC7B-4E4E-2829-B67E-B7E03E630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FAD42-36B8-BFD5-6996-CCD8C2B75448}"/>
              </a:ext>
            </a:extLst>
          </p:cNvPr>
          <p:cNvSpPr>
            <a:spLocks noGrp="1"/>
          </p:cNvSpPr>
          <p:nvPr>
            <p:ph type="sldNum" sz="quarter" idx="12"/>
          </p:nvPr>
        </p:nvSpPr>
        <p:spPr/>
        <p:txBody>
          <a:bodyPr/>
          <a:lstStyle/>
          <a:p>
            <a:fld id="{0494CCBC-F9C8-4818-AF20-AF339270A62D}" type="slidenum">
              <a:rPr lang="en-US" smtClean="0"/>
              <a:t>‹#›</a:t>
            </a:fld>
            <a:endParaRPr lang="en-US"/>
          </a:p>
        </p:txBody>
      </p:sp>
    </p:spTree>
    <p:extLst>
      <p:ext uri="{BB962C8B-B14F-4D97-AF65-F5344CB8AC3E}">
        <p14:creationId xmlns:p14="http://schemas.microsoft.com/office/powerpoint/2010/main" val="941215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38FB-79EF-E332-39AB-CC982872D2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C0C09B-2570-5B36-F7CB-8D749D8F7F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F46F21-2D73-04C7-471A-23FF80CAFA8E}"/>
              </a:ext>
            </a:extLst>
          </p:cNvPr>
          <p:cNvSpPr>
            <a:spLocks noGrp="1"/>
          </p:cNvSpPr>
          <p:nvPr>
            <p:ph type="dt" sz="half" idx="10"/>
          </p:nvPr>
        </p:nvSpPr>
        <p:spPr/>
        <p:txBody>
          <a:bodyPr/>
          <a:lstStyle/>
          <a:p>
            <a:fld id="{B5EE2556-CDFC-4FBB-9503-BD6CD80076D3}" type="datetime1">
              <a:rPr lang="en-US" smtClean="0"/>
              <a:t>2/21/2023</a:t>
            </a:fld>
            <a:endParaRPr lang="en-US"/>
          </a:p>
        </p:txBody>
      </p:sp>
      <p:sp>
        <p:nvSpPr>
          <p:cNvPr id="5" name="Footer Placeholder 4">
            <a:extLst>
              <a:ext uri="{FF2B5EF4-FFF2-40B4-BE49-F238E27FC236}">
                <a16:creationId xmlns:a16="http://schemas.microsoft.com/office/drawing/2014/main" id="{F6E4A38A-1544-8DB8-78DC-5624F25EA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C1B12-0707-A42E-AE10-1E8271559AEE}"/>
              </a:ext>
            </a:extLst>
          </p:cNvPr>
          <p:cNvSpPr>
            <a:spLocks noGrp="1"/>
          </p:cNvSpPr>
          <p:nvPr>
            <p:ph type="sldNum" sz="quarter" idx="12"/>
          </p:nvPr>
        </p:nvSpPr>
        <p:spPr/>
        <p:txBody>
          <a:bodyPr/>
          <a:lstStyle/>
          <a:p>
            <a:fld id="{0494CCBC-F9C8-4818-AF20-AF339270A62D}" type="slidenum">
              <a:rPr lang="en-US" smtClean="0"/>
              <a:t>‹#›</a:t>
            </a:fld>
            <a:endParaRPr lang="en-US"/>
          </a:p>
        </p:txBody>
      </p:sp>
    </p:spTree>
    <p:extLst>
      <p:ext uri="{BB962C8B-B14F-4D97-AF65-F5344CB8AC3E}">
        <p14:creationId xmlns:p14="http://schemas.microsoft.com/office/powerpoint/2010/main" val="299713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84193-27BC-1356-212D-69F3834EBF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3B86D3-0CA1-0175-FA6A-3729DFB6F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622E-C0F0-40FB-E249-449A4CA75937}"/>
              </a:ext>
            </a:extLst>
          </p:cNvPr>
          <p:cNvSpPr>
            <a:spLocks noGrp="1"/>
          </p:cNvSpPr>
          <p:nvPr>
            <p:ph type="dt" sz="half" idx="10"/>
          </p:nvPr>
        </p:nvSpPr>
        <p:spPr/>
        <p:txBody>
          <a:bodyPr/>
          <a:lstStyle/>
          <a:p>
            <a:fld id="{98FBA20F-1CDD-4D3E-A4E7-1958CCA3A54D}" type="datetime1">
              <a:rPr lang="en-US" smtClean="0"/>
              <a:t>2/21/2023</a:t>
            </a:fld>
            <a:endParaRPr lang="en-US"/>
          </a:p>
        </p:txBody>
      </p:sp>
      <p:sp>
        <p:nvSpPr>
          <p:cNvPr id="5" name="Footer Placeholder 4">
            <a:extLst>
              <a:ext uri="{FF2B5EF4-FFF2-40B4-BE49-F238E27FC236}">
                <a16:creationId xmlns:a16="http://schemas.microsoft.com/office/drawing/2014/main" id="{9882A06C-482B-D629-1AFD-AAB9B2380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C4A51-262D-4DD0-B34E-00E941A25113}"/>
              </a:ext>
            </a:extLst>
          </p:cNvPr>
          <p:cNvSpPr>
            <a:spLocks noGrp="1"/>
          </p:cNvSpPr>
          <p:nvPr>
            <p:ph type="sldNum" sz="quarter" idx="12"/>
          </p:nvPr>
        </p:nvSpPr>
        <p:spPr/>
        <p:txBody>
          <a:bodyPr/>
          <a:lstStyle/>
          <a:p>
            <a:fld id="{0494CCBC-F9C8-4818-AF20-AF339270A62D}" type="slidenum">
              <a:rPr lang="en-US" smtClean="0"/>
              <a:t>‹#›</a:t>
            </a:fld>
            <a:endParaRPr lang="en-US"/>
          </a:p>
        </p:txBody>
      </p:sp>
    </p:spTree>
    <p:extLst>
      <p:ext uri="{BB962C8B-B14F-4D97-AF65-F5344CB8AC3E}">
        <p14:creationId xmlns:p14="http://schemas.microsoft.com/office/powerpoint/2010/main" val="2837970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EFE1-3DF2-D47B-28EE-A629C27E2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9C5EDA-464B-C2EF-8914-35E62984D0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F1FC6-44D1-00EC-A6A9-4BC2904A8F5B}"/>
              </a:ext>
            </a:extLst>
          </p:cNvPr>
          <p:cNvSpPr>
            <a:spLocks noGrp="1"/>
          </p:cNvSpPr>
          <p:nvPr>
            <p:ph type="dt" sz="half" idx="10"/>
          </p:nvPr>
        </p:nvSpPr>
        <p:spPr/>
        <p:txBody>
          <a:bodyPr/>
          <a:lstStyle/>
          <a:p>
            <a:fld id="{0703C1DF-BCE8-40DE-96A2-F42D9546D106}" type="datetime1">
              <a:rPr lang="en-US" smtClean="0"/>
              <a:t>2/21/2023</a:t>
            </a:fld>
            <a:endParaRPr lang="en-US"/>
          </a:p>
        </p:txBody>
      </p:sp>
      <p:sp>
        <p:nvSpPr>
          <p:cNvPr id="5" name="Footer Placeholder 4">
            <a:extLst>
              <a:ext uri="{FF2B5EF4-FFF2-40B4-BE49-F238E27FC236}">
                <a16:creationId xmlns:a16="http://schemas.microsoft.com/office/drawing/2014/main" id="{19D86E2A-4587-BB9E-60CA-103401CFD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D29AC-4961-726D-26DF-2111084BEE25}"/>
              </a:ext>
            </a:extLst>
          </p:cNvPr>
          <p:cNvSpPr>
            <a:spLocks noGrp="1"/>
          </p:cNvSpPr>
          <p:nvPr>
            <p:ph type="sldNum" sz="quarter" idx="12"/>
          </p:nvPr>
        </p:nvSpPr>
        <p:spPr/>
        <p:txBody>
          <a:bodyPr/>
          <a:lstStyle/>
          <a:p>
            <a:fld id="{0494CCBC-F9C8-4818-AF20-AF339270A62D}" type="slidenum">
              <a:rPr lang="en-US" smtClean="0"/>
              <a:t>‹#›</a:t>
            </a:fld>
            <a:endParaRPr lang="en-US"/>
          </a:p>
        </p:txBody>
      </p:sp>
    </p:spTree>
    <p:extLst>
      <p:ext uri="{BB962C8B-B14F-4D97-AF65-F5344CB8AC3E}">
        <p14:creationId xmlns:p14="http://schemas.microsoft.com/office/powerpoint/2010/main" val="545931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252B-5948-88DB-260D-1AB0248D7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723602-048B-BF47-275B-F26AA2E570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3AB98B-8F53-2730-A0AF-53B76506246F}"/>
              </a:ext>
            </a:extLst>
          </p:cNvPr>
          <p:cNvSpPr>
            <a:spLocks noGrp="1"/>
          </p:cNvSpPr>
          <p:nvPr>
            <p:ph type="dt" sz="half" idx="10"/>
          </p:nvPr>
        </p:nvSpPr>
        <p:spPr/>
        <p:txBody>
          <a:bodyPr/>
          <a:lstStyle/>
          <a:p>
            <a:fld id="{A8446C91-7267-41D2-8331-EB845CF53F7D}" type="datetime1">
              <a:rPr lang="en-US" smtClean="0"/>
              <a:t>2/21/2023</a:t>
            </a:fld>
            <a:endParaRPr lang="en-US"/>
          </a:p>
        </p:txBody>
      </p:sp>
      <p:sp>
        <p:nvSpPr>
          <p:cNvPr id="5" name="Footer Placeholder 4">
            <a:extLst>
              <a:ext uri="{FF2B5EF4-FFF2-40B4-BE49-F238E27FC236}">
                <a16:creationId xmlns:a16="http://schemas.microsoft.com/office/drawing/2014/main" id="{FC869812-5E2F-7DD3-FD8E-A94C4BF20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BEF7BD-7545-60F4-8018-D947B7A11861}"/>
              </a:ext>
            </a:extLst>
          </p:cNvPr>
          <p:cNvSpPr>
            <a:spLocks noGrp="1"/>
          </p:cNvSpPr>
          <p:nvPr>
            <p:ph type="sldNum" sz="quarter" idx="12"/>
          </p:nvPr>
        </p:nvSpPr>
        <p:spPr/>
        <p:txBody>
          <a:bodyPr/>
          <a:lstStyle/>
          <a:p>
            <a:fld id="{0494CCBC-F9C8-4818-AF20-AF339270A62D}" type="slidenum">
              <a:rPr lang="en-US" smtClean="0"/>
              <a:t>‹#›</a:t>
            </a:fld>
            <a:endParaRPr lang="en-US"/>
          </a:p>
        </p:txBody>
      </p:sp>
    </p:spTree>
    <p:extLst>
      <p:ext uri="{BB962C8B-B14F-4D97-AF65-F5344CB8AC3E}">
        <p14:creationId xmlns:p14="http://schemas.microsoft.com/office/powerpoint/2010/main" val="2818887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D46BB-340B-720C-C908-9EE4BC32D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85DE1-2581-E3C9-7C02-9E1B3B3ED5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06A360-9D6B-6590-022D-F6D1D2B170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472AF-F26B-431C-CC5B-0471CD96DEB0}"/>
              </a:ext>
            </a:extLst>
          </p:cNvPr>
          <p:cNvSpPr>
            <a:spLocks noGrp="1"/>
          </p:cNvSpPr>
          <p:nvPr>
            <p:ph type="dt" sz="half" idx="10"/>
          </p:nvPr>
        </p:nvSpPr>
        <p:spPr/>
        <p:txBody>
          <a:bodyPr/>
          <a:lstStyle/>
          <a:p>
            <a:fld id="{2ECF6FD8-997F-47A3-BC4C-D0A2D5EE8B13}" type="datetime1">
              <a:rPr lang="en-US" smtClean="0"/>
              <a:t>2/21/2023</a:t>
            </a:fld>
            <a:endParaRPr lang="en-US"/>
          </a:p>
        </p:txBody>
      </p:sp>
      <p:sp>
        <p:nvSpPr>
          <p:cNvPr id="6" name="Footer Placeholder 5">
            <a:extLst>
              <a:ext uri="{FF2B5EF4-FFF2-40B4-BE49-F238E27FC236}">
                <a16:creationId xmlns:a16="http://schemas.microsoft.com/office/drawing/2014/main" id="{4AE566AC-6535-B251-9622-0B7B8EC6B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E491F-06D3-7744-8ADD-72FEA1512EA0}"/>
              </a:ext>
            </a:extLst>
          </p:cNvPr>
          <p:cNvSpPr>
            <a:spLocks noGrp="1"/>
          </p:cNvSpPr>
          <p:nvPr>
            <p:ph type="sldNum" sz="quarter" idx="12"/>
          </p:nvPr>
        </p:nvSpPr>
        <p:spPr/>
        <p:txBody>
          <a:bodyPr/>
          <a:lstStyle/>
          <a:p>
            <a:fld id="{0494CCBC-F9C8-4818-AF20-AF339270A62D}" type="slidenum">
              <a:rPr lang="en-US" smtClean="0"/>
              <a:t>‹#›</a:t>
            </a:fld>
            <a:endParaRPr lang="en-US"/>
          </a:p>
        </p:txBody>
      </p:sp>
    </p:spTree>
    <p:extLst>
      <p:ext uri="{BB962C8B-B14F-4D97-AF65-F5344CB8AC3E}">
        <p14:creationId xmlns:p14="http://schemas.microsoft.com/office/powerpoint/2010/main" val="1857940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182E-EDFD-BA96-3962-E1B7E12E35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69382F-0A72-C207-F3DB-273043CEE8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042A-C8E6-E38E-57CA-DB8807EC03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82C57E-10A5-9801-62F8-99C4327F03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82E8E8-B878-5E7F-F7DD-D2308BDBDA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CB338A-7088-1C2A-89AD-4A2E2FA58166}"/>
              </a:ext>
            </a:extLst>
          </p:cNvPr>
          <p:cNvSpPr>
            <a:spLocks noGrp="1"/>
          </p:cNvSpPr>
          <p:nvPr>
            <p:ph type="dt" sz="half" idx="10"/>
          </p:nvPr>
        </p:nvSpPr>
        <p:spPr/>
        <p:txBody>
          <a:bodyPr/>
          <a:lstStyle/>
          <a:p>
            <a:fld id="{54E9F45D-1837-4724-8CA5-9A8595B3634A}" type="datetime1">
              <a:rPr lang="en-US" smtClean="0"/>
              <a:t>2/21/2023</a:t>
            </a:fld>
            <a:endParaRPr lang="en-US"/>
          </a:p>
        </p:txBody>
      </p:sp>
      <p:sp>
        <p:nvSpPr>
          <p:cNvPr id="8" name="Footer Placeholder 7">
            <a:extLst>
              <a:ext uri="{FF2B5EF4-FFF2-40B4-BE49-F238E27FC236}">
                <a16:creationId xmlns:a16="http://schemas.microsoft.com/office/drawing/2014/main" id="{BD8134DF-8E93-83B9-F19A-7BC2BF22E9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FCEE85-400E-44DA-9502-7BCCF9C5133E}"/>
              </a:ext>
            </a:extLst>
          </p:cNvPr>
          <p:cNvSpPr>
            <a:spLocks noGrp="1"/>
          </p:cNvSpPr>
          <p:nvPr>
            <p:ph type="sldNum" sz="quarter" idx="12"/>
          </p:nvPr>
        </p:nvSpPr>
        <p:spPr/>
        <p:txBody>
          <a:bodyPr/>
          <a:lstStyle/>
          <a:p>
            <a:fld id="{0494CCBC-F9C8-4818-AF20-AF339270A62D}" type="slidenum">
              <a:rPr lang="en-US" smtClean="0"/>
              <a:t>‹#›</a:t>
            </a:fld>
            <a:endParaRPr lang="en-US"/>
          </a:p>
        </p:txBody>
      </p:sp>
    </p:spTree>
    <p:extLst>
      <p:ext uri="{BB962C8B-B14F-4D97-AF65-F5344CB8AC3E}">
        <p14:creationId xmlns:p14="http://schemas.microsoft.com/office/powerpoint/2010/main" val="28367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569FB-B803-0BAF-C75F-8FDC0B7558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1F001-0CFF-43B0-4CF8-E7238EF18F8A}"/>
              </a:ext>
            </a:extLst>
          </p:cNvPr>
          <p:cNvSpPr>
            <a:spLocks noGrp="1"/>
          </p:cNvSpPr>
          <p:nvPr>
            <p:ph type="dt" sz="half" idx="10"/>
          </p:nvPr>
        </p:nvSpPr>
        <p:spPr/>
        <p:txBody>
          <a:bodyPr/>
          <a:lstStyle/>
          <a:p>
            <a:fld id="{5B97C002-5F0B-473A-A319-3E603D944C0B}" type="datetime1">
              <a:rPr lang="en-US" smtClean="0"/>
              <a:t>2/21/2023</a:t>
            </a:fld>
            <a:endParaRPr lang="en-US"/>
          </a:p>
        </p:txBody>
      </p:sp>
      <p:sp>
        <p:nvSpPr>
          <p:cNvPr id="4" name="Footer Placeholder 3">
            <a:extLst>
              <a:ext uri="{FF2B5EF4-FFF2-40B4-BE49-F238E27FC236}">
                <a16:creationId xmlns:a16="http://schemas.microsoft.com/office/drawing/2014/main" id="{487363C1-BCC0-42FC-877E-B2FEEFD675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91820F-5FA6-7797-CBDA-9BB08D7EC804}"/>
              </a:ext>
            </a:extLst>
          </p:cNvPr>
          <p:cNvSpPr>
            <a:spLocks noGrp="1"/>
          </p:cNvSpPr>
          <p:nvPr>
            <p:ph type="sldNum" sz="quarter" idx="12"/>
          </p:nvPr>
        </p:nvSpPr>
        <p:spPr/>
        <p:txBody>
          <a:bodyPr/>
          <a:lstStyle/>
          <a:p>
            <a:fld id="{0494CCBC-F9C8-4818-AF20-AF339270A62D}" type="slidenum">
              <a:rPr lang="en-US" smtClean="0"/>
              <a:t>‹#›</a:t>
            </a:fld>
            <a:endParaRPr lang="en-US"/>
          </a:p>
        </p:txBody>
      </p:sp>
    </p:spTree>
    <p:extLst>
      <p:ext uri="{BB962C8B-B14F-4D97-AF65-F5344CB8AC3E}">
        <p14:creationId xmlns:p14="http://schemas.microsoft.com/office/powerpoint/2010/main" val="53649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84F160-ED13-0B35-BCD4-7CD77FAF73D4}"/>
              </a:ext>
            </a:extLst>
          </p:cNvPr>
          <p:cNvSpPr>
            <a:spLocks noGrp="1"/>
          </p:cNvSpPr>
          <p:nvPr>
            <p:ph type="dt" sz="half" idx="10"/>
          </p:nvPr>
        </p:nvSpPr>
        <p:spPr/>
        <p:txBody>
          <a:bodyPr/>
          <a:lstStyle/>
          <a:p>
            <a:fld id="{8B3461E5-9A92-41C5-9B0C-B9756CEA6AFD}" type="datetime1">
              <a:rPr lang="en-US" smtClean="0"/>
              <a:t>2/21/2023</a:t>
            </a:fld>
            <a:endParaRPr lang="en-US"/>
          </a:p>
        </p:txBody>
      </p:sp>
      <p:sp>
        <p:nvSpPr>
          <p:cNvPr id="3" name="Footer Placeholder 2">
            <a:extLst>
              <a:ext uri="{FF2B5EF4-FFF2-40B4-BE49-F238E27FC236}">
                <a16:creationId xmlns:a16="http://schemas.microsoft.com/office/drawing/2014/main" id="{A9FE0A6C-35EB-A13E-F040-A5F61DCB23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4B73F0-4B59-AE6E-03A4-B673F2047247}"/>
              </a:ext>
            </a:extLst>
          </p:cNvPr>
          <p:cNvSpPr>
            <a:spLocks noGrp="1"/>
          </p:cNvSpPr>
          <p:nvPr>
            <p:ph type="sldNum" sz="quarter" idx="12"/>
          </p:nvPr>
        </p:nvSpPr>
        <p:spPr/>
        <p:txBody>
          <a:bodyPr/>
          <a:lstStyle/>
          <a:p>
            <a:fld id="{0494CCBC-F9C8-4818-AF20-AF339270A62D}" type="slidenum">
              <a:rPr lang="en-US" smtClean="0"/>
              <a:t>‹#›</a:t>
            </a:fld>
            <a:endParaRPr lang="en-US"/>
          </a:p>
        </p:txBody>
      </p:sp>
    </p:spTree>
    <p:extLst>
      <p:ext uri="{BB962C8B-B14F-4D97-AF65-F5344CB8AC3E}">
        <p14:creationId xmlns:p14="http://schemas.microsoft.com/office/powerpoint/2010/main" val="386313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07FB-B75F-F580-4F54-821B783A1B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445064-8981-E237-77EB-4CF757E1DA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9F5C5D-6983-8178-1576-EBC6791DD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781189-2DAB-0A77-34D6-EF712EC4832D}"/>
              </a:ext>
            </a:extLst>
          </p:cNvPr>
          <p:cNvSpPr>
            <a:spLocks noGrp="1"/>
          </p:cNvSpPr>
          <p:nvPr>
            <p:ph type="dt" sz="half" idx="10"/>
          </p:nvPr>
        </p:nvSpPr>
        <p:spPr/>
        <p:txBody>
          <a:bodyPr/>
          <a:lstStyle/>
          <a:p>
            <a:fld id="{ACACECA7-616F-48BF-9485-C7BC69247F16}" type="datetime1">
              <a:rPr lang="en-US" smtClean="0"/>
              <a:t>2/21/2023</a:t>
            </a:fld>
            <a:endParaRPr lang="en-US"/>
          </a:p>
        </p:txBody>
      </p:sp>
      <p:sp>
        <p:nvSpPr>
          <p:cNvPr id="6" name="Footer Placeholder 5">
            <a:extLst>
              <a:ext uri="{FF2B5EF4-FFF2-40B4-BE49-F238E27FC236}">
                <a16:creationId xmlns:a16="http://schemas.microsoft.com/office/drawing/2014/main" id="{04F1D6DD-1C53-1B4B-3434-DA5F1B5AFA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06E15-E11E-44BE-CE77-4D086EAA56C1}"/>
              </a:ext>
            </a:extLst>
          </p:cNvPr>
          <p:cNvSpPr>
            <a:spLocks noGrp="1"/>
          </p:cNvSpPr>
          <p:nvPr>
            <p:ph type="sldNum" sz="quarter" idx="12"/>
          </p:nvPr>
        </p:nvSpPr>
        <p:spPr/>
        <p:txBody>
          <a:bodyPr/>
          <a:lstStyle/>
          <a:p>
            <a:fld id="{0494CCBC-F9C8-4818-AF20-AF339270A62D}" type="slidenum">
              <a:rPr lang="en-US" smtClean="0"/>
              <a:t>‹#›</a:t>
            </a:fld>
            <a:endParaRPr lang="en-US"/>
          </a:p>
        </p:txBody>
      </p:sp>
    </p:spTree>
    <p:extLst>
      <p:ext uri="{BB962C8B-B14F-4D97-AF65-F5344CB8AC3E}">
        <p14:creationId xmlns:p14="http://schemas.microsoft.com/office/powerpoint/2010/main" val="9711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6445-9499-CAE5-FC28-53C4A7382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510BB2-7096-99B4-538F-D93DED762A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A74AC8-43EC-EDB5-12BA-8F67FCAD9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5A064-01F8-0149-1955-D4C12259670E}"/>
              </a:ext>
            </a:extLst>
          </p:cNvPr>
          <p:cNvSpPr>
            <a:spLocks noGrp="1"/>
          </p:cNvSpPr>
          <p:nvPr>
            <p:ph type="dt" sz="half" idx="10"/>
          </p:nvPr>
        </p:nvSpPr>
        <p:spPr/>
        <p:txBody>
          <a:bodyPr/>
          <a:lstStyle/>
          <a:p>
            <a:fld id="{69B2EDC7-9E65-4B45-8CF6-91C08D81513B}" type="datetime1">
              <a:rPr lang="en-US" smtClean="0"/>
              <a:t>2/21/2023</a:t>
            </a:fld>
            <a:endParaRPr lang="en-US"/>
          </a:p>
        </p:txBody>
      </p:sp>
      <p:sp>
        <p:nvSpPr>
          <p:cNvPr id="6" name="Footer Placeholder 5">
            <a:extLst>
              <a:ext uri="{FF2B5EF4-FFF2-40B4-BE49-F238E27FC236}">
                <a16:creationId xmlns:a16="http://schemas.microsoft.com/office/drawing/2014/main" id="{442227A5-39F1-61F6-9AE2-455EF0E2A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37575B-EEDD-B1BA-81B6-B5E6C9E53704}"/>
              </a:ext>
            </a:extLst>
          </p:cNvPr>
          <p:cNvSpPr>
            <a:spLocks noGrp="1"/>
          </p:cNvSpPr>
          <p:nvPr>
            <p:ph type="sldNum" sz="quarter" idx="12"/>
          </p:nvPr>
        </p:nvSpPr>
        <p:spPr/>
        <p:txBody>
          <a:bodyPr/>
          <a:lstStyle/>
          <a:p>
            <a:fld id="{0494CCBC-F9C8-4818-AF20-AF339270A62D}" type="slidenum">
              <a:rPr lang="en-US" smtClean="0"/>
              <a:t>‹#›</a:t>
            </a:fld>
            <a:endParaRPr lang="en-US"/>
          </a:p>
        </p:txBody>
      </p:sp>
    </p:spTree>
    <p:extLst>
      <p:ext uri="{BB962C8B-B14F-4D97-AF65-F5344CB8AC3E}">
        <p14:creationId xmlns:p14="http://schemas.microsoft.com/office/powerpoint/2010/main" val="2002374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D6FEC-A5DC-FD72-DE43-B104D8F566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54F9AC-2126-FCA0-3790-3C7AF1FF8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DE0F5-0897-6BF1-9548-2C76A9C908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E54E-8B19-41B7-B027-731F083B00CB}" type="datetime1">
              <a:rPr lang="en-US" smtClean="0"/>
              <a:t>2/21/2023</a:t>
            </a:fld>
            <a:endParaRPr lang="en-US"/>
          </a:p>
        </p:txBody>
      </p:sp>
      <p:sp>
        <p:nvSpPr>
          <p:cNvPr id="5" name="Footer Placeholder 4">
            <a:extLst>
              <a:ext uri="{FF2B5EF4-FFF2-40B4-BE49-F238E27FC236}">
                <a16:creationId xmlns:a16="http://schemas.microsoft.com/office/drawing/2014/main" id="{2327CF39-940A-E32B-55D1-60CD2EF3D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A3AFF4-A70F-2310-153B-D24B3517BB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4CCBC-F9C8-4818-AF20-AF339270A62D}" type="slidenum">
              <a:rPr lang="en-US" smtClean="0"/>
              <a:t>‹#›</a:t>
            </a:fld>
            <a:endParaRPr lang="en-US"/>
          </a:p>
        </p:txBody>
      </p:sp>
    </p:spTree>
    <p:extLst>
      <p:ext uri="{BB962C8B-B14F-4D97-AF65-F5344CB8AC3E}">
        <p14:creationId xmlns:p14="http://schemas.microsoft.com/office/powerpoint/2010/main" val="259782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sol-ark.com/sol-ark-15k-all-in-one/"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altestore.com/store/inverters/hybrid-inverters/sol-ark-hybrid-inverter-pre-wired-systems-p41381/#SOLARK15K"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missionsolar.com/wp-content/uploads/2022/03/C-SA2-MKTG-0025-Data-Sheet-for-SX5T.pdf" TargetMode="External"/><Relationship Id="rId2" Type="http://schemas.openxmlformats.org/officeDocument/2006/relationships/hyperlink" Target="https://www.ecodirect.com/Mission-Solar-345-Watt-All-Black-Mono-Solar-Panel-p/mission-solar-mse345sx5t.htm"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0A0AD5-DA3B-ED8F-06F6-5D8AE658A48A}"/>
              </a:ext>
            </a:extLst>
          </p:cNvPr>
          <p:cNvSpPr txBox="1"/>
          <p:nvPr/>
        </p:nvSpPr>
        <p:spPr>
          <a:xfrm>
            <a:off x="2895600" y="546238"/>
            <a:ext cx="6400800" cy="1477328"/>
          </a:xfrm>
          <a:prstGeom prst="rect">
            <a:avLst/>
          </a:prstGeom>
          <a:noFill/>
        </p:spPr>
        <p:txBody>
          <a:bodyPr wrap="square" rtlCol="0">
            <a:spAutoFit/>
          </a:bodyPr>
          <a:lstStyle/>
          <a:p>
            <a:pPr algn="ctr"/>
            <a:r>
              <a:rPr lang="en-US" dirty="0"/>
              <a:t>Jones Family PV Battery Upgrade Project</a:t>
            </a:r>
          </a:p>
          <a:p>
            <a:pPr algn="ctr"/>
            <a:r>
              <a:rPr lang="en-US" dirty="0"/>
              <a:t>February 20, 2023</a:t>
            </a:r>
          </a:p>
          <a:p>
            <a:endParaRPr lang="en-US" dirty="0"/>
          </a:p>
          <a:p>
            <a:endParaRPr lang="en-US" dirty="0"/>
          </a:p>
          <a:p>
            <a:endParaRPr lang="en-US" dirty="0"/>
          </a:p>
        </p:txBody>
      </p:sp>
      <p:graphicFrame>
        <p:nvGraphicFramePr>
          <p:cNvPr id="2" name="Table 2">
            <a:extLst>
              <a:ext uri="{FF2B5EF4-FFF2-40B4-BE49-F238E27FC236}">
                <a16:creationId xmlns:a16="http://schemas.microsoft.com/office/drawing/2014/main" id="{F56C7B92-09FB-6D15-A396-46B76736E112}"/>
              </a:ext>
            </a:extLst>
          </p:cNvPr>
          <p:cNvGraphicFramePr>
            <a:graphicFrameLocks noGrp="1"/>
          </p:cNvGraphicFramePr>
          <p:nvPr>
            <p:extLst>
              <p:ext uri="{D42A27DB-BD31-4B8C-83A1-F6EECF244321}">
                <p14:modId xmlns:p14="http://schemas.microsoft.com/office/powerpoint/2010/main" val="2547565120"/>
              </p:ext>
            </p:extLst>
          </p:nvPr>
        </p:nvGraphicFramePr>
        <p:xfrm>
          <a:off x="3544570" y="1595458"/>
          <a:ext cx="4840224" cy="4079240"/>
        </p:xfrm>
        <a:graphic>
          <a:graphicData uri="http://schemas.openxmlformats.org/drawingml/2006/table">
            <a:tbl>
              <a:tblPr firstRow="1" bandRow="1">
                <a:tableStyleId>{5C22544A-7EE6-4342-B048-85BDC9FD1C3A}</a:tableStyleId>
              </a:tblPr>
              <a:tblGrid>
                <a:gridCol w="3919728">
                  <a:extLst>
                    <a:ext uri="{9D8B030D-6E8A-4147-A177-3AD203B41FA5}">
                      <a16:colId xmlns:a16="http://schemas.microsoft.com/office/drawing/2014/main" val="548091295"/>
                    </a:ext>
                  </a:extLst>
                </a:gridCol>
                <a:gridCol w="920496">
                  <a:extLst>
                    <a:ext uri="{9D8B030D-6E8A-4147-A177-3AD203B41FA5}">
                      <a16:colId xmlns:a16="http://schemas.microsoft.com/office/drawing/2014/main" val="1563586201"/>
                    </a:ext>
                  </a:extLst>
                </a:gridCol>
              </a:tblGrid>
              <a:tr h="370840">
                <a:tc>
                  <a:txBody>
                    <a:bodyPr/>
                    <a:lstStyle/>
                    <a:p>
                      <a:r>
                        <a:rPr lang="en-US" dirty="0"/>
                        <a:t>Topic</a:t>
                      </a:r>
                    </a:p>
                  </a:txBody>
                  <a:tcPr/>
                </a:tc>
                <a:tc>
                  <a:txBody>
                    <a:bodyPr/>
                    <a:lstStyle/>
                    <a:p>
                      <a:pPr algn="ctr"/>
                      <a:r>
                        <a:rPr lang="en-US" dirty="0"/>
                        <a:t>Page</a:t>
                      </a:r>
                    </a:p>
                  </a:txBody>
                  <a:tcPr/>
                </a:tc>
                <a:extLst>
                  <a:ext uri="{0D108BD9-81ED-4DB2-BD59-A6C34878D82A}">
                    <a16:rowId xmlns:a16="http://schemas.microsoft.com/office/drawing/2014/main" val="3859809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 System</a:t>
                      </a:r>
                    </a:p>
                  </a:txBody>
                  <a:tcPr/>
                </a:tc>
                <a:tc>
                  <a:txBody>
                    <a:bodyPr/>
                    <a:lstStyle/>
                    <a:p>
                      <a:pPr algn="ctr"/>
                      <a:r>
                        <a:rPr lang="en-US" dirty="0"/>
                        <a:t>2</a:t>
                      </a:r>
                    </a:p>
                  </a:txBody>
                  <a:tcPr/>
                </a:tc>
                <a:extLst>
                  <a:ext uri="{0D108BD9-81ED-4DB2-BD59-A6C34878D82A}">
                    <a16:rowId xmlns:a16="http://schemas.microsoft.com/office/drawing/2014/main" val="32951089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System Block diagram</a:t>
                      </a:r>
                    </a:p>
                  </a:txBody>
                  <a:tcPr/>
                </a:tc>
                <a:tc>
                  <a:txBody>
                    <a:bodyPr/>
                    <a:lstStyle/>
                    <a:p>
                      <a:pPr algn="ctr"/>
                      <a:r>
                        <a:rPr lang="en-US" dirty="0"/>
                        <a:t>4</a:t>
                      </a:r>
                    </a:p>
                  </a:txBody>
                  <a:tcPr/>
                </a:tc>
                <a:extLst>
                  <a:ext uri="{0D108BD9-81ED-4DB2-BD59-A6C34878D82A}">
                    <a16:rowId xmlns:a16="http://schemas.microsoft.com/office/drawing/2014/main" val="2642568980"/>
                  </a:ext>
                </a:extLst>
              </a:tr>
              <a:tr h="370840">
                <a:tc>
                  <a:txBody>
                    <a:bodyPr/>
                    <a:lstStyle/>
                    <a:p>
                      <a:pPr marL="0" indent="0">
                        <a:buFont typeface="Arial" panose="020B0604020202020204" pitchFamily="34" charset="0"/>
                        <a:buNone/>
                      </a:pPr>
                      <a:r>
                        <a:rPr lang="en-US" dirty="0"/>
                        <a:t>Inverter Upgrade</a:t>
                      </a:r>
                    </a:p>
                  </a:txBody>
                  <a:tcPr/>
                </a:tc>
                <a:tc>
                  <a:txBody>
                    <a:bodyPr/>
                    <a:lstStyle/>
                    <a:p>
                      <a:pPr algn="ctr"/>
                      <a:r>
                        <a:rPr lang="en-US" dirty="0"/>
                        <a:t>5</a:t>
                      </a:r>
                    </a:p>
                  </a:txBody>
                  <a:tcPr/>
                </a:tc>
                <a:extLst>
                  <a:ext uri="{0D108BD9-81ED-4DB2-BD59-A6C34878D82A}">
                    <a16:rowId xmlns:a16="http://schemas.microsoft.com/office/drawing/2014/main" val="23647414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PV Panels</a:t>
                      </a:r>
                    </a:p>
                  </a:txBody>
                  <a:tcPr/>
                </a:tc>
                <a:tc>
                  <a:txBody>
                    <a:bodyPr/>
                    <a:lstStyle/>
                    <a:p>
                      <a:pPr algn="ctr"/>
                      <a:r>
                        <a:rPr lang="en-US" dirty="0"/>
                        <a:t>6</a:t>
                      </a:r>
                    </a:p>
                  </a:txBody>
                  <a:tcPr/>
                </a:tc>
                <a:extLst>
                  <a:ext uri="{0D108BD9-81ED-4DB2-BD59-A6C34878D82A}">
                    <a16:rowId xmlns:a16="http://schemas.microsoft.com/office/drawing/2014/main" val="3406389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PV Roof Mount System</a:t>
                      </a:r>
                    </a:p>
                  </a:txBody>
                  <a:tcPr/>
                </a:tc>
                <a:tc>
                  <a:txBody>
                    <a:bodyPr/>
                    <a:lstStyle/>
                    <a:p>
                      <a:pPr algn="ctr"/>
                      <a:r>
                        <a:rPr lang="en-US" dirty="0"/>
                        <a:t>9</a:t>
                      </a:r>
                    </a:p>
                  </a:txBody>
                  <a:tcPr/>
                </a:tc>
                <a:extLst>
                  <a:ext uri="{0D108BD9-81ED-4DB2-BD59-A6C34878D82A}">
                    <a16:rowId xmlns:a16="http://schemas.microsoft.com/office/drawing/2014/main" val="31931725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Battery Backup System</a:t>
                      </a:r>
                    </a:p>
                  </a:txBody>
                  <a:tcPr/>
                </a:tc>
                <a:tc>
                  <a:txBody>
                    <a:bodyPr/>
                    <a:lstStyle/>
                    <a:p>
                      <a:pPr algn="ctr"/>
                      <a:r>
                        <a:rPr lang="en-US" dirty="0"/>
                        <a:t>10</a:t>
                      </a:r>
                    </a:p>
                  </a:txBody>
                  <a:tcPr/>
                </a:tc>
                <a:extLst>
                  <a:ext uri="{0D108BD9-81ED-4DB2-BD59-A6C34878D82A}">
                    <a16:rowId xmlns:a16="http://schemas.microsoft.com/office/drawing/2014/main" val="274203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Conduit</a:t>
                      </a:r>
                    </a:p>
                  </a:txBody>
                  <a:tcPr/>
                </a:tc>
                <a:tc>
                  <a:txBody>
                    <a:bodyPr/>
                    <a:lstStyle/>
                    <a:p>
                      <a:pPr algn="ctr"/>
                      <a:r>
                        <a:rPr lang="en-US" dirty="0"/>
                        <a:t>14</a:t>
                      </a:r>
                    </a:p>
                  </a:txBody>
                  <a:tcPr/>
                </a:tc>
                <a:extLst>
                  <a:ext uri="{0D108BD9-81ED-4DB2-BD59-A6C34878D82A}">
                    <a16:rowId xmlns:a16="http://schemas.microsoft.com/office/drawing/2014/main" val="1622607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Service Panel Upgrade</a:t>
                      </a:r>
                    </a:p>
                  </a:txBody>
                  <a:tcPr/>
                </a:tc>
                <a:tc>
                  <a:txBody>
                    <a:bodyPr/>
                    <a:lstStyle/>
                    <a:p>
                      <a:pPr algn="ctr"/>
                      <a:r>
                        <a:rPr lang="en-US" dirty="0"/>
                        <a:t>16</a:t>
                      </a:r>
                    </a:p>
                  </a:txBody>
                  <a:tcPr/>
                </a:tc>
                <a:extLst>
                  <a:ext uri="{0D108BD9-81ED-4DB2-BD59-A6C34878D82A}">
                    <a16:rowId xmlns:a16="http://schemas.microsoft.com/office/drawing/2014/main" val="8848051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Parts List</a:t>
                      </a:r>
                    </a:p>
                  </a:txBody>
                  <a:tcPr/>
                </a:tc>
                <a:tc>
                  <a:txBody>
                    <a:bodyPr/>
                    <a:lstStyle/>
                    <a:p>
                      <a:pPr algn="ctr"/>
                      <a:r>
                        <a:rPr lang="en-US" dirty="0"/>
                        <a:t>17</a:t>
                      </a:r>
                    </a:p>
                  </a:txBody>
                  <a:tcPr/>
                </a:tc>
                <a:extLst>
                  <a:ext uri="{0D108BD9-81ED-4DB2-BD59-A6C34878D82A}">
                    <a16:rowId xmlns:a16="http://schemas.microsoft.com/office/drawing/2014/main" val="23881413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Appendix A - System Analysis</a:t>
                      </a:r>
                    </a:p>
                  </a:txBody>
                  <a:tcPr/>
                </a:tc>
                <a:tc>
                  <a:txBody>
                    <a:bodyPr/>
                    <a:lstStyle/>
                    <a:p>
                      <a:pPr algn="ctr"/>
                      <a:r>
                        <a:rPr lang="en-US" dirty="0"/>
                        <a:t>18</a:t>
                      </a:r>
                    </a:p>
                  </a:txBody>
                  <a:tcPr/>
                </a:tc>
                <a:extLst>
                  <a:ext uri="{0D108BD9-81ED-4DB2-BD59-A6C34878D82A}">
                    <a16:rowId xmlns:a16="http://schemas.microsoft.com/office/drawing/2014/main" val="77743346"/>
                  </a:ext>
                </a:extLst>
              </a:tr>
            </a:tbl>
          </a:graphicData>
        </a:graphic>
      </p:graphicFrame>
      <p:sp>
        <p:nvSpPr>
          <p:cNvPr id="3" name="Slide Number Placeholder 2">
            <a:extLst>
              <a:ext uri="{FF2B5EF4-FFF2-40B4-BE49-F238E27FC236}">
                <a16:creationId xmlns:a16="http://schemas.microsoft.com/office/drawing/2014/main" id="{17688344-EEA5-BCFD-54C7-3AA03FFC9531}"/>
              </a:ext>
            </a:extLst>
          </p:cNvPr>
          <p:cNvSpPr>
            <a:spLocks noGrp="1"/>
          </p:cNvSpPr>
          <p:nvPr>
            <p:ph type="sldNum" sz="quarter" idx="12"/>
          </p:nvPr>
        </p:nvSpPr>
        <p:spPr/>
        <p:txBody>
          <a:bodyPr/>
          <a:lstStyle/>
          <a:p>
            <a:fld id="{0494CCBC-F9C8-4818-AF20-AF339270A62D}" type="slidenum">
              <a:rPr lang="en-US" smtClean="0"/>
              <a:t>1</a:t>
            </a:fld>
            <a:endParaRPr lang="en-US"/>
          </a:p>
        </p:txBody>
      </p:sp>
    </p:spTree>
    <p:extLst>
      <p:ext uri="{BB962C8B-B14F-4D97-AF65-F5344CB8AC3E}">
        <p14:creationId xmlns:p14="http://schemas.microsoft.com/office/powerpoint/2010/main" val="2068253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7AEF96-8022-CCDE-DB8B-DDF42A2F563C}"/>
              </a:ext>
            </a:extLst>
          </p:cNvPr>
          <p:cNvSpPr txBox="1"/>
          <p:nvPr/>
        </p:nvSpPr>
        <p:spPr>
          <a:xfrm>
            <a:off x="3778250" y="184666"/>
            <a:ext cx="4387850" cy="369332"/>
          </a:xfrm>
          <a:prstGeom prst="rect">
            <a:avLst/>
          </a:prstGeom>
          <a:noFill/>
        </p:spPr>
        <p:txBody>
          <a:bodyPr wrap="square" rtlCol="0">
            <a:spAutoFit/>
          </a:bodyPr>
          <a:lstStyle/>
          <a:p>
            <a:r>
              <a:rPr lang="en-US" u="sng" dirty="0"/>
              <a:t>New Battery Backup System</a:t>
            </a:r>
          </a:p>
        </p:txBody>
      </p:sp>
      <p:pic>
        <p:nvPicPr>
          <p:cNvPr id="4" name="Picture 3">
            <a:extLst>
              <a:ext uri="{FF2B5EF4-FFF2-40B4-BE49-F238E27FC236}">
                <a16:creationId xmlns:a16="http://schemas.microsoft.com/office/drawing/2014/main" id="{846676EF-32D3-5772-62D5-E0A58A966483}"/>
              </a:ext>
            </a:extLst>
          </p:cNvPr>
          <p:cNvPicPr>
            <a:picLocks noChangeAspect="1"/>
          </p:cNvPicPr>
          <p:nvPr/>
        </p:nvPicPr>
        <p:blipFill rotWithShape="1">
          <a:blip r:embed="rId2">
            <a:extLst>
              <a:ext uri="{28A0092B-C50C-407E-A947-70E740481C1C}">
                <a14:useLocalDpi xmlns:a14="http://schemas.microsoft.com/office/drawing/2010/main" val="0"/>
              </a:ext>
            </a:extLst>
          </a:blip>
          <a:srcRect t="8742" b="17042"/>
          <a:stretch/>
        </p:blipFill>
        <p:spPr>
          <a:xfrm rot="5400000">
            <a:off x="1149865" y="2806185"/>
            <a:ext cx="4551918" cy="2533650"/>
          </a:xfrm>
          <a:prstGeom prst="rect">
            <a:avLst/>
          </a:prstGeom>
        </p:spPr>
      </p:pic>
      <p:sp>
        <p:nvSpPr>
          <p:cNvPr id="5" name="TextBox 4">
            <a:extLst>
              <a:ext uri="{FF2B5EF4-FFF2-40B4-BE49-F238E27FC236}">
                <a16:creationId xmlns:a16="http://schemas.microsoft.com/office/drawing/2014/main" id="{7C2A89AC-DD49-0A00-4F11-A8FDCBFE16E7}"/>
              </a:ext>
            </a:extLst>
          </p:cNvPr>
          <p:cNvSpPr txBox="1"/>
          <p:nvPr/>
        </p:nvSpPr>
        <p:spPr>
          <a:xfrm>
            <a:off x="1803399" y="561897"/>
            <a:ext cx="7740651" cy="369332"/>
          </a:xfrm>
          <a:prstGeom prst="rect">
            <a:avLst/>
          </a:prstGeom>
          <a:noFill/>
        </p:spPr>
        <p:txBody>
          <a:bodyPr wrap="square" rtlCol="0">
            <a:spAutoFit/>
          </a:bodyPr>
          <a:lstStyle/>
          <a:p>
            <a:r>
              <a:rPr lang="en-US" dirty="0"/>
              <a:t>Up to 8 used 48V 100 amp hour LiFePO4 electric vehicle battery packs in parallel</a:t>
            </a:r>
          </a:p>
        </p:txBody>
      </p:sp>
      <p:sp>
        <p:nvSpPr>
          <p:cNvPr id="6" name="TextBox 5">
            <a:extLst>
              <a:ext uri="{FF2B5EF4-FFF2-40B4-BE49-F238E27FC236}">
                <a16:creationId xmlns:a16="http://schemas.microsoft.com/office/drawing/2014/main" id="{A3D57522-40D7-AA68-3CAD-7D3434963CA6}"/>
              </a:ext>
            </a:extLst>
          </p:cNvPr>
          <p:cNvSpPr txBox="1"/>
          <p:nvPr/>
        </p:nvSpPr>
        <p:spPr>
          <a:xfrm>
            <a:off x="1854199" y="1303298"/>
            <a:ext cx="3143250" cy="369332"/>
          </a:xfrm>
          <a:prstGeom prst="rect">
            <a:avLst/>
          </a:prstGeom>
          <a:noFill/>
        </p:spPr>
        <p:txBody>
          <a:bodyPr wrap="square" rtlCol="0">
            <a:spAutoFit/>
          </a:bodyPr>
          <a:lstStyle/>
          <a:p>
            <a:r>
              <a:rPr lang="en-US" dirty="0"/>
              <a:t>4 Valence </a:t>
            </a:r>
            <a:r>
              <a:rPr lang="en-US" dirty="0" err="1"/>
              <a:t>Ucharge</a:t>
            </a:r>
            <a:r>
              <a:rPr lang="en-US" dirty="0"/>
              <a:t> XP Modules</a:t>
            </a:r>
          </a:p>
        </p:txBody>
      </p:sp>
      <p:pic>
        <p:nvPicPr>
          <p:cNvPr id="8" name="Picture 7">
            <a:extLst>
              <a:ext uri="{FF2B5EF4-FFF2-40B4-BE49-F238E27FC236}">
                <a16:creationId xmlns:a16="http://schemas.microsoft.com/office/drawing/2014/main" id="{4F17D5B0-C619-6440-7540-7CD130E39D26}"/>
              </a:ext>
            </a:extLst>
          </p:cNvPr>
          <p:cNvPicPr>
            <a:picLocks noChangeAspect="1"/>
          </p:cNvPicPr>
          <p:nvPr/>
        </p:nvPicPr>
        <p:blipFill rotWithShape="1">
          <a:blip r:embed="rId3">
            <a:extLst>
              <a:ext uri="{28A0092B-C50C-407E-A947-70E740481C1C}">
                <a14:useLocalDpi xmlns:a14="http://schemas.microsoft.com/office/drawing/2010/main" val="0"/>
              </a:ext>
            </a:extLst>
          </a:blip>
          <a:srcRect l="12129" t="27408" r="5926" b="13580"/>
          <a:stretch/>
        </p:blipFill>
        <p:spPr>
          <a:xfrm rot="5400000">
            <a:off x="5930864" y="2792416"/>
            <a:ext cx="4551919" cy="2458551"/>
          </a:xfrm>
          <a:prstGeom prst="rect">
            <a:avLst/>
          </a:prstGeom>
        </p:spPr>
      </p:pic>
      <p:sp>
        <p:nvSpPr>
          <p:cNvPr id="9" name="TextBox 8">
            <a:extLst>
              <a:ext uri="{FF2B5EF4-FFF2-40B4-BE49-F238E27FC236}">
                <a16:creationId xmlns:a16="http://schemas.microsoft.com/office/drawing/2014/main" id="{9C28B38A-AF39-0393-FF6B-1DF50731DE80}"/>
              </a:ext>
            </a:extLst>
          </p:cNvPr>
          <p:cNvSpPr txBox="1"/>
          <p:nvPr/>
        </p:nvSpPr>
        <p:spPr>
          <a:xfrm>
            <a:off x="7194553" y="1303298"/>
            <a:ext cx="1847851" cy="369332"/>
          </a:xfrm>
          <a:prstGeom prst="rect">
            <a:avLst/>
          </a:prstGeom>
          <a:noFill/>
        </p:spPr>
        <p:txBody>
          <a:bodyPr wrap="square" rtlCol="0">
            <a:spAutoFit/>
          </a:bodyPr>
          <a:lstStyle/>
          <a:p>
            <a:r>
              <a:rPr lang="en-US" dirty="0"/>
              <a:t>16 </a:t>
            </a:r>
            <a:r>
              <a:rPr lang="en-US" dirty="0" err="1"/>
              <a:t>HiPower</a:t>
            </a:r>
            <a:r>
              <a:rPr lang="en-US" dirty="0"/>
              <a:t> Cells</a:t>
            </a:r>
          </a:p>
        </p:txBody>
      </p:sp>
      <p:sp>
        <p:nvSpPr>
          <p:cNvPr id="3" name="Slide Number Placeholder 2">
            <a:extLst>
              <a:ext uri="{FF2B5EF4-FFF2-40B4-BE49-F238E27FC236}">
                <a16:creationId xmlns:a16="http://schemas.microsoft.com/office/drawing/2014/main" id="{C53F61B9-DC09-8AD1-CBDB-765FF7AE51A7}"/>
              </a:ext>
            </a:extLst>
          </p:cNvPr>
          <p:cNvSpPr>
            <a:spLocks noGrp="1"/>
          </p:cNvSpPr>
          <p:nvPr>
            <p:ph type="sldNum" sz="quarter" idx="12"/>
          </p:nvPr>
        </p:nvSpPr>
        <p:spPr/>
        <p:txBody>
          <a:bodyPr/>
          <a:lstStyle/>
          <a:p>
            <a:fld id="{0494CCBC-F9C8-4818-AF20-AF339270A62D}" type="slidenum">
              <a:rPr lang="en-US" smtClean="0"/>
              <a:t>10</a:t>
            </a:fld>
            <a:endParaRPr lang="en-US"/>
          </a:p>
        </p:txBody>
      </p:sp>
    </p:spTree>
    <p:extLst>
      <p:ext uri="{BB962C8B-B14F-4D97-AF65-F5344CB8AC3E}">
        <p14:creationId xmlns:p14="http://schemas.microsoft.com/office/powerpoint/2010/main" val="3853359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879AAA-DD47-940E-7981-D3BA5E90F683}"/>
              </a:ext>
            </a:extLst>
          </p:cNvPr>
          <p:cNvSpPr txBox="1"/>
          <p:nvPr/>
        </p:nvSpPr>
        <p:spPr>
          <a:xfrm>
            <a:off x="3778250" y="184666"/>
            <a:ext cx="4387850" cy="369332"/>
          </a:xfrm>
          <a:prstGeom prst="rect">
            <a:avLst/>
          </a:prstGeom>
          <a:noFill/>
        </p:spPr>
        <p:txBody>
          <a:bodyPr wrap="square" rtlCol="0">
            <a:spAutoFit/>
          </a:bodyPr>
          <a:lstStyle/>
          <a:p>
            <a:r>
              <a:rPr lang="en-US" u="sng" dirty="0"/>
              <a:t>New Battery Backup System</a:t>
            </a:r>
          </a:p>
        </p:txBody>
      </p:sp>
      <p:sp>
        <p:nvSpPr>
          <p:cNvPr id="3" name="TextBox 2">
            <a:extLst>
              <a:ext uri="{FF2B5EF4-FFF2-40B4-BE49-F238E27FC236}">
                <a16:creationId xmlns:a16="http://schemas.microsoft.com/office/drawing/2014/main" id="{0C4C0B99-A9DC-C5AD-A5AD-3A1B18543DA3}"/>
              </a:ext>
            </a:extLst>
          </p:cNvPr>
          <p:cNvSpPr txBox="1"/>
          <p:nvPr/>
        </p:nvSpPr>
        <p:spPr>
          <a:xfrm>
            <a:off x="3894351" y="2005747"/>
            <a:ext cx="4387850" cy="2031325"/>
          </a:xfrm>
          <a:prstGeom prst="rect">
            <a:avLst/>
          </a:prstGeom>
          <a:noFill/>
        </p:spPr>
        <p:txBody>
          <a:bodyPr wrap="square" rtlCol="0">
            <a:spAutoFit/>
          </a:bodyPr>
          <a:lstStyle/>
          <a:p>
            <a:r>
              <a:rPr lang="en-US" dirty="0">
                <a:highlight>
                  <a:srgbClr val="FFFF00"/>
                </a:highlight>
              </a:rPr>
              <a:t>Insert Trevor’s BMS info and connection to All-in-one here</a:t>
            </a:r>
          </a:p>
          <a:p>
            <a:r>
              <a:rPr lang="en-US" dirty="0">
                <a:highlight>
                  <a:srgbClr val="FFFF00"/>
                </a:highlight>
              </a:rPr>
              <a:t>Add battery box details:</a:t>
            </a:r>
          </a:p>
          <a:p>
            <a:pPr marL="285750" indent="-285750">
              <a:buFontTx/>
              <a:buChar char="-"/>
            </a:pPr>
            <a:r>
              <a:rPr lang="en-US" dirty="0">
                <a:highlight>
                  <a:srgbClr val="FFFF00"/>
                </a:highlight>
              </a:rPr>
              <a:t>Foundation</a:t>
            </a:r>
          </a:p>
          <a:p>
            <a:pPr marL="285750" indent="-285750">
              <a:buFontTx/>
              <a:buChar char="-"/>
            </a:pPr>
            <a:r>
              <a:rPr lang="en-US" dirty="0">
                <a:highlight>
                  <a:srgbClr val="FFFF00"/>
                </a:highlight>
              </a:rPr>
              <a:t>Underground conduit</a:t>
            </a:r>
          </a:p>
          <a:p>
            <a:pPr marL="285750" indent="-285750">
              <a:buFontTx/>
              <a:buChar char="-"/>
            </a:pPr>
            <a:r>
              <a:rPr lang="en-US" dirty="0">
                <a:highlight>
                  <a:srgbClr val="FFFF00"/>
                </a:highlight>
              </a:rPr>
              <a:t>Shell</a:t>
            </a:r>
          </a:p>
          <a:p>
            <a:pPr marL="285750" indent="-285750">
              <a:buFontTx/>
              <a:buChar char="-"/>
            </a:pPr>
            <a:r>
              <a:rPr lang="en-US" dirty="0">
                <a:highlight>
                  <a:srgbClr val="FFFF00"/>
                </a:highlight>
              </a:rPr>
              <a:t>Rack system</a:t>
            </a:r>
          </a:p>
        </p:txBody>
      </p:sp>
      <p:sp>
        <p:nvSpPr>
          <p:cNvPr id="4" name="Slide Number Placeholder 3">
            <a:extLst>
              <a:ext uri="{FF2B5EF4-FFF2-40B4-BE49-F238E27FC236}">
                <a16:creationId xmlns:a16="http://schemas.microsoft.com/office/drawing/2014/main" id="{43624758-F9FB-D992-4A39-59E4582685F3}"/>
              </a:ext>
            </a:extLst>
          </p:cNvPr>
          <p:cNvSpPr>
            <a:spLocks noGrp="1"/>
          </p:cNvSpPr>
          <p:nvPr>
            <p:ph type="sldNum" sz="quarter" idx="12"/>
          </p:nvPr>
        </p:nvSpPr>
        <p:spPr/>
        <p:txBody>
          <a:bodyPr/>
          <a:lstStyle/>
          <a:p>
            <a:fld id="{0494CCBC-F9C8-4818-AF20-AF339270A62D}" type="slidenum">
              <a:rPr lang="en-US" smtClean="0"/>
              <a:t>11</a:t>
            </a:fld>
            <a:endParaRPr lang="en-US"/>
          </a:p>
        </p:txBody>
      </p:sp>
    </p:spTree>
    <p:extLst>
      <p:ext uri="{BB962C8B-B14F-4D97-AF65-F5344CB8AC3E}">
        <p14:creationId xmlns:p14="http://schemas.microsoft.com/office/powerpoint/2010/main" val="2234600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06480C-5252-4A9D-95E6-09D4CEBE28EB}"/>
              </a:ext>
            </a:extLst>
          </p:cNvPr>
          <p:cNvSpPr txBox="1"/>
          <p:nvPr/>
        </p:nvSpPr>
        <p:spPr>
          <a:xfrm>
            <a:off x="3778250" y="184666"/>
            <a:ext cx="4387850" cy="369332"/>
          </a:xfrm>
          <a:prstGeom prst="rect">
            <a:avLst/>
          </a:prstGeom>
          <a:noFill/>
        </p:spPr>
        <p:txBody>
          <a:bodyPr wrap="square" rtlCol="0">
            <a:spAutoFit/>
          </a:bodyPr>
          <a:lstStyle/>
          <a:p>
            <a:r>
              <a:rPr lang="en-US" u="sng" dirty="0"/>
              <a:t>New Battery Backup System</a:t>
            </a:r>
          </a:p>
        </p:txBody>
      </p:sp>
      <p:pic>
        <p:nvPicPr>
          <p:cNvPr id="6" name="Picture 5">
            <a:extLst>
              <a:ext uri="{FF2B5EF4-FFF2-40B4-BE49-F238E27FC236}">
                <a16:creationId xmlns:a16="http://schemas.microsoft.com/office/drawing/2014/main" id="{45D0EB38-EFF2-D9EB-567C-29D6EFAB5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250" y="1200150"/>
            <a:ext cx="6959600" cy="5219700"/>
          </a:xfrm>
          <a:prstGeom prst="rect">
            <a:avLst/>
          </a:prstGeom>
        </p:spPr>
      </p:pic>
      <p:sp>
        <p:nvSpPr>
          <p:cNvPr id="7" name="TextBox 6">
            <a:extLst>
              <a:ext uri="{FF2B5EF4-FFF2-40B4-BE49-F238E27FC236}">
                <a16:creationId xmlns:a16="http://schemas.microsoft.com/office/drawing/2014/main" id="{3E1860C5-79E9-DD62-F327-28A9814B52AD}"/>
              </a:ext>
            </a:extLst>
          </p:cNvPr>
          <p:cNvSpPr txBox="1"/>
          <p:nvPr/>
        </p:nvSpPr>
        <p:spPr>
          <a:xfrm>
            <a:off x="520700" y="1323886"/>
            <a:ext cx="1549400" cy="1200329"/>
          </a:xfrm>
          <a:prstGeom prst="rect">
            <a:avLst/>
          </a:prstGeom>
          <a:noFill/>
        </p:spPr>
        <p:txBody>
          <a:bodyPr wrap="square" rtlCol="0">
            <a:spAutoFit/>
          </a:bodyPr>
          <a:lstStyle/>
          <a:p>
            <a:r>
              <a:rPr lang="en-US" dirty="0"/>
              <a:t>Battery box location (rose bushes to be transplanted)</a:t>
            </a:r>
          </a:p>
        </p:txBody>
      </p:sp>
      <p:cxnSp>
        <p:nvCxnSpPr>
          <p:cNvPr id="8" name="Straight Arrow Connector 7">
            <a:extLst>
              <a:ext uri="{FF2B5EF4-FFF2-40B4-BE49-F238E27FC236}">
                <a16:creationId xmlns:a16="http://schemas.microsoft.com/office/drawing/2014/main" id="{A948B4C0-D12E-3414-A8B0-5A8037C8C504}"/>
              </a:ext>
            </a:extLst>
          </p:cNvPr>
          <p:cNvCxnSpPr>
            <a:cxnSpLocks/>
          </p:cNvCxnSpPr>
          <p:nvPr/>
        </p:nvCxnSpPr>
        <p:spPr>
          <a:xfrm>
            <a:off x="1892300" y="2463800"/>
            <a:ext cx="2622550" cy="158115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10F128F-AE4E-62EC-5FAD-114145B69346}"/>
              </a:ext>
            </a:extLst>
          </p:cNvPr>
          <p:cNvCxnSpPr>
            <a:cxnSpLocks/>
          </p:cNvCxnSpPr>
          <p:nvPr/>
        </p:nvCxnSpPr>
        <p:spPr>
          <a:xfrm>
            <a:off x="2000250" y="803960"/>
            <a:ext cx="5969000" cy="220594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2E56640-FBC4-278D-37A8-3FCD1705C322}"/>
              </a:ext>
            </a:extLst>
          </p:cNvPr>
          <p:cNvSpPr txBox="1"/>
          <p:nvPr/>
        </p:nvSpPr>
        <p:spPr>
          <a:xfrm>
            <a:off x="520700" y="538029"/>
            <a:ext cx="1549400" cy="369332"/>
          </a:xfrm>
          <a:prstGeom prst="rect">
            <a:avLst/>
          </a:prstGeom>
          <a:noFill/>
        </p:spPr>
        <p:txBody>
          <a:bodyPr wrap="square" rtlCol="0">
            <a:spAutoFit/>
          </a:bodyPr>
          <a:lstStyle/>
          <a:p>
            <a:r>
              <a:rPr lang="en-US" dirty="0"/>
              <a:t>Service panel</a:t>
            </a:r>
          </a:p>
        </p:txBody>
      </p:sp>
      <p:sp>
        <p:nvSpPr>
          <p:cNvPr id="2" name="Slide Number Placeholder 1">
            <a:extLst>
              <a:ext uri="{FF2B5EF4-FFF2-40B4-BE49-F238E27FC236}">
                <a16:creationId xmlns:a16="http://schemas.microsoft.com/office/drawing/2014/main" id="{F39842BE-8094-6F21-B16E-9D7DA15AC58E}"/>
              </a:ext>
            </a:extLst>
          </p:cNvPr>
          <p:cNvSpPr>
            <a:spLocks noGrp="1"/>
          </p:cNvSpPr>
          <p:nvPr>
            <p:ph type="sldNum" sz="quarter" idx="12"/>
          </p:nvPr>
        </p:nvSpPr>
        <p:spPr/>
        <p:txBody>
          <a:bodyPr/>
          <a:lstStyle/>
          <a:p>
            <a:fld id="{0494CCBC-F9C8-4818-AF20-AF339270A62D}" type="slidenum">
              <a:rPr lang="en-US" smtClean="0"/>
              <a:t>12</a:t>
            </a:fld>
            <a:endParaRPr lang="en-US"/>
          </a:p>
        </p:txBody>
      </p:sp>
    </p:spTree>
    <p:extLst>
      <p:ext uri="{BB962C8B-B14F-4D97-AF65-F5344CB8AC3E}">
        <p14:creationId xmlns:p14="http://schemas.microsoft.com/office/powerpoint/2010/main" val="450322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FCE483-9AE8-01E1-2263-30E078925736}"/>
              </a:ext>
            </a:extLst>
          </p:cNvPr>
          <p:cNvSpPr txBox="1"/>
          <p:nvPr/>
        </p:nvSpPr>
        <p:spPr>
          <a:xfrm>
            <a:off x="3778250" y="184666"/>
            <a:ext cx="4387850" cy="369332"/>
          </a:xfrm>
          <a:prstGeom prst="rect">
            <a:avLst/>
          </a:prstGeom>
          <a:noFill/>
        </p:spPr>
        <p:txBody>
          <a:bodyPr wrap="square" rtlCol="0">
            <a:spAutoFit/>
          </a:bodyPr>
          <a:lstStyle/>
          <a:p>
            <a:r>
              <a:rPr lang="en-US" u="sng" dirty="0"/>
              <a:t>New Battery Backup System</a:t>
            </a:r>
          </a:p>
        </p:txBody>
      </p:sp>
      <p:pic>
        <p:nvPicPr>
          <p:cNvPr id="4" name="Picture 3">
            <a:extLst>
              <a:ext uri="{FF2B5EF4-FFF2-40B4-BE49-F238E27FC236}">
                <a16:creationId xmlns:a16="http://schemas.microsoft.com/office/drawing/2014/main" id="{A70C30DD-E941-7824-6BC9-B09A4AFC3AA3}"/>
              </a:ext>
            </a:extLst>
          </p:cNvPr>
          <p:cNvPicPr>
            <a:picLocks noChangeAspect="1"/>
          </p:cNvPicPr>
          <p:nvPr/>
        </p:nvPicPr>
        <p:blipFill rotWithShape="1">
          <a:blip r:embed="rId2">
            <a:extLst>
              <a:ext uri="{28A0092B-C50C-407E-A947-70E740481C1C}">
                <a14:useLocalDpi xmlns:a14="http://schemas.microsoft.com/office/drawing/2010/main" val="0"/>
              </a:ext>
            </a:extLst>
          </a:blip>
          <a:srcRect t="14573" r="23820" b="11574"/>
          <a:stretch/>
        </p:blipFill>
        <p:spPr>
          <a:xfrm>
            <a:off x="1676400" y="1003300"/>
            <a:ext cx="7467600" cy="5429605"/>
          </a:xfrm>
          <a:prstGeom prst="rect">
            <a:avLst/>
          </a:prstGeom>
        </p:spPr>
      </p:pic>
      <p:pic>
        <p:nvPicPr>
          <p:cNvPr id="6" name="Picture 5">
            <a:extLst>
              <a:ext uri="{FF2B5EF4-FFF2-40B4-BE49-F238E27FC236}">
                <a16:creationId xmlns:a16="http://schemas.microsoft.com/office/drawing/2014/main" id="{2AD0F857-069D-3F07-3E1A-59691D4A4528}"/>
              </a:ext>
            </a:extLst>
          </p:cNvPr>
          <p:cNvPicPr>
            <a:picLocks noChangeAspect="1"/>
          </p:cNvPicPr>
          <p:nvPr/>
        </p:nvPicPr>
        <p:blipFill>
          <a:blip r:embed="rId3"/>
          <a:stretch>
            <a:fillRect/>
          </a:stretch>
        </p:blipFill>
        <p:spPr>
          <a:xfrm>
            <a:off x="4105992" y="4254500"/>
            <a:ext cx="659344" cy="1676400"/>
          </a:xfrm>
          <a:prstGeom prst="rect">
            <a:avLst/>
          </a:prstGeom>
          <a:scene3d>
            <a:camera prst="orthographicFront">
              <a:rot lat="0" lon="0" rev="5400000"/>
            </a:camera>
            <a:lightRig rig="threePt" dir="t"/>
          </a:scene3d>
        </p:spPr>
      </p:pic>
      <p:pic>
        <p:nvPicPr>
          <p:cNvPr id="7" name="Picture 6">
            <a:extLst>
              <a:ext uri="{FF2B5EF4-FFF2-40B4-BE49-F238E27FC236}">
                <a16:creationId xmlns:a16="http://schemas.microsoft.com/office/drawing/2014/main" id="{6BF750F6-B992-856B-1E48-09F6566E4AFF}"/>
              </a:ext>
            </a:extLst>
          </p:cNvPr>
          <p:cNvPicPr>
            <a:picLocks noChangeAspect="1"/>
          </p:cNvPicPr>
          <p:nvPr/>
        </p:nvPicPr>
        <p:blipFill>
          <a:blip r:embed="rId3"/>
          <a:stretch>
            <a:fillRect/>
          </a:stretch>
        </p:blipFill>
        <p:spPr>
          <a:xfrm>
            <a:off x="4105992" y="3594100"/>
            <a:ext cx="659344" cy="1676400"/>
          </a:xfrm>
          <a:prstGeom prst="rect">
            <a:avLst/>
          </a:prstGeom>
          <a:scene3d>
            <a:camera prst="orthographicFront">
              <a:rot lat="0" lon="0" rev="5400000"/>
            </a:camera>
            <a:lightRig rig="threePt" dir="t"/>
          </a:scene3d>
        </p:spPr>
      </p:pic>
      <p:pic>
        <p:nvPicPr>
          <p:cNvPr id="8" name="Picture 7">
            <a:extLst>
              <a:ext uri="{FF2B5EF4-FFF2-40B4-BE49-F238E27FC236}">
                <a16:creationId xmlns:a16="http://schemas.microsoft.com/office/drawing/2014/main" id="{E4454487-0B98-E40F-8C51-13CF08FD43A4}"/>
              </a:ext>
            </a:extLst>
          </p:cNvPr>
          <p:cNvPicPr>
            <a:picLocks noChangeAspect="1"/>
          </p:cNvPicPr>
          <p:nvPr/>
        </p:nvPicPr>
        <p:blipFill>
          <a:blip r:embed="rId3"/>
          <a:stretch>
            <a:fillRect/>
          </a:stretch>
        </p:blipFill>
        <p:spPr>
          <a:xfrm>
            <a:off x="4105992" y="2944989"/>
            <a:ext cx="659344" cy="1676400"/>
          </a:xfrm>
          <a:prstGeom prst="rect">
            <a:avLst/>
          </a:prstGeom>
          <a:scene3d>
            <a:camera prst="orthographicFront">
              <a:rot lat="0" lon="0" rev="5400000"/>
            </a:camera>
            <a:lightRig rig="threePt" dir="t"/>
          </a:scene3d>
        </p:spPr>
      </p:pic>
      <p:pic>
        <p:nvPicPr>
          <p:cNvPr id="9" name="Picture 8">
            <a:extLst>
              <a:ext uri="{FF2B5EF4-FFF2-40B4-BE49-F238E27FC236}">
                <a16:creationId xmlns:a16="http://schemas.microsoft.com/office/drawing/2014/main" id="{152BF796-ACF8-43A1-A01B-786503FFEC25}"/>
              </a:ext>
            </a:extLst>
          </p:cNvPr>
          <p:cNvPicPr>
            <a:picLocks noChangeAspect="1"/>
          </p:cNvPicPr>
          <p:nvPr/>
        </p:nvPicPr>
        <p:blipFill>
          <a:blip r:embed="rId3"/>
          <a:stretch>
            <a:fillRect/>
          </a:stretch>
        </p:blipFill>
        <p:spPr>
          <a:xfrm>
            <a:off x="4105992" y="2270478"/>
            <a:ext cx="659344" cy="1676400"/>
          </a:xfrm>
          <a:prstGeom prst="rect">
            <a:avLst/>
          </a:prstGeom>
          <a:scene3d>
            <a:camera prst="orthographicFront">
              <a:rot lat="0" lon="0" rev="5400000"/>
            </a:camera>
            <a:lightRig rig="threePt" dir="t"/>
          </a:scene3d>
        </p:spPr>
      </p:pic>
      <p:pic>
        <p:nvPicPr>
          <p:cNvPr id="11" name="Picture 10">
            <a:extLst>
              <a:ext uri="{FF2B5EF4-FFF2-40B4-BE49-F238E27FC236}">
                <a16:creationId xmlns:a16="http://schemas.microsoft.com/office/drawing/2014/main" id="{33CE1CCC-2125-6687-C7DB-2C562EE201A7}"/>
              </a:ext>
            </a:extLst>
          </p:cNvPr>
          <p:cNvPicPr>
            <a:picLocks noChangeAspect="1"/>
          </p:cNvPicPr>
          <p:nvPr/>
        </p:nvPicPr>
        <p:blipFill>
          <a:blip r:embed="rId4"/>
          <a:stretch>
            <a:fillRect/>
          </a:stretch>
        </p:blipFill>
        <p:spPr>
          <a:xfrm>
            <a:off x="6000750" y="2140303"/>
            <a:ext cx="621693" cy="1908175"/>
          </a:xfrm>
          <a:prstGeom prst="rect">
            <a:avLst/>
          </a:prstGeom>
          <a:scene3d>
            <a:camera prst="orthographicFront">
              <a:rot lat="0" lon="0" rev="5400000"/>
            </a:camera>
            <a:lightRig rig="threePt" dir="t"/>
          </a:scene3d>
        </p:spPr>
      </p:pic>
      <p:pic>
        <p:nvPicPr>
          <p:cNvPr id="12" name="Picture 11">
            <a:extLst>
              <a:ext uri="{FF2B5EF4-FFF2-40B4-BE49-F238E27FC236}">
                <a16:creationId xmlns:a16="http://schemas.microsoft.com/office/drawing/2014/main" id="{BE098EB7-D8C6-4501-89DE-A3B4E261ABD1}"/>
              </a:ext>
            </a:extLst>
          </p:cNvPr>
          <p:cNvPicPr>
            <a:picLocks noChangeAspect="1"/>
          </p:cNvPicPr>
          <p:nvPr/>
        </p:nvPicPr>
        <p:blipFill>
          <a:blip r:embed="rId4"/>
          <a:stretch>
            <a:fillRect/>
          </a:stretch>
        </p:blipFill>
        <p:spPr>
          <a:xfrm>
            <a:off x="6022128" y="2829101"/>
            <a:ext cx="621693" cy="1908175"/>
          </a:xfrm>
          <a:prstGeom prst="rect">
            <a:avLst/>
          </a:prstGeom>
          <a:scene3d>
            <a:camera prst="orthographicFront">
              <a:rot lat="0" lon="0" rev="5400000"/>
            </a:camera>
            <a:lightRig rig="threePt" dir="t"/>
          </a:scene3d>
        </p:spPr>
      </p:pic>
      <p:pic>
        <p:nvPicPr>
          <p:cNvPr id="13" name="Picture 12">
            <a:extLst>
              <a:ext uri="{FF2B5EF4-FFF2-40B4-BE49-F238E27FC236}">
                <a16:creationId xmlns:a16="http://schemas.microsoft.com/office/drawing/2014/main" id="{85543E2D-597A-DB52-C29F-C90C0786AD46}"/>
              </a:ext>
            </a:extLst>
          </p:cNvPr>
          <p:cNvPicPr>
            <a:picLocks noChangeAspect="1"/>
          </p:cNvPicPr>
          <p:nvPr/>
        </p:nvPicPr>
        <p:blipFill>
          <a:blip r:embed="rId4"/>
          <a:stretch>
            <a:fillRect/>
          </a:stretch>
        </p:blipFill>
        <p:spPr>
          <a:xfrm>
            <a:off x="6032527" y="3478212"/>
            <a:ext cx="621693" cy="1908175"/>
          </a:xfrm>
          <a:prstGeom prst="rect">
            <a:avLst/>
          </a:prstGeom>
          <a:scene3d>
            <a:camera prst="orthographicFront">
              <a:rot lat="0" lon="0" rev="5400000"/>
            </a:camera>
            <a:lightRig rig="threePt" dir="t"/>
          </a:scene3d>
        </p:spPr>
      </p:pic>
      <p:pic>
        <p:nvPicPr>
          <p:cNvPr id="14" name="Picture 13">
            <a:extLst>
              <a:ext uri="{FF2B5EF4-FFF2-40B4-BE49-F238E27FC236}">
                <a16:creationId xmlns:a16="http://schemas.microsoft.com/office/drawing/2014/main" id="{4D2DA26A-FA77-1A63-A454-43EA215A0E56}"/>
              </a:ext>
            </a:extLst>
          </p:cNvPr>
          <p:cNvPicPr>
            <a:picLocks noChangeAspect="1"/>
          </p:cNvPicPr>
          <p:nvPr/>
        </p:nvPicPr>
        <p:blipFill>
          <a:blip r:embed="rId4"/>
          <a:stretch>
            <a:fillRect/>
          </a:stretch>
        </p:blipFill>
        <p:spPr>
          <a:xfrm>
            <a:off x="6042926" y="4166130"/>
            <a:ext cx="621693" cy="1908175"/>
          </a:xfrm>
          <a:prstGeom prst="rect">
            <a:avLst/>
          </a:prstGeom>
          <a:scene3d>
            <a:camera prst="orthographicFront">
              <a:rot lat="0" lon="0" rev="5400000"/>
            </a:camera>
            <a:lightRig rig="threePt" dir="t"/>
          </a:scene3d>
        </p:spPr>
      </p:pic>
      <p:sp>
        <p:nvSpPr>
          <p:cNvPr id="15" name="Rectangle 14">
            <a:extLst>
              <a:ext uri="{FF2B5EF4-FFF2-40B4-BE49-F238E27FC236}">
                <a16:creationId xmlns:a16="http://schemas.microsoft.com/office/drawing/2014/main" id="{976E5947-43D2-D4DB-DDB8-49FB6BEF5038}"/>
              </a:ext>
            </a:extLst>
          </p:cNvPr>
          <p:cNvSpPr/>
          <p:nvPr/>
        </p:nvSpPr>
        <p:spPr>
          <a:xfrm>
            <a:off x="3365500" y="2552700"/>
            <a:ext cx="4127500" cy="30861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6CE49E7-0CB2-E773-0E0D-0089B0D10CB2}"/>
              </a:ext>
            </a:extLst>
          </p:cNvPr>
          <p:cNvSpPr txBox="1"/>
          <p:nvPr/>
        </p:nvSpPr>
        <p:spPr>
          <a:xfrm>
            <a:off x="4330700" y="557224"/>
            <a:ext cx="2159000" cy="369332"/>
          </a:xfrm>
          <a:prstGeom prst="rect">
            <a:avLst/>
          </a:prstGeom>
          <a:noFill/>
        </p:spPr>
        <p:txBody>
          <a:bodyPr wrap="square" rtlCol="0">
            <a:spAutoFit/>
          </a:bodyPr>
          <a:lstStyle/>
          <a:p>
            <a:r>
              <a:rPr lang="en-US" dirty="0"/>
              <a:t>Battery box mockup</a:t>
            </a:r>
          </a:p>
        </p:txBody>
      </p:sp>
      <p:sp>
        <p:nvSpPr>
          <p:cNvPr id="3" name="Slide Number Placeholder 2">
            <a:extLst>
              <a:ext uri="{FF2B5EF4-FFF2-40B4-BE49-F238E27FC236}">
                <a16:creationId xmlns:a16="http://schemas.microsoft.com/office/drawing/2014/main" id="{AE3BC6F7-373B-0D3E-7737-4158471ED03B}"/>
              </a:ext>
            </a:extLst>
          </p:cNvPr>
          <p:cNvSpPr>
            <a:spLocks noGrp="1"/>
          </p:cNvSpPr>
          <p:nvPr>
            <p:ph type="sldNum" sz="quarter" idx="12"/>
          </p:nvPr>
        </p:nvSpPr>
        <p:spPr/>
        <p:txBody>
          <a:bodyPr/>
          <a:lstStyle/>
          <a:p>
            <a:fld id="{0494CCBC-F9C8-4818-AF20-AF339270A62D}" type="slidenum">
              <a:rPr lang="en-US" smtClean="0"/>
              <a:t>13</a:t>
            </a:fld>
            <a:endParaRPr lang="en-US"/>
          </a:p>
        </p:txBody>
      </p:sp>
    </p:spTree>
    <p:extLst>
      <p:ext uri="{BB962C8B-B14F-4D97-AF65-F5344CB8AC3E}">
        <p14:creationId xmlns:p14="http://schemas.microsoft.com/office/powerpoint/2010/main" val="474075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197C02-02A9-4C34-A508-BB08E09B4BA5}"/>
              </a:ext>
            </a:extLst>
          </p:cNvPr>
          <p:cNvPicPr>
            <a:picLocks noChangeAspect="1"/>
          </p:cNvPicPr>
          <p:nvPr/>
        </p:nvPicPr>
        <p:blipFill rotWithShape="1">
          <a:blip r:embed="rId2"/>
          <a:srcRect l="7012" t="367" r="11218" b="1598"/>
          <a:stretch/>
        </p:blipFill>
        <p:spPr>
          <a:xfrm>
            <a:off x="3223202" y="-1"/>
            <a:ext cx="5809488" cy="6849343"/>
          </a:xfrm>
          <a:prstGeom prst="rect">
            <a:avLst/>
          </a:prstGeom>
        </p:spPr>
      </p:pic>
      <p:sp>
        <p:nvSpPr>
          <p:cNvPr id="10" name="Rectangle 9">
            <a:extLst>
              <a:ext uri="{FF2B5EF4-FFF2-40B4-BE49-F238E27FC236}">
                <a16:creationId xmlns:a16="http://schemas.microsoft.com/office/drawing/2014/main" id="{C1CE6AE9-0E5B-4250-9EA0-A4A49B25D677}"/>
              </a:ext>
            </a:extLst>
          </p:cNvPr>
          <p:cNvSpPr/>
          <p:nvPr/>
        </p:nvSpPr>
        <p:spPr>
          <a:xfrm>
            <a:off x="4888050" y="3155711"/>
            <a:ext cx="122609" cy="234902"/>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9F5522-BA6E-4073-8F0E-ABE25323CAAB}"/>
              </a:ext>
            </a:extLst>
          </p:cNvPr>
          <p:cNvSpPr/>
          <p:nvPr/>
        </p:nvSpPr>
        <p:spPr>
          <a:xfrm>
            <a:off x="5081700" y="2860078"/>
            <a:ext cx="135215" cy="229170"/>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1EB3B2-B972-4FF9-B90A-D420F146F4D5}"/>
              </a:ext>
            </a:extLst>
          </p:cNvPr>
          <p:cNvSpPr/>
          <p:nvPr/>
        </p:nvSpPr>
        <p:spPr>
          <a:xfrm>
            <a:off x="4944683" y="3458046"/>
            <a:ext cx="767318" cy="603872"/>
          </a:xfrm>
          <a:prstGeom prst="rect">
            <a:avLst/>
          </a:prstGeom>
          <a:noFill/>
          <a:ln w="25400">
            <a:solidFill>
              <a:srgbClr val="FFC000"/>
            </a:solidFill>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3BE2B33-7A2C-4FE4-8DA6-1FDD5694865C}"/>
              </a:ext>
            </a:extLst>
          </p:cNvPr>
          <p:cNvCxnSpPr>
            <a:cxnSpLocks/>
          </p:cNvCxnSpPr>
          <p:nvPr/>
        </p:nvCxnSpPr>
        <p:spPr>
          <a:xfrm flipH="1">
            <a:off x="7473190" y="2796988"/>
            <a:ext cx="1063813" cy="12550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E05C4F6-19B8-450E-8289-5D4DCBEEFA24}"/>
              </a:ext>
            </a:extLst>
          </p:cNvPr>
          <p:cNvCxnSpPr>
            <a:cxnSpLocks/>
          </p:cNvCxnSpPr>
          <p:nvPr/>
        </p:nvCxnSpPr>
        <p:spPr>
          <a:xfrm flipV="1">
            <a:off x="6785896" y="2922494"/>
            <a:ext cx="687294" cy="94428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8CB5A9-461A-4297-84FD-BA905C95925A}"/>
              </a:ext>
            </a:extLst>
          </p:cNvPr>
          <p:cNvCxnSpPr>
            <a:cxnSpLocks/>
          </p:cNvCxnSpPr>
          <p:nvPr/>
        </p:nvCxnSpPr>
        <p:spPr>
          <a:xfrm flipH="1">
            <a:off x="6936044" y="2796988"/>
            <a:ext cx="1620121" cy="223545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29189E1-B83C-4CB4-B04A-5DF4C4FC90C8}"/>
              </a:ext>
            </a:extLst>
          </p:cNvPr>
          <p:cNvCxnSpPr>
            <a:cxnSpLocks/>
          </p:cNvCxnSpPr>
          <p:nvPr/>
        </p:nvCxnSpPr>
        <p:spPr>
          <a:xfrm flipH="1" flipV="1">
            <a:off x="6785896" y="3890682"/>
            <a:ext cx="150148" cy="118184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75EA8BA-B203-4E39-B462-D31D3B555427}"/>
              </a:ext>
            </a:extLst>
          </p:cNvPr>
          <p:cNvCxnSpPr>
            <a:cxnSpLocks/>
          </p:cNvCxnSpPr>
          <p:nvPr/>
        </p:nvCxnSpPr>
        <p:spPr>
          <a:xfrm flipH="1">
            <a:off x="6002978" y="5888624"/>
            <a:ext cx="857992" cy="10577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1302B4-E9F4-48BD-94EC-867F24FC1D7C}"/>
              </a:ext>
            </a:extLst>
          </p:cNvPr>
          <p:cNvCxnSpPr>
            <a:cxnSpLocks/>
            <a:stCxn id="5" idx="2"/>
          </p:cNvCxnSpPr>
          <p:nvPr/>
        </p:nvCxnSpPr>
        <p:spPr>
          <a:xfrm flipH="1" flipV="1">
            <a:off x="6002978" y="5994400"/>
            <a:ext cx="124968" cy="85494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B0F4FA-E49B-4C94-92FF-A80F0D623428}"/>
              </a:ext>
            </a:extLst>
          </p:cNvPr>
          <p:cNvCxnSpPr>
            <a:cxnSpLocks/>
            <a:endCxn id="5" idx="2"/>
          </p:cNvCxnSpPr>
          <p:nvPr/>
        </p:nvCxnSpPr>
        <p:spPr>
          <a:xfrm flipH="1">
            <a:off x="6127946" y="5888624"/>
            <a:ext cx="733024" cy="96071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276C3E3-CB24-4714-B7AF-B535314BF4B0}"/>
              </a:ext>
            </a:extLst>
          </p:cNvPr>
          <p:cNvCxnSpPr>
            <a:cxnSpLocks/>
          </p:cNvCxnSpPr>
          <p:nvPr/>
        </p:nvCxnSpPr>
        <p:spPr>
          <a:xfrm flipH="1" flipV="1">
            <a:off x="6500978" y="3890682"/>
            <a:ext cx="99647" cy="93278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65D3A57-47C7-4FA4-8203-9EF5FC4EBC71}"/>
              </a:ext>
            </a:extLst>
          </p:cNvPr>
          <p:cNvCxnSpPr>
            <a:cxnSpLocks/>
          </p:cNvCxnSpPr>
          <p:nvPr/>
        </p:nvCxnSpPr>
        <p:spPr>
          <a:xfrm flipV="1">
            <a:off x="6002978" y="3890682"/>
            <a:ext cx="488518" cy="6350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CE49B95-F520-458F-A28F-EBA3BDE7B10C}"/>
              </a:ext>
            </a:extLst>
          </p:cNvPr>
          <p:cNvCxnSpPr>
            <a:cxnSpLocks/>
          </p:cNvCxnSpPr>
          <p:nvPr/>
        </p:nvCxnSpPr>
        <p:spPr>
          <a:xfrm flipH="1">
            <a:off x="6158186" y="4791157"/>
            <a:ext cx="442439" cy="617549"/>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0B8110-9FAF-4A4C-A110-2E12E12445AA}"/>
              </a:ext>
            </a:extLst>
          </p:cNvPr>
          <p:cNvCxnSpPr>
            <a:cxnSpLocks/>
          </p:cNvCxnSpPr>
          <p:nvPr/>
        </p:nvCxnSpPr>
        <p:spPr>
          <a:xfrm flipH="1" flipV="1">
            <a:off x="6010986" y="4525682"/>
            <a:ext cx="142140" cy="88302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BC6E651-1B02-4F88-A355-735D12247AF5}"/>
              </a:ext>
            </a:extLst>
          </p:cNvPr>
          <p:cNvSpPr/>
          <p:nvPr/>
        </p:nvSpPr>
        <p:spPr>
          <a:xfrm>
            <a:off x="10745442" y="5236235"/>
            <a:ext cx="217602" cy="211550"/>
          </a:xfrm>
          <a:prstGeom prst="rect">
            <a:avLst/>
          </a:prstGeom>
          <a:noFill/>
          <a:ln w="25400">
            <a:solidFill>
              <a:srgbClr val="FFC000"/>
            </a:solidFill>
            <a:prstDash val="solid"/>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FCDA4CD-38AC-461D-BA7A-DC2CF008D42A}"/>
              </a:ext>
            </a:extLst>
          </p:cNvPr>
          <p:cNvSpPr txBox="1"/>
          <p:nvPr/>
        </p:nvSpPr>
        <p:spPr>
          <a:xfrm>
            <a:off x="10887034" y="4699895"/>
            <a:ext cx="839074" cy="276999"/>
          </a:xfrm>
          <a:prstGeom prst="rect">
            <a:avLst/>
          </a:prstGeom>
          <a:noFill/>
        </p:spPr>
        <p:txBody>
          <a:bodyPr wrap="square" rtlCol="0">
            <a:spAutoFit/>
          </a:bodyPr>
          <a:lstStyle/>
          <a:p>
            <a:r>
              <a:rPr lang="en-US" sz="1200" u="sng" dirty="0"/>
              <a:t>Legend</a:t>
            </a:r>
          </a:p>
        </p:txBody>
      </p:sp>
      <p:sp>
        <p:nvSpPr>
          <p:cNvPr id="61" name="TextBox 60">
            <a:extLst>
              <a:ext uri="{FF2B5EF4-FFF2-40B4-BE49-F238E27FC236}">
                <a16:creationId xmlns:a16="http://schemas.microsoft.com/office/drawing/2014/main" id="{CCE9DC7E-37E9-48C6-A5C5-99D5C7157BE5}"/>
              </a:ext>
            </a:extLst>
          </p:cNvPr>
          <p:cNvSpPr txBox="1"/>
          <p:nvPr/>
        </p:nvSpPr>
        <p:spPr>
          <a:xfrm>
            <a:off x="10992522" y="5080969"/>
            <a:ext cx="1138138" cy="461665"/>
          </a:xfrm>
          <a:prstGeom prst="rect">
            <a:avLst/>
          </a:prstGeom>
          <a:noFill/>
        </p:spPr>
        <p:txBody>
          <a:bodyPr wrap="square" rtlCol="0">
            <a:spAutoFit/>
          </a:bodyPr>
          <a:lstStyle/>
          <a:p>
            <a:r>
              <a:rPr lang="en-US" sz="1200" dirty="0"/>
              <a:t>System components</a:t>
            </a:r>
          </a:p>
        </p:txBody>
      </p:sp>
      <p:cxnSp>
        <p:nvCxnSpPr>
          <p:cNvPr id="65" name="Straight Arrow Connector 64">
            <a:extLst>
              <a:ext uri="{FF2B5EF4-FFF2-40B4-BE49-F238E27FC236}">
                <a16:creationId xmlns:a16="http://schemas.microsoft.com/office/drawing/2014/main" id="{4C0AF718-301B-4129-AA91-FD41F8A34CA2}"/>
              </a:ext>
            </a:extLst>
          </p:cNvPr>
          <p:cNvCxnSpPr>
            <a:cxnSpLocks/>
          </p:cNvCxnSpPr>
          <p:nvPr/>
        </p:nvCxnSpPr>
        <p:spPr>
          <a:xfrm>
            <a:off x="2829903" y="1653079"/>
            <a:ext cx="2251797" cy="132158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BDF1CEF-98F1-4B33-823D-57DCCFA215B6}"/>
              </a:ext>
            </a:extLst>
          </p:cNvPr>
          <p:cNvCxnSpPr>
            <a:cxnSpLocks/>
          </p:cNvCxnSpPr>
          <p:nvPr/>
        </p:nvCxnSpPr>
        <p:spPr>
          <a:xfrm flipH="1" flipV="1">
            <a:off x="7609772" y="3620779"/>
            <a:ext cx="1775927" cy="15711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30B5C39-B07A-456B-95E1-ED8FA3790DEF}"/>
              </a:ext>
            </a:extLst>
          </p:cNvPr>
          <p:cNvCxnSpPr>
            <a:cxnSpLocks/>
          </p:cNvCxnSpPr>
          <p:nvPr/>
        </p:nvCxnSpPr>
        <p:spPr>
          <a:xfrm flipH="1" flipV="1">
            <a:off x="6289708" y="4710273"/>
            <a:ext cx="2980095" cy="6777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D7A5086-C80A-449F-9C8B-6ACBA489128D}"/>
              </a:ext>
            </a:extLst>
          </p:cNvPr>
          <p:cNvCxnSpPr>
            <a:cxnSpLocks/>
          </p:cNvCxnSpPr>
          <p:nvPr/>
        </p:nvCxnSpPr>
        <p:spPr>
          <a:xfrm flipH="1">
            <a:off x="6289708" y="5533071"/>
            <a:ext cx="3048437" cy="6272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1DEEB482-9AA5-4EB2-9FE0-196DD502A163}"/>
              </a:ext>
            </a:extLst>
          </p:cNvPr>
          <p:cNvSpPr txBox="1"/>
          <p:nvPr/>
        </p:nvSpPr>
        <p:spPr>
          <a:xfrm>
            <a:off x="1988685" y="1447480"/>
            <a:ext cx="1026138" cy="276999"/>
          </a:xfrm>
          <a:prstGeom prst="rect">
            <a:avLst/>
          </a:prstGeom>
          <a:noFill/>
        </p:spPr>
        <p:txBody>
          <a:bodyPr wrap="square" rtlCol="0">
            <a:spAutoFit/>
          </a:bodyPr>
          <a:lstStyle/>
          <a:p>
            <a:r>
              <a:rPr lang="en-US" sz="1200" dirty="0"/>
              <a:t>All-in-one</a:t>
            </a:r>
          </a:p>
        </p:txBody>
      </p:sp>
      <p:sp>
        <p:nvSpPr>
          <p:cNvPr id="127" name="TextBox 126">
            <a:extLst>
              <a:ext uri="{FF2B5EF4-FFF2-40B4-BE49-F238E27FC236}">
                <a16:creationId xmlns:a16="http://schemas.microsoft.com/office/drawing/2014/main" id="{98C6606D-8712-425F-81B7-30258B1C5B07}"/>
              </a:ext>
            </a:extLst>
          </p:cNvPr>
          <p:cNvSpPr txBox="1"/>
          <p:nvPr/>
        </p:nvSpPr>
        <p:spPr>
          <a:xfrm>
            <a:off x="1797047" y="2424451"/>
            <a:ext cx="1085963" cy="276999"/>
          </a:xfrm>
          <a:prstGeom prst="rect">
            <a:avLst/>
          </a:prstGeom>
          <a:noFill/>
        </p:spPr>
        <p:txBody>
          <a:bodyPr wrap="square" rtlCol="0">
            <a:spAutoFit/>
          </a:bodyPr>
          <a:lstStyle/>
          <a:p>
            <a:r>
              <a:rPr lang="en-US" sz="1200" dirty="0"/>
              <a:t>Service Panel</a:t>
            </a:r>
          </a:p>
        </p:txBody>
      </p:sp>
      <p:sp>
        <p:nvSpPr>
          <p:cNvPr id="129" name="TextBox 128">
            <a:extLst>
              <a:ext uri="{FF2B5EF4-FFF2-40B4-BE49-F238E27FC236}">
                <a16:creationId xmlns:a16="http://schemas.microsoft.com/office/drawing/2014/main" id="{A124DB2D-60C6-4E01-9234-01A082E07315}"/>
              </a:ext>
            </a:extLst>
          </p:cNvPr>
          <p:cNvSpPr txBox="1"/>
          <p:nvPr/>
        </p:nvSpPr>
        <p:spPr>
          <a:xfrm>
            <a:off x="933877" y="4185479"/>
            <a:ext cx="2008112" cy="276999"/>
          </a:xfrm>
          <a:prstGeom prst="rect">
            <a:avLst/>
          </a:prstGeom>
          <a:noFill/>
        </p:spPr>
        <p:txBody>
          <a:bodyPr wrap="square" rtlCol="0">
            <a:spAutoFit/>
          </a:bodyPr>
          <a:lstStyle/>
          <a:p>
            <a:r>
              <a:rPr lang="en-US" sz="1200" dirty="0"/>
              <a:t>Existing SW-facing PV array </a:t>
            </a:r>
          </a:p>
        </p:txBody>
      </p:sp>
      <p:sp>
        <p:nvSpPr>
          <p:cNvPr id="142" name="TextBox 141">
            <a:extLst>
              <a:ext uri="{FF2B5EF4-FFF2-40B4-BE49-F238E27FC236}">
                <a16:creationId xmlns:a16="http://schemas.microsoft.com/office/drawing/2014/main" id="{F0F427FB-43EA-46C7-A937-20840ED24E4F}"/>
              </a:ext>
            </a:extLst>
          </p:cNvPr>
          <p:cNvSpPr txBox="1"/>
          <p:nvPr/>
        </p:nvSpPr>
        <p:spPr>
          <a:xfrm>
            <a:off x="437040" y="195444"/>
            <a:ext cx="2536200" cy="369332"/>
          </a:xfrm>
          <a:prstGeom prst="rect">
            <a:avLst/>
          </a:prstGeom>
          <a:noFill/>
        </p:spPr>
        <p:txBody>
          <a:bodyPr wrap="square" rtlCol="0">
            <a:spAutoFit/>
          </a:bodyPr>
          <a:lstStyle/>
          <a:p>
            <a:r>
              <a:rPr lang="en-US" u="sng" dirty="0"/>
              <a:t>Conduit</a:t>
            </a:r>
          </a:p>
        </p:txBody>
      </p:sp>
      <p:sp>
        <p:nvSpPr>
          <p:cNvPr id="151" name="TextBox 150">
            <a:extLst>
              <a:ext uri="{FF2B5EF4-FFF2-40B4-BE49-F238E27FC236}">
                <a16:creationId xmlns:a16="http://schemas.microsoft.com/office/drawing/2014/main" id="{4FBB150B-28F4-4B5F-8694-E3D1DAB4AD87}"/>
              </a:ext>
            </a:extLst>
          </p:cNvPr>
          <p:cNvSpPr txBox="1"/>
          <p:nvPr/>
        </p:nvSpPr>
        <p:spPr>
          <a:xfrm>
            <a:off x="11007074" y="5639835"/>
            <a:ext cx="1138138" cy="276999"/>
          </a:xfrm>
          <a:prstGeom prst="rect">
            <a:avLst/>
          </a:prstGeom>
          <a:noFill/>
        </p:spPr>
        <p:txBody>
          <a:bodyPr wrap="square" rtlCol="0">
            <a:spAutoFit/>
          </a:bodyPr>
          <a:lstStyle/>
          <a:p>
            <a:r>
              <a:rPr lang="en-US" sz="1200" dirty="0"/>
              <a:t>Conduit</a:t>
            </a:r>
          </a:p>
        </p:txBody>
      </p:sp>
      <p:sp>
        <p:nvSpPr>
          <p:cNvPr id="13" name="Rectangle 12">
            <a:extLst>
              <a:ext uri="{FF2B5EF4-FFF2-40B4-BE49-F238E27FC236}">
                <a16:creationId xmlns:a16="http://schemas.microsoft.com/office/drawing/2014/main" id="{16D68DAD-6DC2-4E94-9A4E-FD9EB0AFFAAB}"/>
              </a:ext>
            </a:extLst>
          </p:cNvPr>
          <p:cNvSpPr/>
          <p:nvPr/>
        </p:nvSpPr>
        <p:spPr>
          <a:xfrm>
            <a:off x="4173239" y="488138"/>
            <a:ext cx="360022" cy="1597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F8DDEAF-DB72-4047-922A-D7AA99CC105D}"/>
              </a:ext>
            </a:extLst>
          </p:cNvPr>
          <p:cNvSpPr/>
          <p:nvPr/>
        </p:nvSpPr>
        <p:spPr>
          <a:xfrm>
            <a:off x="7955629" y="0"/>
            <a:ext cx="658982" cy="4881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D02B0FFD-7FFB-4CDC-ADCC-5E4545653246}"/>
              </a:ext>
            </a:extLst>
          </p:cNvPr>
          <p:cNvSpPr>
            <a:spLocks noGrp="1"/>
          </p:cNvSpPr>
          <p:nvPr>
            <p:ph type="sldNum" sz="quarter" idx="12"/>
          </p:nvPr>
        </p:nvSpPr>
        <p:spPr/>
        <p:txBody>
          <a:bodyPr/>
          <a:lstStyle/>
          <a:p>
            <a:fld id="{5C9E8105-BA37-4043-9FAE-E1F2F5DDB633}" type="slidenum">
              <a:rPr lang="en-US" smtClean="0"/>
              <a:t>14</a:t>
            </a:fld>
            <a:endParaRPr lang="en-US" dirty="0"/>
          </a:p>
        </p:txBody>
      </p:sp>
      <p:sp>
        <p:nvSpPr>
          <p:cNvPr id="62" name="TextBox 61">
            <a:extLst>
              <a:ext uri="{FF2B5EF4-FFF2-40B4-BE49-F238E27FC236}">
                <a16:creationId xmlns:a16="http://schemas.microsoft.com/office/drawing/2014/main" id="{6CE91088-C7F6-46A4-935C-44AA5265B6E9}"/>
              </a:ext>
            </a:extLst>
          </p:cNvPr>
          <p:cNvSpPr txBox="1"/>
          <p:nvPr/>
        </p:nvSpPr>
        <p:spPr>
          <a:xfrm>
            <a:off x="9385699" y="5191951"/>
            <a:ext cx="1265094" cy="276999"/>
          </a:xfrm>
          <a:prstGeom prst="rect">
            <a:avLst/>
          </a:prstGeom>
          <a:noFill/>
        </p:spPr>
        <p:txBody>
          <a:bodyPr wrap="square" rtlCol="0">
            <a:spAutoFit/>
          </a:bodyPr>
          <a:lstStyle/>
          <a:p>
            <a:r>
              <a:rPr lang="en-US" sz="1200" dirty="0"/>
              <a:t>New PV panels</a:t>
            </a:r>
          </a:p>
        </p:txBody>
      </p:sp>
      <p:sp>
        <p:nvSpPr>
          <p:cNvPr id="71" name="TextBox 70">
            <a:extLst>
              <a:ext uri="{FF2B5EF4-FFF2-40B4-BE49-F238E27FC236}">
                <a16:creationId xmlns:a16="http://schemas.microsoft.com/office/drawing/2014/main" id="{860A5CA8-427F-4943-B666-6FC9E2F1E552}"/>
              </a:ext>
            </a:extLst>
          </p:cNvPr>
          <p:cNvSpPr txBox="1"/>
          <p:nvPr/>
        </p:nvSpPr>
        <p:spPr>
          <a:xfrm>
            <a:off x="1525570" y="3164276"/>
            <a:ext cx="1252664" cy="276999"/>
          </a:xfrm>
          <a:prstGeom prst="rect">
            <a:avLst/>
          </a:prstGeom>
          <a:noFill/>
        </p:spPr>
        <p:txBody>
          <a:bodyPr wrap="square" rtlCol="0">
            <a:spAutoFit/>
          </a:bodyPr>
          <a:lstStyle/>
          <a:p>
            <a:r>
              <a:rPr lang="en-US" sz="1200" dirty="0"/>
              <a:t>Batteries w/BMS</a:t>
            </a:r>
          </a:p>
        </p:txBody>
      </p:sp>
      <p:cxnSp>
        <p:nvCxnSpPr>
          <p:cNvPr id="74" name="Straight Arrow Connector 73">
            <a:extLst>
              <a:ext uri="{FF2B5EF4-FFF2-40B4-BE49-F238E27FC236}">
                <a16:creationId xmlns:a16="http://schemas.microsoft.com/office/drawing/2014/main" id="{C9F90E25-7B1E-45C2-8329-070929659DC5}"/>
              </a:ext>
            </a:extLst>
          </p:cNvPr>
          <p:cNvCxnSpPr>
            <a:cxnSpLocks/>
            <a:stCxn id="71" idx="3"/>
          </p:cNvCxnSpPr>
          <p:nvPr/>
        </p:nvCxnSpPr>
        <p:spPr>
          <a:xfrm>
            <a:off x="2778234" y="3302776"/>
            <a:ext cx="1627657" cy="4070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E9C68EDE-1ED2-BB13-A2A1-4B6AAC4D40F6}"/>
              </a:ext>
            </a:extLst>
          </p:cNvPr>
          <p:cNvSpPr/>
          <p:nvPr/>
        </p:nvSpPr>
        <p:spPr>
          <a:xfrm>
            <a:off x="5022273" y="3061855"/>
            <a:ext cx="62345" cy="83127"/>
          </a:xfrm>
          <a:custGeom>
            <a:avLst/>
            <a:gdLst>
              <a:gd name="connsiteX0" fmla="*/ 62345 w 62345"/>
              <a:gd name="connsiteY0" fmla="*/ 0 h 83127"/>
              <a:gd name="connsiteX1" fmla="*/ 41563 w 62345"/>
              <a:gd name="connsiteY1" fmla="*/ 34636 h 83127"/>
              <a:gd name="connsiteX2" fmla="*/ 20782 w 62345"/>
              <a:gd name="connsiteY2" fmla="*/ 48490 h 83127"/>
              <a:gd name="connsiteX3" fmla="*/ 13854 w 62345"/>
              <a:gd name="connsiteY3" fmla="*/ 69272 h 83127"/>
              <a:gd name="connsiteX4" fmla="*/ 0 w 62345"/>
              <a:gd name="connsiteY4" fmla="*/ 83127 h 8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45" h="83127">
                <a:moveTo>
                  <a:pt x="62345" y="0"/>
                </a:moveTo>
                <a:cubicBezTo>
                  <a:pt x="55418" y="11545"/>
                  <a:pt x="50325" y="24413"/>
                  <a:pt x="41563" y="34636"/>
                </a:cubicBezTo>
                <a:cubicBezTo>
                  <a:pt x="36145" y="40957"/>
                  <a:pt x="25983" y="41989"/>
                  <a:pt x="20782" y="48490"/>
                </a:cubicBezTo>
                <a:cubicBezTo>
                  <a:pt x="16220" y="54192"/>
                  <a:pt x="17611" y="63010"/>
                  <a:pt x="13854" y="69272"/>
                </a:cubicBezTo>
                <a:cubicBezTo>
                  <a:pt x="10494" y="74872"/>
                  <a:pt x="4618" y="78509"/>
                  <a:pt x="0" y="83127"/>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05A3823-65B6-8AF0-3AD3-387A74AF8A8D}"/>
              </a:ext>
            </a:extLst>
          </p:cNvPr>
          <p:cNvSpPr/>
          <p:nvPr/>
        </p:nvSpPr>
        <p:spPr>
          <a:xfrm>
            <a:off x="5257800" y="2957945"/>
            <a:ext cx="1884218" cy="748146"/>
          </a:xfrm>
          <a:custGeom>
            <a:avLst/>
            <a:gdLst>
              <a:gd name="connsiteX0" fmla="*/ 0 w 1884218"/>
              <a:gd name="connsiteY0" fmla="*/ 0 h 748146"/>
              <a:gd name="connsiteX1" fmla="*/ 34636 w 1884218"/>
              <a:gd name="connsiteY1" fmla="*/ 6928 h 748146"/>
              <a:gd name="connsiteX2" fmla="*/ 76200 w 1884218"/>
              <a:gd name="connsiteY2" fmla="*/ 34637 h 748146"/>
              <a:gd name="connsiteX3" fmla="*/ 124691 w 1884218"/>
              <a:gd name="connsiteY3" fmla="*/ 69273 h 748146"/>
              <a:gd name="connsiteX4" fmla="*/ 180109 w 1884218"/>
              <a:gd name="connsiteY4" fmla="*/ 117764 h 748146"/>
              <a:gd name="connsiteX5" fmla="*/ 228600 w 1884218"/>
              <a:gd name="connsiteY5" fmla="*/ 152400 h 748146"/>
              <a:gd name="connsiteX6" fmla="*/ 297873 w 1884218"/>
              <a:gd name="connsiteY6" fmla="*/ 214746 h 748146"/>
              <a:gd name="connsiteX7" fmla="*/ 318655 w 1884218"/>
              <a:gd name="connsiteY7" fmla="*/ 256310 h 748146"/>
              <a:gd name="connsiteX8" fmla="*/ 339436 w 1884218"/>
              <a:gd name="connsiteY8" fmla="*/ 263237 h 748146"/>
              <a:gd name="connsiteX9" fmla="*/ 353291 w 1884218"/>
              <a:gd name="connsiteY9" fmla="*/ 284019 h 748146"/>
              <a:gd name="connsiteX10" fmla="*/ 374073 w 1884218"/>
              <a:gd name="connsiteY10" fmla="*/ 290946 h 748146"/>
              <a:gd name="connsiteX11" fmla="*/ 422564 w 1884218"/>
              <a:gd name="connsiteY11" fmla="*/ 325582 h 748146"/>
              <a:gd name="connsiteX12" fmla="*/ 457200 w 1884218"/>
              <a:gd name="connsiteY12" fmla="*/ 367146 h 748146"/>
              <a:gd name="connsiteX13" fmla="*/ 547255 w 1884218"/>
              <a:gd name="connsiteY13" fmla="*/ 429491 h 748146"/>
              <a:gd name="connsiteX14" fmla="*/ 574964 w 1884218"/>
              <a:gd name="connsiteY14" fmla="*/ 457200 h 748146"/>
              <a:gd name="connsiteX15" fmla="*/ 595745 w 1884218"/>
              <a:gd name="connsiteY15" fmla="*/ 464128 h 748146"/>
              <a:gd name="connsiteX16" fmla="*/ 616527 w 1884218"/>
              <a:gd name="connsiteY16" fmla="*/ 477982 h 748146"/>
              <a:gd name="connsiteX17" fmla="*/ 644236 w 1884218"/>
              <a:gd name="connsiteY17" fmla="*/ 498764 h 748146"/>
              <a:gd name="connsiteX18" fmla="*/ 678873 w 1884218"/>
              <a:gd name="connsiteY18" fmla="*/ 519546 h 748146"/>
              <a:gd name="connsiteX19" fmla="*/ 706582 w 1884218"/>
              <a:gd name="connsiteY19" fmla="*/ 540328 h 748146"/>
              <a:gd name="connsiteX20" fmla="*/ 727364 w 1884218"/>
              <a:gd name="connsiteY20" fmla="*/ 547255 h 748146"/>
              <a:gd name="connsiteX21" fmla="*/ 762000 w 1884218"/>
              <a:gd name="connsiteY21" fmla="*/ 568037 h 748146"/>
              <a:gd name="connsiteX22" fmla="*/ 845127 w 1884218"/>
              <a:gd name="connsiteY22" fmla="*/ 623455 h 748146"/>
              <a:gd name="connsiteX23" fmla="*/ 865909 w 1884218"/>
              <a:gd name="connsiteY23" fmla="*/ 630382 h 748146"/>
              <a:gd name="connsiteX24" fmla="*/ 900545 w 1884218"/>
              <a:gd name="connsiteY24" fmla="*/ 651164 h 748146"/>
              <a:gd name="connsiteX25" fmla="*/ 942109 w 1884218"/>
              <a:gd name="connsiteY25" fmla="*/ 671946 h 748146"/>
              <a:gd name="connsiteX26" fmla="*/ 962891 w 1884218"/>
              <a:gd name="connsiteY26" fmla="*/ 685800 h 748146"/>
              <a:gd name="connsiteX27" fmla="*/ 1011382 w 1884218"/>
              <a:gd name="connsiteY27" fmla="*/ 699655 h 748146"/>
              <a:gd name="connsiteX28" fmla="*/ 1046018 w 1884218"/>
              <a:gd name="connsiteY28" fmla="*/ 720437 h 748146"/>
              <a:gd name="connsiteX29" fmla="*/ 1101436 w 1884218"/>
              <a:gd name="connsiteY29" fmla="*/ 734291 h 748146"/>
              <a:gd name="connsiteX30" fmla="*/ 1149927 w 1884218"/>
              <a:gd name="connsiteY30" fmla="*/ 748146 h 748146"/>
              <a:gd name="connsiteX31" fmla="*/ 1295400 w 1884218"/>
              <a:gd name="connsiteY31" fmla="*/ 741219 h 748146"/>
              <a:gd name="connsiteX32" fmla="*/ 1350818 w 1884218"/>
              <a:gd name="connsiteY32" fmla="*/ 713510 h 748146"/>
              <a:gd name="connsiteX33" fmla="*/ 1378527 w 1884218"/>
              <a:gd name="connsiteY33" fmla="*/ 706582 h 748146"/>
              <a:gd name="connsiteX34" fmla="*/ 1440873 w 1884218"/>
              <a:gd name="connsiteY34" fmla="*/ 692728 h 748146"/>
              <a:gd name="connsiteX35" fmla="*/ 1482436 w 1884218"/>
              <a:gd name="connsiteY35" fmla="*/ 671946 h 748146"/>
              <a:gd name="connsiteX36" fmla="*/ 1510145 w 1884218"/>
              <a:gd name="connsiteY36" fmla="*/ 630382 h 748146"/>
              <a:gd name="connsiteX37" fmla="*/ 1537855 w 1884218"/>
              <a:gd name="connsiteY37" fmla="*/ 595746 h 748146"/>
              <a:gd name="connsiteX38" fmla="*/ 1600200 w 1884218"/>
              <a:gd name="connsiteY38" fmla="*/ 540328 h 748146"/>
              <a:gd name="connsiteX39" fmla="*/ 1620982 w 1884218"/>
              <a:gd name="connsiteY39" fmla="*/ 533400 h 748146"/>
              <a:gd name="connsiteX40" fmla="*/ 1648691 w 1884218"/>
              <a:gd name="connsiteY40" fmla="*/ 505691 h 748146"/>
              <a:gd name="connsiteX41" fmla="*/ 1690255 w 1884218"/>
              <a:gd name="connsiteY41" fmla="*/ 477982 h 748146"/>
              <a:gd name="connsiteX42" fmla="*/ 1711036 w 1884218"/>
              <a:gd name="connsiteY42" fmla="*/ 471055 h 748146"/>
              <a:gd name="connsiteX43" fmla="*/ 1759527 w 1884218"/>
              <a:gd name="connsiteY43" fmla="*/ 457200 h 748146"/>
              <a:gd name="connsiteX44" fmla="*/ 1884218 w 1884218"/>
              <a:gd name="connsiteY44" fmla="*/ 450273 h 74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84218" h="748146">
                <a:moveTo>
                  <a:pt x="0" y="0"/>
                </a:moveTo>
                <a:cubicBezTo>
                  <a:pt x="11545" y="2309"/>
                  <a:pt x="23917" y="2056"/>
                  <a:pt x="34636" y="6928"/>
                </a:cubicBezTo>
                <a:cubicBezTo>
                  <a:pt x="49795" y="13818"/>
                  <a:pt x="62879" y="24646"/>
                  <a:pt x="76200" y="34637"/>
                </a:cubicBezTo>
                <a:cubicBezTo>
                  <a:pt x="110569" y="60414"/>
                  <a:pt x="94302" y="49015"/>
                  <a:pt x="124691" y="69273"/>
                </a:cubicBezTo>
                <a:cubicBezTo>
                  <a:pt x="163943" y="128153"/>
                  <a:pt x="99294" y="36949"/>
                  <a:pt x="180109" y="117764"/>
                </a:cubicBezTo>
                <a:cubicBezTo>
                  <a:pt x="208193" y="145848"/>
                  <a:pt x="192128" y="134165"/>
                  <a:pt x="228600" y="152400"/>
                </a:cubicBezTo>
                <a:cubicBezTo>
                  <a:pt x="278328" y="202128"/>
                  <a:pt x="254489" y="182208"/>
                  <a:pt x="297873" y="214746"/>
                </a:cubicBezTo>
                <a:cubicBezTo>
                  <a:pt x="302437" y="228437"/>
                  <a:pt x="306446" y="246543"/>
                  <a:pt x="318655" y="256310"/>
                </a:cubicBezTo>
                <a:cubicBezTo>
                  <a:pt x="324357" y="260871"/>
                  <a:pt x="332509" y="260928"/>
                  <a:pt x="339436" y="263237"/>
                </a:cubicBezTo>
                <a:cubicBezTo>
                  <a:pt x="344054" y="270164"/>
                  <a:pt x="346790" y="278818"/>
                  <a:pt x="353291" y="284019"/>
                </a:cubicBezTo>
                <a:cubicBezTo>
                  <a:pt x="358993" y="288580"/>
                  <a:pt x="367542" y="287681"/>
                  <a:pt x="374073" y="290946"/>
                </a:cubicBezTo>
                <a:cubicBezTo>
                  <a:pt x="384206" y="296012"/>
                  <a:pt x="416284" y="320872"/>
                  <a:pt x="422564" y="325582"/>
                </a:cubicBezTo>
                <a:cubicBezTo>
                  <a:pt x="433611" y="342154"/>
                  <a:pt x="440228" y="355023"/>
                  <a:pt x="457200" y="367146"/>
                </a:cubicBezTo>
                <a:cubicBezTo>
                  <a:pt x="525395" y="415856"/>
                  <a:pt x="433575" y="315811"/>
                  <a:pt x="547255" y="429491"/>
                </a:cubicBezTo>
                <a:cubicBezTo>
                  <a:pt x="556491" y="438727"/>
                  <a:pt x="564335" y="449608"/>
                  <a:pt x="574964" y="457200"/>
                </a:cubicBezTo>
                <a:cubicBezTo>
                  <a:pt x="580906" y="461444"/>
                  <a:pt x="589214" y="460862"/>
                  <a:pt x="595745" y="464128"/>
                </a:cubicBezTo>
                <a:cubicBezTo>
                  <a:pt x="603192" y="467851"/>
                  <a:pt x="609752" y="473143"/>
                  <a:pt x="616527" y="477982"/>
                </a:cubicBezTo>
                <a:cubicBezTo>
                  <a:pt x="625922" y="484693"/>
                  <a:pt x="634630" y="492360"/>
                  <a:pt x="644236" y="498764"/>
                </a:cubicBezTo>
                <a:cubicBezTo>
                  <a:pt x="655439" y="506233"/>
                  <a:pt x="667670" y="512077"/>
                  <a:pt x="678873" y="519546"/>
                </a:cubicBezTo>
                <a:cubicBezTo>
                  <a:pt x="688479" y="525950"/>
                  <a:pt x="696558" y="534600"/>
                  <a:pt x="706582" y="540328"/>
                </a:cubicBezTo>
                <a:cubicBezTo>
                  <a:pt x="712922" y="543951"/>
                  <a:pt x="720833" y="543989"/>
                  <a:pt x="727364" y="547255"/>
                </a:cubicBezTo>
                <a:cubicBezTo>
                  <a:pt x="739407" y="553276"/>
                  <a:pt x="750797" y="560568"/>
                  <a:pt x="762000" y="568037"/>
                </a:cubicBezTo>
                <a:cubicBezTo>
                  <a:pt x="788179" y="585490"/>
                  <a:pt x="815685" y="613642"/>
                  <a:pt x="845127" y="623455"/>
                </a:cubicBezTo>
                <a:cubicBezTo>
                  <a:pt x="852054" y="625764"/>
                  <a:pt x="859378" y="627116"/>
                  <a:pt x="865909" y="630382"/>
                </a:cubicBezTo>
                <a:cubicBezTo>
                  <a:pt x="877952" y="636403"/>
                  <a:pt x="888725" y="644717"/>
                  <a:pt x="900545" y="651164"/>
                </a:cubicBezTo>
                <a:cubicBezTo>
                  <a:pt x="914144" y="658581"/>
                  <a:pt x="928568" y="664424"/>
                  <a:pt x="942109" y="671946"/>
                </a:cubicBezTo>
                <a:cubicBezTo>
                  <a:pt x="949387" y="675989"/>
                  <a:pt x="955444" y="682077"/>
                  <a:pt x="962891" y="685800"/>
                </a:cubicBezTo>
                <a:cubicBezTo>
                  <a:pt x="972834" y="690771"/>
                  <a:pt x="1002497" y="697434"/>
                  <a:pt x="1011382" y="699655"/>
                </a:cubicBezTo>
                <a:cubicBezTo>
                  <a:pt x="1022927" y="706582"/>
                  <a:pt x="1033451" y="715604"/>
                  <a:pt x="1046018" y="720437"/>
                </a:cubicBezTo>
                <a:cubicBezTo>
                  <a:pt x="1063790" y="727272"/>
                  <a:pt x="1082963" y="729673"/>
                  <a:pt x="1101436" y="734291"/>
                </a:cubicBezTo>
                <a:cubicBezTo>
                  <a:pt x="1136219" y="742987"/>
                  <a:pt x="1120121" y="738211"/>
                  <a:pt x="1149927" y="748146"/>
                </a:cubicBezTo>
                <a:cubicBezTo>
                  <a:pt x="1198418" y="745837"/>
                  <a:pt x="1247022" y="745251"/>
                  <a:pt x="1295400" y="741219"/>
                </a:cubicBezTo>
                <a:cubicBezTo>
                  <a:pt x="1315275" y="739563"/>
                  <a:pt x="1335143" y="720477"/>
                  <a:pt x="1350818" y="713510"/>
                </a:cubicBezTo>
                <a:cubicBezTo>
                  <a:pt x="1359518" y="709643"/>
                  <a:pt x="1369233" y="708647"/>
                  <a:pt x="1378527" y="706582"/>
                </a:cubicBezTo>
                <a:cubicBezTo>
                  <a:pt x="1457723" y="688982"/>
                  <a:pt x="1373260" y="709631"/>
                  <a:pt x="1440873" y="692728"/>
                </a:cubicBezTo>
                <a:cubicBezTo>
                  <a:pt x="1454727" y="685801"/>
                  <a:pt x="1470923" y="682308"/>
                  <a:pt x="1482436" y="671946"/>
                </a:cubicBezTo>
                <a:cubicBezTo>
                  <a:pt x="1494813" y="660807"/>
                  <a:pt x="1499743" y="643384"/>
                  <a:pt x="1510145" y="630382"/>
                </a:cubicBezTo>
                <a:cubicBezTo>
                  <a:pt x="1519382" y="618837"/>
                  <a:pt x="1528032" y="606797"/>
                  <a:pt x="1537855" y="595746"/>
                </a:cubicBezTo>
                <a:cubicBezTo>
                  <a:pt x="1552615" y="579141"/>
                  <a:pt x="1581855" y="551794"/>
                  <a:pt x="1600200" y="540328"/>
                </a:cubicBezTo>
                <a:cubicBezTo>
                  <a:pt x="1606392" y="536458"/>
                  <a:pt x="1614055" y="535709"/>
                  <a:pt x="1620982" y="533400"/>
                </a:cubicBezTo>
                <a:cubicBezTo>
                  <a:pt x="1632737" y="498136"/>
                  <a:pt x="1618463" y="522484"/>
                  <a:pt x="1648691" y="505691"/>
                </a:cubicBezTo>
                <a:cubicBezTo>
                  <a:pt x="1663247" y="497604"/>
                  <a:pt x="1675699" y="486069"/>
                  <a:pt x="1690255" y="477982"/>
                </a:cubicBezTo>
                <a:cubicBezTo>
                  <a:pt x="1696638" y="474436"/>
                  <a:pt x="1704042" y="473153"/>
                  <a:pt x="1711036" y="471055"/>
                </a:cubicBezTo>
                <a:cubicBezTo>
                  <a:pt x="1727138" y="466224"/>
                  <a:pt x="1743004" y="460298"/>
                  <a:pt x="1759527" y="457200"/>
                </a:cubicBezTo>
                <a:cubicBezTo>
                  <a:pt x="1808710" y="447978"/>
                  <a:pt x="1834573" y="450273"/>
                  <a:pt x="1884218" y="450273"/>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A1506918-5334-8C82-2A48-6251EDF3E404}"/>
              </a:ext>
            </a:extLst>
          </p:cNvPr>
          <p:cNvSpPr/>
          <p:nvPr/>
        </p:nvSpPr>
        <p:spPr>
          <a:xfrm>
            <a:off x="5237018" y="3013364"/>
            <a:ext cx="1052946" cy="1149927"/>
          </a:xfrm>
          <a:custGeom>
            <a:avLst/>
            <a:gdLst>
              <a:gd name="connsiteX0" fmla="*/ 0 w 1052946"/>
              <a:gd name="connsiteY0" fmla="*/ 0 h 1149927"/>
              <a:gd name="connsiteX1" fmla="*/ 55418 w 1052946"/>
              <a:gd name="connsiteY1" fmla="*/ 55418 h 1149927"/>
              <a:gd name="connsiteX2" fmla="*/ 76200 w 1052946"/>
              <a:gd name="connsiteY2" fmla="*/ 83127 h 1149927"/>
              <a:gd name="connsiteX3" fmla="*/ 96982 w 1052946"/>
              <a:gd name="connsiteY3" fmla="*/ 90054 h 1149927"/>
              <a:gd name="connsiteX4" fmla="*/ 145473 w 1052946"/>
              <a:gd name="connsiteY4" fmla="*/ 124691 h 1149927"/>
              <a:gd name="connsiteX5" fmla="*/ 173182 w 1052946"/>
              <a:gd name="connsiteY5" fmla="*/ 145472 h 1149927"/>
              <a:gd name="connsiteX6" fmla="*/ 214746 w 1052946"/>
              <a:gd name="connsiteY6" fmla="*/ 173181 h 1149927"/>
              <a:gd name="connsiteX7" fmla="*/ 242455 w 1052946"/>
              <a:gd name="connsiteY7" fmla="*/ 193963 h 1149927"/>
              <a:gd name="connsiteX8" fmla="*/ 263237 w 1052946"/>
              <a:gd name="connsiteY8" fmla="*/ 207818 h 1149927"/>
              <a:gd name="connsiteX9" fmla="*/ 311727 w 1052946"/>
              <a:gd name="connsiteY9" fmla="*/ 242454 h 1149927"/>
              <a:gd name="connsiteX10" fmla="*/ 360218 w 1052946"/>
              <a:gd name="connsiteY10" fmla="*/ 290945 h 1149927"/>
              <a:gd name="connsiteX11" fmla="*/ 387927 w 1052946"/>
              <a:gd name="connsiteY11" fmla="*/ 311727 h 1149927"/>
              <a:gd name="connsiteX12" fmla="*/ 422564 w 1052946"/>
              <a:gd name="connsiteY12" fmla="*/ 339436 h 1149927"/>
              <a:gd name="connsiteX13" fmla="*/ 464127 w 1052946"/>
              <a:gd name="connsiteY13" fmla="*/ 381000 h 1149927"/>
              <a:gd name="connsiteX14" fmla="*/ 484909 w 1052946"/>
              <a:gd name="connsiteY14" fmla="*/ 401781 h 1149927"/>
              <a:gd name="connsiteX15" fmla="*/ 519546 w 1052946"/>
              <a:gd name="connsiteY15" fmla="*/ 422563 h 1149927"/>
              <a:gd name="connsiteX16" fmla="*/ 540327 w 1052946"/>
              <a:gd name="connsiteY16" fmla="*/ 443345 h 1149927"/>
              <a:gd name="connsiteX17" fmla="*/ 561109 w 1052946"/>
              <a:gd name="connsiteY17" fmla="*/ 457200 h 1149927"/>
              <a:gd name="connsiteX18" fmla="*/ 609600 w 1052946"/>
              <a:gd name="connsiteY18" fmla="*/ 491836 h 1149927"/>
              <a:gd name="connsiteX19" fmla="*/ 665018 w 1052946"/>
              <a:gd name="connsiteY19" fmla="*/ 533400 h 1149927"/>
              <a:gd name="connsiteX20" fmla="*/ 720437 w 1052946"/>
              <a:gd name="connsiteY20" fmla="*/ 568036 h 1149927"/>
              <a:gd name="connsiteX21" fmla="*/ 755073 w 1052946"/>
              <a:gd name="connsiteY21" fmla="*/ 609600 h 1149927"/>
              <a:gd name="connsiteX22" fmla="*/ 775855 w 1052946"/>
              <a:gd name="connsiteY22" fmla="*/ 616527 h 1149927"/>
              <a:gd name="connsiteX23" fmla="*/ 796637 w 1052946"/>
              <a:gd name="connsiteY23" fmla="*/ 644236 h 1149927"/>
              <a:gd name="connsiteX24" fmla="*/ 810491 w 1052946"/>
              <a:gd name="connsiteY24" fmla="*/ 665018 h 1149927"/>
              <a:gd name="connsiteX25" fmla="*/ 852055 w 1052946"/>
              <a:gd name="connsiteY25" fmla="*/ 678872 h 1149927"/>
              <a:gd name="connsiteX26" fmla="*/ 886691 w 1052946"/>
              <a:gd name="connsiteY26" fmla="*/ 706581 h 1149927"/>
              <a:gd name="connsiteX27" fmla="*/ 893618 w 1052946"/>
              <a:gd name="connsiteY27" fmla="*/ 727363 h 1149927"/>
              <a:gd name="connsiteX28" fmla="*/ 928255 w 1052946"/>
              <a:gd name="connsiteY28" fmla="*/ 782781 h 1149927"/>
              <a:gd name="connsiteX29" fmla="*/ 935182 w 1052946"/>
              <a:gd name="connsiteY29" fmla="*/ 810491 h 1149927"/>
              <a:gd name="connsiteX30" fmla="*/ 949037 w 1052946"/>
              <a:gd name="connsiteY30" fmla="*/ 838200 h 1149927"/>
              <a:gd name="connsiteX31" fmla="*/ 955964 w 1052946"/>
              <a:gd name="connsiteY31" fmla="*/ 858981 h 1149927"/>
              <a:gd name="connsiteX32" fmla="*/ 969818 w 1052946"/>
              <a:gd name="connsiteY32" fmla="*/ 886691 h 1149927"/>
              <a:gd name="connsiteX33" fmla="*/ 976746 w 1052946"/>
              <a:gd name="connsiteY33" fmla="*/ 907472 h 1149927"/>
              <a:gd name="connsiteX34" fmla="*/ 990600 w 1052946"/>
              <a:gd name="connsiteY34" fmla="*/ 942109 h 1149927"/>
              <a:gd name="connsiteX35" fmla="*/ 1004455 w 1052946"/>
              <a:gd name="connsiteY35" fmla="*/ 997527 h 1149927"/>
              <a:gd name="connsiteX36" fmla="*/ 1018309 w 1052946"/>
              <a:gd name="connsiteY36" fmla="*/ 1046018 h 1149927"/>
              <a:gd name="connsiteX37" fmla="*/ 1032164 w 1052946"/>
              <a:gd name="connsiteY37" fmla="*/ 1066800 h 1149927"/>
              <a:gd name="connsiteX38" fmla="*/ 1046018 w 1052946"/>
              <a:gd name="connsiteY38" fmla="*/ 1129145 h 1149927"/>
              <a:gd name="connsiteX39" fmla="*/ 1052946 w 1052946"/>
              <a:gd name="connsiteY39" fmla="*/ 1149927 h 1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2946" h="1149927">
                <a:moveTo>
                  <a:pt x="0" y="0"/>
                </a:moveTo>
                <a:cubicBezTo>
                  <a:pt x="18473" y="18473"/>
                  <a:pt x="39743" y="34519"/>
                  <a:pt x="55418" y="55418"/>
                </a:cubicBezTo>
                <a:cubicBezTo>
                  <a:pt x="62345" y="64654"/>
                  <a:pt x="67330" y="75736"/>
                  <a:pt x="76200" y="83127"/>
                </a:cubicBezTo>
                <a:cubicBezTo>
                  <a:pt x="81810" y="87802"/>
                  <a:pt x="90055" y="87745"/>
                  <a:pt x="96982" y="90054"/>
                </a:cubicBezTo>
                <a:cubicBezTo>
                  <a:pt x="136597" y="129669"/>
                  <a:pt x="96847" y="94300"/>
                  <a:pt x="145473" y="124691"/>
                </a:cubicBezTo>
                <a:cubicBezTo>
                  <a:pt x="155263" y="130810"/>
                  <a:pt x="163724" y="138851"/>
                  <a:pt x="173182" y="145472"/>
                </a:cubicBezTo>
                <a:cubicBezTo>
                  <a:pt x="186823" y="155021"/>
                  <a:pt x="201105" y="163632"/>
                  <a:pt x="214746" y="173181"/>
                </a:cubicBezTo>
                <a:cubicBezTo>
                  <a:pt x="224204" y="179802"/>
                  <a:pt x="233060" y="187252"/>
                  <a:pt x="242455" y="193963"/>
                </a:cubicBezTo>
                <a:cubicBezTo>
                  <a:pt x="249230" y="198802"/>
                  <a:pt x="256916" y="202400"/>
                  <a:pt x="263237" y="207818"/>
                </a:cubicBezTo>
                <a:cubicBezTo>
                  <a:pt x="305074" y="243678"/>
                  <a:pt x="273543" y="229726"/>
                  <a:pt x="311727" y="242454"/>
                </a:cubicBezTo>
                <a:cubicBezTo>
                  <a:pt x="385616" y="297870"/>
                  <a:pt x="295568" y="226294"/>
                  <a:pt x="360218" y="290945"/>
                </a:cubicBezTo>
                <a:cubicBezTo>
                  <a:pt x="368382" y="299109"/>
                  <a:pt x="379763" y="303563"/>
                  <a:pt x="387927" y="311727"/>
                </a:cubicBezTo>
                <a:cubicBezTo>
                  <a:pt x="419260" y="343060"/>
                  <a:pt x="382107" y="325951"/>
                  <a:pt x="422564" y="339436"/>
                </a:cubicBezTo>
                <a:lnTo>
                  <a:pt x="464127" y="381000"/>
                </a:lnTo>
                <a:cubicBezTo>
                  <a:pt x="471054" y="387927"/>
                  <a:pt x="476509" y="396741"/>
                  <a:pt x="484909" y="401781"/>
                </a:cubicBezTo>
                <a:cubicBezTo>
                  <a:pt x="496455" y="408708"/>
                  <a:pt x="508775" y="414484"/>
                  <a:pt x="519546" y="422563"/>
                </a:cubicBezTo>
                <a:cubicBezTo>
                  <a:pt x="527383" y="428441"/>
                  <a:pt x="532801" y="437073"/>
                  <a:pt x="540327" y="443345"/>
                </a:cubicBezTo>
                <a:cubicBezTo>
                  <a:pt x="546723" y="448675"/>
                  <a:pt x="554713" y="451870"/>
                  <a:pt x="561109" y="457200"/>
                </a:cubicBezTo>
                <a:cubicBezTo>
                  <a:pt x="603234" y="492304"/>
                  <a:pt x="558328" y="466199"/>
                  <a:pt x="609600" y="491836"/>
                </a:cubicBezTo>
                <a:cubicBezTo>
                  <a:pt x="634974" y="529896"/>
                  <a:pt x="610563" y="500727"/>
                  <a:pt x="665018" y="533400"/>
                </a:cubicBezTo>
                <a:cubicBezTo>
                  <a:pt x="754937" y="587351"/>
                  <a:pt x="634145" y="524890"/>
                  <a:pt x="720437" y="568036"/>
                </a:cubicBezTo>
                <a:cubicBezTo>
                  <a:pt x="730660" y="583371"/>
                  <a:pt x="739071" y="598932"/>
                  <a:pt x="755073" y="609600"/>
                </a:cubicBezTo>
                <a:cubicBezTo>
                  <a:pt x="761149" y="613650"/>
                  <a:pt x="768928" y="614218"/>
                  <a:pt x="775855" y="616527"/>
                </a:cubicBezTo>
                <a:cubicBezTo>
                  <a:pt x="782782" y="625763"/>
                  <a:pt x="789926" y="634841"/>
                  <a:pt x="796637" y="644236"/>
                </a:cubicBezTo>
                <a:cubicBezTo>
                  <a:pt x="801476" y="651011"/>
                  <a:pt x="803431" y="660606"/>
                  <a:pt x="810491" y="665018"/>
                </a:cubicBezTo>
                <a:cubicBezTo>
                  <a:pt x="822875" y="672758"/>
                  <a:pt x="852055" y="678872"/>
                  <a:pt x="852055" y="678872"/>
                </a:cubicBezTo>
                <a:cubicBezTo>
                  <a:pt x="863600" y="688108"/>
                  <a:pt x="877069" y="695355"/>
                  <a:pt x="886691" y="706581"/>
                </a:cubicBezTo>
                <a:cubicBezTo>
                  <a:pt x="891443" y="712125"/>
                  <a:pt x="890352" y="720832"/>
                  <a:pt x="893618" y="727363"/>
                </a:cubicBezTo>
                <a:cubicBezTo>
                  <a:pt x="901977" y="744081"/>
                  <a:pt x="917261" y="766291"/>
                  <a:pt x="928255" y="782781"/>
                </a:cubicBezTo>
                <a:cubicBezTo>
                  <a:pt x="930564" y="792018"/>
                  <a:pt x="931839" y="801576"/>
                  <a:pt x="935182" y="810491"/>
                </a:cubicBezTo>
                <a:cubicBezTo>
                  <a:pt x="938808" y="820160"/>
                  <a:pt x="944969" y="828708"/>
                  <a:pt x="949037" y="838200"/>
                </a:cubicBezTo>
                <a:cubicBezTo>
                  <a:pt x="951913" y="844911"/>
                  <a:pt x="953088" y="852270"/>
                  <a:pt x="955964" y="858981"/>
                </a:cubicBezTo>
                <a:cubicBezTo>
                  <a:pt x="960032" y="868473"/>
                  <a:pt x="965750" y="877199"/>
                  <a:pt x="969818" y="886691"/>
                </a:cubicBezTo>
                <a:cubicBezTo>
                  <a:pt x="972694" y="893402"/>
                  <a:pt x="974182" y="900635"/>
                  <a:pt x="976746" y="907472"/>
                </a:cubicBezTo>
                <a:cubicBezTo>
                  <a:pt x="981112" y="919115"/>
                  <a:pt x="986943" y="930224"/>
                  <a:pt x="990600" y="942109"/>
                </a:cubicBezTo>
                <a:cubicBezTo>
                  <a:pt x="996200" y="960308"/>
                  <a:pt x="999837" y="979054"/>
                  <a:pt x="1004455" y="997527"/>
                </a:cubicBezTo>
                <a:cubicBezTo>
                  <a:pt x="1006674" y="1006404"/>
                  <a:pt x="1013340" y="1036081"/>
                  <a:pt x="1018309" y="1046018"/>
                </a:cubicBezTo>
                <a:cubicBezTo>
                  <a:pt x="1022032" y="1053465"/>
                  <a:pt x="1027546" y="1059873"/>
                  <a:pt x="1032164" y="1066800"/>
                </a:cubicBezTo>
                <a:cubicBezTo>
                  <a:pt x="1036924" y="1090601"/>
                  <a:pt x="1039497" y="1106324"/>
                  <a:pt x="1046018" y="1129145"/>
                </a:cubicBezTo>
                <a:cubicBezTo>
                  <a:pt x="1048024" y="1136166"/>
                  <a:pt x="1052946" y="1149927"/>
                  <a:pt x="1052946" y="1149927"/>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3F04EF6-0222-56E9-91BF-3EC25B7EEDC2}"/>
              </a:ext>
            </a:extLst>
          </p:cNvPr>
          <p:cNvSpPr/>
          <p:nvPr/>
        </p:nvSpPr>
        <p:spPr>
          <a:xfrm>
            <a:off x="5181600" y="3068782"/>
            <a:ext cx="1136073" cy="2881745"/>
          </a:xfrm>
          <a:custGeom>
            <a:avLst/>
            <a:gdLst>
              <a:gd name="connsiteX0" fmla="*/ 0 w 1136073"/>
              <a:gd name="connsiteY0" fmla="*/ 0 h 2881745"/>
              <a:gd name="connsiteX1" fmla="*/ 20782 w 1136073"/>
              <a:gd name="connsiteY1" fmla="*/ 34636 h 2881745"/>
              <a:gd name="connsiteX2" fmla="*/ 69273 w 1136073"/>
              <a:gd name="connsiteY2" fmla="*/ 62345 h 2881745"/>
              <a:gd name="connsiteX3" fmla="*/ 90055 w 1136073"/>
              <a:gd name="connsiteY3" fmla="*/ 90054 h 2881745"/>
              <a:gd name="connsiteX4" fmla="*/ 138545 w 1136073"/>
              <a:gd name="connsiteY4" fmla="*/ 117763 h 2881745"/>
              <a:gd name="connsiteX5" fmla="*/ 180109 w 1136073"/>
              <a:gd name="connsiteY5" fmla="*/ 159327 h 2881745"/>
              <a:gd name="connsiteX6" fmla="*/ 235527 w 1136073"/>
              <a:gd name="connsiteY6" fmla="*/ 193963 h 2881745"/>
              <a:gd name="connsiteX7" fmla="*/ 263236 w 1136073"/>
              <a:gd name="connsiteY7" fmla="*/ 207818 h 2881745"/>
              <a:gd name="connsiteX8" fmla="*/ 290945 w 1136073"/>
              <a:gd name="connsiteY8" fmla="*/ 228600 h 2881745"/>
              <a:gd name="connsiteX9" fmla="*/ 311727 w 1136073"/>
              <a:gd name="connsiteY9" fmla="*/ 235527 h 2881745"/>
              <a:gd name="connsiteX10" fmla="*/ 346364 w 1136073"/>
              <a:gd name="connsiteY10" fmla="*/ 249382 h 2881745"/>
              <a:gd name="connsiteX11" fmla="*/ 429491 w 1136073"/>
              <a:gd name="connsiteY11" fmla="*/ 311727 h 2881745"/>
              <a:gd name="connsiteX12" fmla="*/ 498764 w 1136073"/>
              <a:gd name="connsiteY12" fmla="*/ 360218 h 2881745"/>
              <a:gd name="connsiteX13" fmla="*/ 533400 w 1136073"/>
              <a:gd name="connsiteY13" fmla="*/ 408709 h 2881745"/>
              <a:gd name="connsiteX14" fmla="*/ 554182 w 1136073"/>
              <a:gd name="connsiteY14" fmla="*/ 429491 h 2881745"/>
              <a:gd name="connsiteX15" fmla="*/ 588818 w 1136073"/>
              <a:gd name="connsiteY15" fmla="*/ 471054 h 2881745"/>
              <a:gd name="connsiteX16" fmla="*/ 602673 w 1136073"/>
              <a:gd name="connsiteY16" fmla="*/ 498763 h 2881745"/>
              <a:gd name="connsiteX17" fmla="*/ 644236 w 1136073"/>
              <a:gd name="connsiteY17" fmla="*/ 540327 h 2881745"/>
              <a:gd name="connsiteX18" fmla="*/ 685800 w 1136073"/>
              <a:gd name="connsiteY18" fmla="*/ 574963 h 2881745"/>
              <a:gd name="connsiteX19" fmla="*/ 741218 w 1136073"/>
              <a:gd name="connsiteY19" fmla="*/ 623454 h 2881745"/>
              <a:gd name="connsiteX20" fmla="*/ 762000 w 1136073"/>
              <a:gd name="connsiteY20" fmla="*/ 644236 h 2881745"/>
              <a:gd name="connsiteX21" fmla="*/ 775855 w 1136073"/>
              <a:gd name="connsiteY21" fmla="*/ 671945 h 2881745"/>
              <a:gd name="connsiteX22" fmla="*/ 796636 w 1136073"/>
              <a:gd name="connsiteY22" fmla="*/ 685800 h 2881745"/>
              <a:gd name="connsiteX23" fmla="*/ 838200 w 1136073"/>
              <a:gd name="connsiteY23" fmla="*/ 720436 h 2881745"/>
              <a:gd name="connsiteX24" fmla="*/ 852055 w 1136073"/>
              <a:gd name="connsiteY24" fmla="*/ 748145 h 2881745"/>
              <a:gd name="connsiteX25" fmla="*/ 886691 w 1136073"/>
              <a:gd name="connsiteY25" fmla="*/ 796636 h 2881745"/>
              <a:gd name="connsiteX26" fmla="*/ 907473 w 1136073"/>
              <a:gd name="connsiteY26" fmla="*/ 817418 h 2881745"/>
              <a:gd name="connsiteX27" fmla="*/ 914400 w 1136073"/>
              <a:gd name="connsiteY27" fmla="*/ 845127 h 2881745"/>
              <a:gd name="connsiteX28" fmla="*/ 955964 w 1136073"/>
              <a:gd name="connsiteY28" fmla="*/ 907473 h 2881745"/>
              <a:gd name="connsiteX29" fmla="*/ 955964 w 1136073"/>
              <a:gd name="connsiteY29" fmla="*/ 1011382 h 2881745"/>
              <a:gd name="connsiteX30" fmla="*/ 949036 w 1136073"/>
              <a:gd name="connsiteY30" fmla="*/ 1032163 h 2881745"/>
              <a:gd name="connsiteX31" fmla="*/ 928255 w 1136073"/>
              <a:gd name="connsiteY31" fmla="*/ 1052945 h 2881745"/>
              <a:gd name="connsiteX32" fmla="*/ 921327 w 1136073"/>
              <a:gd name="connsiteY32" fmla="*/ 1080654 h 2881745"/>
              <a:gd name="connsiteX33" fmla="*/ 872836 w 1136073"/>
              <a:gd name="connsiteY33" fmla="*/ 1163782 h 2881745"/>
              <a:gd name="connsiteX34" fmla="*/ 852055 w 1136073"/>
              <a:gd name="connsiteY34" fmla="*/ 1219200 h 2881745"/>
              <a:gd name="connsiteX35" fmla="*/ 838200 w 1136073"/>
              <a:gd name="connsiteY35" fmla="*/ 1253836 h 2881745"/>
              <a:gd name="connsiteX36" fmla="*/ 789709 w 1136073"/>
              <a:gd name="connsiteY36" fmla="*/ 1316182 h 2881745"/>
              <a:gd name="connsiteX37" fmla="*/ 762000 w 1136073"/>
              <a:gd name="connsiteY37" fmla="*/ 1364673 h 2881745"/>
              <a:gd name="connsiteX38" fmla="*/ 748145 w 1136073"/>
              <a:gd name="connsiteY38" fmla="*/ 1406236 h 2881745"/>
              <a:gd name="connsiteX39" fmla="*/ 741218 w 1136073"/>
              <a:gd name="connsiteY39" fmla="*/ 1427018 h 2881745"/>
              <a:gd name="connsiteX40" fmla="*/ 720436 w 1136073"/>
              <a:gd name="connsiteY40" fmla="*/ 1468582 h 2881745"/>
              <a:gd name="connsiteX41" fmla="*/ 727364 w 1136073"/>
              <a:gd name="connsiteY41" fmla="*/ 1627909 h 2881745"/>
              <a:gd name="connsiteX42" fmla="*/ 741218 w 1136073"/>
              <a:gd name="connsiteY42" fmla="*/ 1683327 h 2881745"/>
              <a:gd name="connsiteX43" fmla="*/ 748145 w 1136073"/>
              <a:gd name="connsiteY43" fmla="*/ 1717963 h 2881745"/>
              <a:gd name="connsiteX44" fmla="*/ 762000 w 1136073"/>
              <a:gd name="connsiteY44" fmla="*/ 1759527 h 2881745"/>
              <a:gd name="connsiteX45" fmla="*/ 768927 w 1136073"/>
              <a:gd name="connsiteY45" fmla="*/ 1780309 h 2881745"/>
              <a:gd name="connsiteX46" fmla="*/ 775855 w 1136073"/>
              <a:gd name="connsiteY46" fmla="*/ 1814945 h 2881745"/>
              <a:gd name="connsiteX47" fmla="*/ 789709 w 1136073"/>
              <a:gd name="connsiteY47" fmla="*/ 1856509 h 2881745"/>
              <a:gd name="connsiteX48" fmla="*/ 803564 w 1136073"/>
              <a:gd name="connsiteY48" fmla="*/ 1988127 h 2881745"/>
              <a:gd name="connsiteX49" fmla="*/ 810491 w 1136073"/>
              <a:gd name="connsiteY49" fmla="*/ 2098963 h 2881745"/>
              <a:gd name="connsiteX50" fmla="*/ 824345 w 1136073"/>
              <a:gd name="connsiteY50" fmla="*/ 2168236 h 2881745"/>
              <a:gd name="connsiteX51" fmla="*/ 831273 w 1136073"/>
              <a:gd name="connsiteY51" fmla="*/ 2223654 h 2881745"/>
              <a:gd name="connsiteX52" fmla="*/ 838200 w 1136073"/>
              <a:gd name="connsiteY52" fmla="*/ 2272145 h 2881745"/>
              <a:gd name="connsiteX53" fmla="*/ 858982 w 1136073"/>
              <a:gd name="connsiteY53" fmla="*/ 2327563 h 2881745"/>
              <a:gd name="connsiteX54" fmla="*/ 879764 w 1136073"/>
              <a:gd name="connsiteY54" fmla="*/ 2334491 h 2881745"/>
              <a:gd name="connsiteX55" fmla="*/ 921327 w 1136073"/>
              <a:gd name="connsiteY55" fmla="*/ 2369127 h 2881745"/>
              <a:gd name="connsiteX56" fmla="*/ 949036 w 1136073"/>
              <a:gd name="connsiteY56" fmla="*/ 2396836 h 2881745"/>
              <a:gd name="connsiteX57" fmla="*/ 990600 w 1136073"/>
              <a:gd name="connsiteY57" fmla="*/ 2424545 h 2881745"/>
              <a:gd name="connsiteX58" fmla="*/ 1025236 w 1136073"/>
              <a:gd name="connsiteY58" fmla="*/ 2466109 h 2881745"/>
              <a:gd name="connsiteX59" fmla="*/ 1066800 w 1136073"/>
              <a:gd name="connsiteY59" fmla="*/ 2514600 h 2881745"/>
              <a:gd name="connsiteX60" fmla="*/ 1087582 w 1136073"/>
              <a:gd name="connsiteY60" fmla="*/ 2625436 h 2881745"/>
              <a:gd name="connsiteX61" fmla="*/ 1094509 w 1136073"/>
              <a:gd name="connsiteY61" fmla="*/ 2660073 h 2881745"/>
              <a:gd name="connsiteX62" fmla="*/ 1101436 w 1136073"/>
              <a:gd name="connsiteY62" fmla="*/ 2701636 h 2881745"/>
              <a:gd name="connsiteX63" fmla="*/ 1108364 w 1136073"/>
              <a:gd name="connsiteY63" fmla="*/ 2770909 h 2881745"/>
              <a:gd name="connsiteX64" fmla="*/ 1115291 w 1136073"/>
              <a:gd name="connsiteY64" fmla="*/ 2791691 h 2881745"/>
              <a:gd name="connsiteX65" fmla="*/ 1122218 w 1136073"/>
              <a:gd name="connsiteY65" fmla="*/ 2826327 h 2881745"/>
              <a:gd name="connsiteX66" fmla="*/ 1136073 w 1136073"/>
              <a:gd name="connsiteY66" fmla="*/ 2881745 h 28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36073" h="2881745">
                <a:moveTo>
                  <a:pt x="0" y="0"/>
                </a:moveTo>
                <a:cubicBezTo>
                  <a:pt x="6927" y="11545"/>
                  <a:pt x="12020" y="24413"/>
                  <a:pt x="20782" y="34636"/>
                </a:cubicBezTo>
                <a:cubicBezTo>
                  <a:pt x="28127" y="43205"/>
                  <a:pt x="61440" y="58429"/>
                  <a:pt x="69273" y="62345"/>
                </a:cubicBezTo>
                <a:cubicBezTo>
                  <a:pt x="76200" y="71581"/>
                  <a:pt x="81891" y="81890"/>
                  <a:pt x="90055" y="90054"/>
                </a:cubicBezTo>
                <a:cubicBezTo>
                  <a:pt x="99849" y="99848"/>
                  <a:pt x="127674" y="112328"/>
                  <a:pt x="138545" y="117763"/>
                </a:cubicBezTo>
                <a:cubicBezTo>
                  <a:pt x="152400" y="131618"/>
                  <a:pt x="162584" y="150564"/>
                  <a:pt x="180109" y="159327"/>
                </a:cubicBezTo>
                <a:cubicBezTo>
                  <a:pt x="250318" y="194433"/>
                  <a:pt x="163586" y="149000"/>
                  <a:pt x="235527" y="193963"/>
                </a:cubicBezTo>
                <a:cubicBezTo>
                  <a:pt x="244284" y="199436"/>
                  <a:pt x="254479" y="202345"/>
                  <a:pt x="263236" y="207818"/>
                </a:cubicBezTo>
                <a:cubicBezTo>
                  <a:pt x="273026" y="213937"/>
                  <a:pt x="280921" y="222872"/>
                  <a:pt x="290945" y="228600"/>
                </a:cubicBezTo>
                <a:cubicBezTo>
                  <a:pt x="297285" y="232223"/>
                  <a:pt x="304890" y="232963"/>
                  <a:pt x="311727" y="235527"/>
                </a:cubicBezTo>
                <a:cubicBezTo>
                  <a:pt x="323370" y="239893"/>
                  <a:pt x="335774" y="242865"/>
                  <a:pt x="346364" y="249382"/>
                </a:cubicBezTo>
                <a:cubicBezTo>
                  <a:pt x="391424" y="277111"/>
                  <a:pt x="393107" y="287471"/>
                  <a:pt x="429491" y="311727"/>
                </a:cubicBezTo>
                <a:cubicBezTo>
                  <a:pt x="436282" y="316255"/>
                  <a:pt x="488505" y="349959"/>
                  <a:pt x="498764" y="360218"/>
                </a:cubicBezTo>
                <a:cubicBezTo>
                  <a:pt x="523713" y="385168"/>
                  <a:pt x="513737" y="385114"/>
                  <a:pt x="533400" y="408709"/>
                </a:cubicBezTo>
                <a:cubicBezTo>
                  <a:pt x="539672" y="416235"/>
                  <a:pt x="547910" y="421965"/>
                  <a:pt x="554182" y="429491"/>
                </a:cubicBezTo>
                <a:cubicBezTo>
                  <a:pt x="602396" y="487349"/>
                  <a:pt x="528112" y="410351"/>
                  <a:pt x="588818" y="471054"/>
                </a:cubicBezTo>
                <a:cubicBezTo>
                  <a:pt x="593436" y="480290"/>
                  <a:pt x="596222" y="490699"/>
                  <a:pt x="602673" y="498763"/>
                </a:cubicBezTo>
                <a:cubicBezTo>
                  <a:pt x="614913" y="514063"/>
                  <a:pt x="630382" y="526472"/>
                  <a:pt x="644236" y="540327"/>
                </a:cubicBezTo>
                <a:cubicBezTo>
                  <a:pt x="670904" y="566995"/>
                  <a:pt x="656868" y="555676"/>
                  <a:pt x="685800" y="574963"/>
                </a:cubicBezTo>
                <a:cubicBezTo>
                  <a:pt x="725056" y="633846"/>
                  <a:pt x="660399" y="542635"/>
                  <a:pt x="741218" y="623454"/>
                </a:cubicBezTo>
                <a:cubicBezTo>
                  <a:pt x="748145" y="630381"/>
                  <a:pt x="756306" y="636264"/>
                  <a:pt x="762000" y="644236"/>
                </a:cubicBezTo>
                <a:cubicBezTo>
                  <a:pt x="768002" y="652639"/>
                  <a:pt x="769244" y="664012"/>
                  <a:pt x="775855" y="671945"/>
                </a:cubicBezTo>
                <a:cubicBezTo>
                  <a:pt x="781185" y="678341"/>
                  <a:pt x="790240" y="680470"/>
                  <a:pt x="796636" y="685800"/>
                </a:cubicBezTo>
                <a:cubicBezTo>
                  <a:pt x="849960" y="730238"/>
                  <a:pt x="786615" y="686047"/>
                  <a:pt x="838200" y="720436"/>
                </a:cubicBezTo>
                <a:cubicBezTo>
                  <a:pt x="842818" y="729672"/>
                  <a:pt x="846932" y="739179"/>
                  <a:pt x="852055" y="748145"/>
                </a:cubicBezTo>
                <a:cubicBezTo>
                  <a:pt x="858323" y="759114"/>
                  <a:pt x="880315" y="789197"/>
                  <a:pt x="886691" y="796636"/>
                </a:cubicBezTo>
                <a:cubicBezTo>
                  <a:pt x="893067" y="804074"/>
                  <a:pt x="900546" y="810491"/>
                  <a:pt x="907473" y="817418"/>
                </a:cubicBezTo>
                <a:cubicBezTo>
                  <a:pt x="909782" y="826654"/>
                  <a:pt x="910533" y="836427"/>
                  <a:pt x="914400" y="845127"/>
                </a:cubicBezTo>
                <a:cubicBezTo>
                  <a:pt x="924116" y="866987"/>
                  <a:pt x="941687" y="888437"/>
                  <a:pt x="955964" y="907473"/>
                </a:cubicBezTo>
                <a:cubicBezTo>
                  <a:pt x="970836" y="952088"/>
                  <a:pt x="966727" y="930665"/>
                  <a:pt x="955964" y="1011382"/>
                </a:cubicBezTo>
                <a:cubicBezTo>
                  <a:pt x="954999" y="1018620"/>
                  <a:pt x="953086" y="1026088"/>
                  <a:pt x="949036" y="1032163"/>
                </a:cubicBezTo>
                <a:cubicBezTo>
                  <a:pt x="943602" y="1040314"/>
                  <a:pt x="935182" y="1046018"/>
                  <a:pt x="928255" y="1052945"/>
                </a:cubicBezTo>
                <a:cubicBezTo>
                  <a:pt x="925946" y="1062181"/>
                  <a:pt x="924989" y="1071866"/>
                  <a:pt x="921327" y="1080654"/>
                </a:cubicBezTo>
                <a:cubicBezTo>
                  <a:pt x="900780" y="1129966"/>
                  <a:pt x="899120" y="1128737"/>
                  <a:pt x="872836" y="1163782"/>
                </a:cubicBezTo>
                <a:cubicBezTo>
                  <a:pt x="861020" y="1211047"/>
                  <a:pt x="872753" y="1172630"/>
                  <a:pt x="852055" y="1219200"/>
                </a:cubicBezTo>
                <a:cubicBezTo>
                  <a:pt x="847005" y="1230563"/>
                  <a:pt x="844154" y="1242920"/>
                  <a:pt x="838200" y="1253836"/>
                </a:cubicBezTo>
                <a:cubicBezTo>
                  <a:pt x="818313" y="1290295"/>
                  <a:pt x="814466" y="1291425"/>
                  <a:pt x="789709" y="1316182"/>
                </a:cubicBezTo>
                <a:cubicBezTo>
                  <a:pt x="770684" y="1392283"/>
                  <a:pt x="799518" y="1297143"/>
                  <a:pt x="762000" y="1364673"/>
                </a:cubicBezTo>
                <a:cubicBezTo>
                  <a:pt x="754908" y="1377439"/>
                  <a:pt x="752763" y="1392382"/>
                  <a:pt x="748145" y="1406236"/>
                </a:cubicBezTo>
                <a:cubicBezTo>
                  <a:pt x="745836" y="1413163"/>
                  <a:pt x="745268" y="1420942"/>
                  <a:pt x="741218" y="1427018"/>
                </a:cubicBezTo>
                <a:cubicBezTo>
                  <a:pt x="723314" y="1453876"/>
                  <a:pt x="729997" y="1439902"/>
                  <a:pt x="720436" y="1468582"/>
                </a:cubicBezTo>
                <a:cubicBezTo>
                  <a:pt x="722745" y="1521691"/>
                  <a:pt x="722243" y="1574997"/>
                  <a:pt x="727364" y="1627909"/>
                </a:cubicBezTo>
                <a:cubicBezTo>
                  <a:pt x="729198" y="1646862"/>
                  <a:pt x="737484" y="1664656"/>
                  <a:pt x="741218" y="1683327"/>
                </a:cubicBezTo>
                <a:cubicBezTo>
                  <a:pt x="743527" y="1694872"/>
                  <a:pt x="745047" y="1706604"/>
                  <a:pt x="748145" y="1717963"/>
                </a:cubicBezTo>
                <a:cubicBezTo>
                  <a:pt x="751988" y="1732053"/>
                  <a:pt x="757382" y="1745672"/>
                  <a:pt x="762000" y="1759527"/>
                </a:cubicBezTo>
                <a:cubicBezTo>
                  <a:pt x="764309" y="1766454"/>
                  <a:pt x="767495" y="1773149"/>
                  <a:pt x="768927" y="1780309"/>
                </a:cubicBezTo>
                <a:cubicBezTo>
                  <a:pt x="771236" y="1791854"/>
                  <a:pt x="772757" y="1803586"/>
                  <a:pt x="775855" y="1814945"/>
                </a:cubicBezTo>
                <a:cubicBezTo>
                  <a:pt x="779698" y="1829034"/>
                  <a:pt x="789709" y="1856509"/>
                  <a:pt x="789709" y="1856509"/>
                </a:cubicBezTo>
                <a:cubicBezTo>
                  <a:pt x="793108" y="1887105"/>
                  <a:pt x="801314" y="1958882"/>
                  <a:pt x="803564" y="1988127"/>
                </a:cubicBezTo>
                <a:cubicBezTo>
                  <a:pt x="806403" y="2025035"/>
                  <a:pt x="806248" y="2062190"/>
                  <a:pt x="810491" y="2098963"/>
                </a:cubicBezTo>
                <a:cubicBezTo>
                  <a:pt x="813190" y="2122356"/>
                  <a:pt x="821424" y="2144870"/>
                  <a:pt x="824345" y="2168236"/>
                </a:cubicBezTo>
                <a:cubicBezTo>
                  <a:pt x="826654" y="2186709"/>
                  <a:pt x="828812" y="2205201"/>
                  <a:pt x="831273" y="2223654"/>
                </a:cubicBezTo>
                <a:cubicBezTo>
                  <a:pt x="833431" y="2239839"/>
                  <a:pt x="835516" y="2256039"/>
                  <a:pt x="838200" y="2272145"/>
                </a:cubicBezTo>
                <a:cubicBezTo>
                  <a:pt x="841233" y="2290345"/>
                  <a:pt x="842503" y="2314380"/>
                  <a:pt x="858982" y="2327563"/>
                </a:cubicBezTo>
                <a:cubicBezTo>
                  <a:pt x="864684" y="2332125"/>
                  <a:pt x="872837" y="2332182"/>
                  <a:pt x="879764" y="2334491"/>
                </a:cubicBezTo>
                <a:cubicBezTo>
                  <a:pt x="908793" y="2378037"/>
                  <a:pt x="874454" y="2333972"/>
                  <a:pt x="921327" y="2369127"/>
                </a:cubicBezTo>
                <a:cubicBezTo>
                  <a:pt x="931777" y="2376964"/>
                  <a:pt x="938836" y="2388676"/>
                  <a:pt x="949036" y="2396836"/>
                </a:cubicBezTo>
                <a:cubicBezTo>
                  <a:pt x="962038" y="2407238"/>
                  <a:pt x="978826" y="2412771"/>
                  <a:pt x="990600" y="2424545"/>
                </a:cubicBezTo>
                <a:cubicBezTo>
                  <a:pt x="1062664" y="2496609"/>
                  <a:pt x="967370" y="2398598"/>
                  <a:pt x="1025236" y="2466109"/>
                </a:cubicBezTo>
                <a:cubicBezTo>
                  <a:pt x="1075635" y="2524909"/>
                  <a:pt x="1034989" y="2466885"/>
                  <a:pt x="1066800" y="2514600"/>
                </a:cubicBezTo>
                <a:cubicBezTo>
                  <a:pt x="1090923" y="2586966"/>
                  <a:pt x="1074547" y="2527667"/>
                  <a:pt x="1087582" y="2625436"/>
                </a:cubicBezTo>
                <a:cubicBezTo>
                  <a:pt x="1089138" y="2637107"/>
                  <a:pt x="1092403" y="2648489"/>
                  <a:pt x="1094509" y="2660073"/>
                </a:cubicBezTo>
                <a:cubicBezTo>
                  <a:pt x="1097021" y="2673892"/>
                  <a:pt x="1099694" y="2687699"/>
                  <a:pt x="1101436" y="2701636"/>
                </a:cubicBezTo>
                <a:cubicBezTo>
                  <a:pt x="1104314" y="2724663"/>
                  <a:pt x="1104835" y="2747973"/>
                  <a:pt x="1108364" y="2770909"/>
                </a:cubicBezTo>
                <a:cubicBezTo>
                  <a:pt x="1109474" y="2778126"/>
                  <a:pt x="1113520" y="2784607"/>
                  <a:pt x="1115291" y="2791691"/>
                </a:cubicBezTo>
                <a:cubicBezTo>
                  <a:pt x="1118147" y="2803113"/>
                  <a:pt x="1119570" y="2814855"/>
                  <a:pt x="1122218" y="2826327"/>
                </a:cubicBezTo>
                <a:cubicBezTo>
                  <a:pt x="1126500" y="2844881"/>
                  <a:pt x="1136073" y="2881745"/>
                  <a:pt x="1136073" y="2881745"/>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405B94A9-5057-0EC2-1F02-BAE4ACAC9526}"/>
              </a:ext>
            </a:extLst>
          </p:cNvPr>
          <p:cNvSpPr/>
          <p:nvPr/>
        </p:nvSpPr>
        <p:spPr>
          <a:xfrm>
            <a:off x="5146964" y="3103418"/>
            <a:ext cx="83127" cy="221673"/>
          </a:xfrm>
          <a:custGeom>
            <a:avLst/>
            <a:gdLst>
              <a:gd name="connsiteX0" fmla="*/ 0 w 83127"/>
              <a:gd name="connsiteY0" fmla="*/ 0 h 221673"/>
              <a:gd name="connsiteX1" fmla="*/ 34636 w 83127"/>
              <a:gd name="connsiteY1" fmla="*/ 27709 h 221673"/>
              <a:gd name="connsiteX2" fmla="*/ 48491 w 83127"/>
              <a:gd name="connsiteY2" fmla="*/ 48491 h 221673"/>
              <a:gd name="connsiteX3" fmla="*/ 69272 w 83127"/>
              <a:gd name="connsiteY3" fmla="*/ 69273 h 221673"/>
              <a:gd name="connsiteX4" fmla="*/ 76200 w 83127"/>
              <a:gd name="connsiteY4" fmla="*/ 96982 h 221673"/>
              <a:gd name="connsiteX5" fmla="*/ 83127 w 83127"/>
              <a:gd name="connsiteY5" fmla="*/ 117764 h 221673"/>
              <a:gd name="connsiteX6" fmla="*/ 76200 w 83127"/>
              <a:gd name="connsiteY6" fmla="*/ 187037 h 221673"/>
              <a:gd name="connsiteX7" fmla="*/ 69272 w 83127"/>
              <a:gd name="connsiteY7" fmla="*/ 207818 h 221673"/>
              <a:gd name="connsiteX8" fmla="*/ 48491 w 83127"/>
              <a:gd name="connsiteY8" fmla="*/ 221673 h 22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27" h="221673">
                <a:moveTo>
                  <a:pt x="0" y="0"/>
                </a:moveTo>
                <a:cubicBezTo>
                  <a:pt x="11545" y="9236"/>
                  <a:pt x="24181" y="17254"/>
                  <a:pt x="34636" y="27709"/>
                </a:cubicBezTo>
                <a:cubicBezTo>
                  <a:pt x="40523" y="33596"/>
                  <a:pt x="43161" y="42095"/>
                  <a:pt x="48491" y="48491"/>
                </a:cubicBezTo>
                <a:cubicBezTo>
                  <a:pt x="54762" y="56017"/>
                  <a:pt x="62345" y="62346"/>
                  <a:pt x="69272" y="69273"/>
                </a:cubicBezTo>
                <a:cubicBezTo>
                  <a:pt x="71581" y="78509"/>
                  <a:pt x="73584" y="87828"/>
                  <a:pt x="76200" y="96982"/>
                </a:cubicBezTo>
                <a:cubicBezTo>
                  <a:pt x="78206" y="104003"/>
                  <a:pt x="83127" y="110462"/>
                  <a:pt x="83127" y="117764"/>
                </a:cubicBezTo>
                <a:cubicBezTo>
                  <a:pt x="83127" y="140970"/>
                  <a:pt x="79729" y="164101"/>
                  <a:pt x="76200" y="187037"/>
                </a:cubicBezTo>
                <a:cubicBezTo>
                  <a:pt x="75090" y="194254"/>
                  <a:pt x="73833" y="202116"/>
                  <a:pt x="69272" y="207818"/>
                </a:cubicBezTo>
                <a:cubicBezTo>
                  <a:pt x="64071" y="214319"/>
                  <a:pt x="48491" y="221673"/>
                  <a:pt x="48491" y="221673"/>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3E02A4EC-36E0-4D3C-BF22-BF86A33C5BA5}"/>
              </a:ext>
            </a:extLst>
          </p:cNvPr>
          <p:cNvCxnSpPr>
            <a:cxnSpLocks/>
            <a:stCxn id="129" idx="3"/>
          </p:cNvCxnSpPr>
          <p:nvPr/>
        </p:nvCxnSpPr>
        <p:spPr>
          <a:xfrm flipV="1">
            <a:off x="2941989" y="3955148"/>
            <a:ext cx="2127415" cy="3688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D00561FF-594C-A5EA-860D-88C36FBF2D03}"/>
              </a:ext>
            </a:extLst>
          </p:cNvPr>
          <p:cNvSpPr/>
          <p:nvPr/>
        </p:nvSpPr>
        <p:spPr>
          <a:xfrm>
            <a:off x="10716491" y="5763491"/>
            <a:ext cx="277091" cy="27709"/>
          </a:xfrm>
          <a:custGeom>
            <a:avLst/>
            <a:gdLst>
              <a:gd name="connsiteX0" fmla="*/ 0 w 277091"/>
              <a:gd name="connsiteY0" fmla="*/ 27709 h 27709"/>
              <a:gd name="connsiteX1" fmla="*/ 55418 w 277091"/>
              <a:gd name="connsiteY1" fmla="*/ 6927 h 27709"/>
              <a:gd name="connsiteX2" fmla="*/ 83127 w 277091"/>
              <a:gd name="connsiteY2" fmla="*/ 0 h 27709"/>
              <a:gd name="connsiteX3" fmla="*/ 166254 w 277091"/>
              <a:gd name="connsiteY3" fmla="*/ 6927 h 27709"/>
              <a:gd name="connsiteX4" fmla="*/ 200891 w 277091"/>
              <a:gd name="connsiteY4" fmla="*/ 20782 h 27709"/>
              <a:gd name="connsiteX5" fmla="*/ 221673 w 277091"/>
              <a:gd name="connsiteY5" fmla="*/ 27709 h 27709"/>
              <a:gd name="connsiteX6" fmla="*/ 256309 w 277091"/>
              <a:gd name="connsiteY6" fmla="*/ 13854 h 27709"/>
              <a:gd name="connsiteX7" fmla="*/ 277091 w 277091"/>
              <a:gd name="connsiteY7" fmla="*/ 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91" h="27709">
                <a:moveTo>
                  <a:pt x="0" y="27709"/>
                </a:moveTo>
                <a:cubicBezTo>
                  <a:pt x="18307" y="20386"/>
                  <a:pt x="36409" y="12358"/>
                  <a:pt x="55418" y="6927"/>
                </a:cubicBezTo>
                <a:cubicBezTo>
                  <a:pt x="64572" y="4312"/>
                  <a:pt x="73891" y="2309"/>
                  <a:pt x="83127" y="0"/>
                </a:cubicBezTo>
                <a:cubicBezTo>
                  <a:pt x="110836" y="2309"/>
                  <a:pt x="138872" y="2095"/>
                  <a:pt x="166254" y="6927"/>
                </a:cubicBezTo>
                <a:cubicBezTo>
                  <a:pt x="178500" y="9088"/>
                  <a:pt x="189248" y="16416"/>
                  <a:pt x="200891" y="20782"/>
                </a:cubicBezTo>
                <a:cubicBezTo>
                  <a:pt x="207728" y="23346"/>
                  <a:pt x="214746" y="25400"/>
                  <a:pt x="221673" y="27709"/>
                </a:cubicBezTo>
                <a:cubicBezTo>
                  <a:pt x="233218" y="23091"/>
                  <a:pt x="245187" y="19415"/>
                  <a:pt x="256309" y="13854"/>
                </a:cubicBezTo>
                <a:cubicBezTo>
                  <a:pt x="263756" y="10131"/>
                  <a:pt x="277091" y="0"/>
                  <a:pt x="277091" y="0"/>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54EE0BA-846F-2007-D2F5-0E1D4D0E2BD7}"/>
              </a:ext>
            </a:extLst>
          </p:cNvPr>
          <p:cNvSpPr/>
          <p:nvPr/>
        </p:nvSpPr>
        <p:spPr>
          <a:xfrm>
            <a:off x="4394165" y="3665268"/>
            <a:ext cx="189913" cy="263212"/>
          </a:xfrm>
          <a:prstGeom prst="rect">
            <a:avLst/>
          </a:prstGeom>
          <a:noFill/>
          <a:ln w="25400">
            <a:solidFill>
              <a:srgbClr val="FFC000"/>
            </a:solidFill>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33AEF01-631E-C31F-D8CD-70AB99AF2F01}"/>
              </a:ext>
            </a:extLst>
          </p:cNvPr>
          <p:cNvSpPr/>
          <p:nvPr/>
        </p:nvSpPr>
        <p:spPr>
          <a:xfrm>
            <a:off x="4578927" y="3027218"/>
            <a:ext cx="471055" cy="658091"/>
          </a:xfrm>
          <a:custGeom>
            <a:avLst/>
            <a:gdLst>
              <a:gd name="connsiteX0" fmla="*/ 0 w 471055"/>
              <a:gd name="connsiteY0" fmla="*/ 658091 h 658091"/>
              <a:gd name="connsiteX1" fmla="*/ 13855 w 471055"/>
              <a:gd name="connsiteY1" fmla="*/ 623455 h 658091"/>
              <a:gd name="connsiteX2" fmla="*/ 20782 w 471055"/>
              <a:gd name="connsiteY2" fmla="*/ 602673 h 658091"/>
              <a:gd name="connsiteX3" fmla="*/ 34637 w 471055"/>
              <a:gd name="connsiteY3" fmla="*/ 581891 h 658091"/>
              <a:gd name="connsiteX4" fmla="*/ 48491 w 471055"/>
              <a:gd name="connsiteY4" fmla="*/ 554182 h 658091"/>
              <a:gd name="connsiteX5" fmla="*/ 69273 w 471055"/>
              <a:gd name="connsiteY5" fmla="*/ 540327 h 658091"/>
              <a:gd name="connsiteX6" fmla="*/ 90055 w 471055"/>
              <a:gd name="connsiteY6" fmla="*/ 477982 h 658091"/>
              <a:gd name="connsiteX7" fmla="*/ 96982 w 471055"/>
              <a:gd name="connsiteY7" fmla="*/ 450273 h 658091"/>
              <a:gd name="connsiteX8" fmla="*/ 103909 w 471055"/>
              <a:gd name="connsiteY8" fmla="*/ 429491 h 658091"/>
              <a:gd name="connsiteX9" fmla="*/ 131618 w 471055"/>
              <a:gd name="connsiteY9" fmla="*/ 290946 h 658091"/>
              <a:gd name="connsiteX10" fmla="*/ 145473 w 471055"/>
              <a:gd name="connsiteY10" fmla="*/ 270164 h 658091"/>
              <a:gd name="connsiteX11" fmla="*/ 152400 w 471055"/>
              <a:gd name="connsiteY11" fmla="*/ 235527 h 658091"/>
              <a:gd name="connsiteX12" fmla="*/ 180109 w 471055"/>
              <a:gd name="connsiteY12" fmla="*/ 187037 h 658091"/>
              <a:gd name="connsiteX13" fmla="*/ 200891 w 471055"/>
              <a:gd name="connsiteY13" fmla="*/ 166255 h 658091"/>
              <a:gd name="connsiteX14" fmla="*/ 214746 w 471055"/>
              <a:gd name="connsiteY14" fmla="*/ 138546 h 658091"/>
              <a:gd name="connsiteX15" fmla="*/ 242455 w 471055"/>
              <a:gd name="connsiteY15" fmla="*/ 96982 h 658091"/>
              <a:gd name="connsiteX16" fmla="*/ 304800 w 471055"/>
              <a:gd name="connsiteY16" fmla="*/ 27709 h 658091"/>
              <a:gd name="connsiteX17" fmla="*/ 325582 w 471055"/>
              <a:gd name="connsiteY17" fmla="*/ 20782 h 658091"/>
              <a:gd name="connsiteX18" fmla="*/ 450273 w 471055"/>
              <a:gd name="connsiteY18" fmla="*/ 6927 h 658091"/>
              <a:gd name="connsiteX19" fmla="*/ 471055 w 471055"/>
              <a:gd name="connsiteY19" fmla="*/ 0 h 65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055" h="658091">
                <a:moveTo>
                  <a:pt x="0" y="658091"/>
                </a:moveTo>
                <a:cubicBezTo>
                  <a:pt x="4618" y="646546"/>
                  <a:pt x="9489" y="635098"/>
                  <a:pt x="13855" y="623455"/>
                </a:cubicBezTo>
                <a:cubicBezTo>
                  <a:pt x="16419" y="616618"/>
                  <a:pt x="17516" y="609204"/>
                  <a:pt x="20782" y="602673"/>
                </a:cubicBezTo>
                <a:cubicBezTo>
                  <a:pt x="24505" y="595226"/>
                  <a:pt x="30506" y="589120"/>
                  <a:pt x="34637" y="581891"/>
                </a:cubicBezTo>
                <a:cubicBezTo>
                  <a:pt x="39760" y="572925"/>
                  <a:pt x="41880" y="562115"/>
                  <a:pt x="48491" y="554182"/>
                </a:cubicBezTo>
                <a:cubicBezTo>
                  <a:pt x="53821" y="547786"/>
                  <a:pt x="62346" y="544945"/>
                  <a:pt x="69273" y="540327"/>
                </a:cubicBezTo>
                <a:cubicBezTo>
                  <a:pt x="85873" y="473925"/>
                  <a:pt x="63969" y="556238"/>
                  <a:pt x="90055" y="477982"/>
                </a:cubicBezTo>
                <a:cubicBezTo>
                  <a:pt x="93066" y="468950"/>
                  <a:pt x="94367" y="459427"/>
                  <a:pt x="96982" y="450273"/>
                </a:cubicBezTo>
                <a:cubicBezTo>
                  <a:pt x="98988" y="443252"/>
                  <a:pt x="101600" y="436418"/>
                  <a:pt x="103909" y="429491"/>
                </a:cubicBezTo>
                <a:cubicBezTo>
                  <a:pt x="105081" y="421284"/>
                  <a:pt x="114033" y="317323"/>
                  <a:pt x="131618" y="290946"/>
                </a:cubicBezTo>
                <a:lnTo>
                  <a:pt x="145473" y="270164"/>
                </a:lnTo>
                <a:cubicBezTo>
                  <a:pt x="147782" y="258618"/>
                  <a:pt x="148677" y="246697"/>
                  <a:pt x="152400" y="235527"/>
                </a:cubicBezTo>
                <a:cubicBezTo>
                  <a:pt x="156164" y="224236"/>
                  <a:pt x="171664" y="197171"/>
                  <a:pt x="180109" y="187037"/>
                </a:cubicBezTo>
                <a:cubicBezTo>
                  <a:pt x="186381" y="179511"/>
                  <a:pt x="195197" y="174227"/>
                  <a:pt x="200891" y="166255"/>
                </a:cubicBezTo>
                <a:cubicBezTo>
                  <a:pt x="206893" y="157852"/>
                  <a:pt x="209433" y="147401"/>
                  <a:pt x="214746" y="138546"/>
                </a:cubicBezTo>
                <a:cubicBezTo>
                  <a:pt x="223313" y="124268"/>
                  <a:pt x="232464" y="110303"/>
                  <a:pt x="242455" y="96982"/>
                </a:cubicBezTo>
                <a:cubicBezTo>
                  <a:pt x="255457" y="79646"/>
                  <a:pt x="288226" y="33233"/>
                  <a:pt x="304800" y="27709"/>
                </a:cubicBezTo>
                <a:cubicBezTo>
                  <a:pt x="311727" y="25400"/>
                  <a:pt x="318398" y="22088"/>
                  <a:pt x="325582" y="20782"/>
                </a:cubicBezTo>
                <a:cubicBezTo>
                  <a:pt x="380251" y="10843"/>
                  <a:pt x="392114" y="15875"/>
                  <a:pt x="450273" y="6927"/>
                </a:cubicBezTo>
                <a:cubicBezTo>
                  <a:pt x="457490" y="5817"/>
                  <a:pt x="464128" y="2309"/>
                  <a:pt x="471055" y="0"/>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a:extLst>
              <a:ext uri="{FF2B5EF4-FFF2-40B4-BE49-F238E27FC236}">
                <a16:creationId xmlns:a16="http://schemas.microsoft.com/office/drawing/2014/main" id="{B54DCF61-E847-4EE4-BF77-81EB4C50314A}"/>
              </a:ext>
            </a:extLst>
          </p:cNvPr>
          <p:cNvCxnSpPr>
            <a:cxnSpLocks/>
          </p:cNvCxnSpPr>
          <p:nvPr/>
        </p:nvCxnSpPr>
        <p:spPr>
          <a:xfrm>
            <a:off x="2870193" y="2574791"/>
            <a:ext cx="2008112" cy="65754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845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20CAA8-F35D-3E41-F60C-B6FB9299F37B}"/>
              </a:ext>
            </a:extLst>
          </p:cNvPr>
          <p:cNvSpPr txBox="1"/>
          <p:nvPr/>
        </p:nvSpPr>
        <p:spPr>
          <a:xfrm>
            <a:off x="4590363" y="197342"/>
            <a:ext cx="3651504" cy="371856"/>
          </a:xfrm>
          <a:prstGeom prst="rect">
            <a:avLst/>
          </a:prstGeom>
          <a:noFill/>
        </p:spPr>
        <p:txBody>
          <a:bodyPr wrap="square" rtlCol="0">
            <a:spAutoFit/>
          </a:bodyPr>
          <a:lstStyle/>
          <a:p>
            <a:r>
              <a:rPr lang="en-US" u="sng" dirty="0"/>
              <a:t>Conduit</a:t>
            </a:r>
          </a:p>
        </p:txBody>
      </p:sp>
      <p:sp>
        <p:nvSpPr>
          <p:cNvPr id="5" name="TextBox 4">
            <a:extLst>
              <a:ext uri="{FF2B5EF4-FFF2-40B4-BE49-F238E27FC236}">
                <a16:creationId xmlns:a16="http://schemas.microsoft.com/office/drawing/2014/main" id="{275B9517-F1D2-213C-2A12-E055C9594414}"/>
              </a:ext>
            </a:extLst>
          </p:cNvPr>
          <p:cNvSpPr txBox="1"/>
          <p:nvPr/>
        </p:nvSpPr>
        <p:spPr>
          <a:xfrm>
            <a:off x="4800600" y="2260600"/>
            <a:ext cx="2590800" cy="1754326"/>
          </a:xfrm>
          <a:prstGeom prst="rect">
            <a:avLst/>
          </a:prstGeom>
          <a:noFill/>
        </p:spPr>
        <p:txBody>
          <a:bodyPr wrap="square" rtlCol="0">
            <a:spAutoFit/>
          </a:bodyPr>
          <a:lstStyle/>
          <a:p>
            <a:r>
              <a:rPr lang="en-US" dirty="0">
                <a:highlight>
                  <a:srgbClr val="FFFF00"/>
                </a:highlight>
              </a:rPr>
              <a:t>TBD</a:t>
            </a:r>
          </a:p>
          <a:p>
            <a:pPr marL="285750" indent="-285750">
              <a:buFontTx/>
              <a:buChar char="-"/>
            </a:pPr>
            <a:r>
              <a:rPr lang="en-US" dirty="0">
                <a:highlight>
                  <a:srgbClr val="FFFF00"/>
                </a:highlight>
              </a:rPr>
              <a:t>Which wires go in which conduit</a:t>
            </a:r>
          </a:p>
          <a:p>
            <a:pPr marL="285750" indent="-285750">
              <a:buFontTx/>
              <a:buChar char="-"/>
            </a:pPr>
            <a:r>
              <a:rPr lang="en-US" dirty="0">
                <a:highlight>
                  <a:srgbClr val="FFFF00"/>
                </a:highlight>
              </a:rPr>
              <a:t>Junction boxes</a:t>
            </a:r>
          </a:p>
          <a:p>
            <a:pPr marL="285750" indent="-285750">
              <a:buFontTx/>
              <a:buChar char="-"/>
            </a:pPr>
            <a:r>
              <a:rPr lang="en-US" dirty="0">
                <a:highlight>
                  <a:srgbClr val="FFFF00"/>
                </a:highlight>
              </a:rPr>
              <a:t>Layout</a:t>
            </a:r>
          </a:p>
          <a:p>
            <a:pPr marL="285750" indent="-285750">
              <a:buFontTx/>
              <a:buChar char="-"/>
            </a:pPr>
            <a:endParaRPr lang="en-US" dirty="0">
              <a:highlight>
                <a:srgbClr val="FFFF00"/>
              </a:highlight>
            </a:endParaRPr>
          </a:p>
        </p:txBody>
      </p:sp>
      <p:sp>
        <p:nvSpPr>
          <p:cNvPr id="2" name="Slide Number Placeholder 1">
            <a:extLst>
              <a:ext uri="{FF2B5EF4-FFF2-40B4-BE49-F238E27FC236}">
                <a16:creationId xmlns:a16="http://schemas.microsoft.com/office/drawing/2014/main" id="{AE1CE697-323E-5B99-8D16-66EC8883EFB6}"/>
              </a:ext>
            </a:extLst>
          </p:cNvPr>
          <p:cNvSpPr>
            <a:spLocks noGrp="1"/>
          </p:cNvSpPr>
          <p:nvPr>
            <p:ph type="sldNum" sz="quarter" idx="12"/>
          </p:nvPr>
        </p:nvSpPr>
        <p:spPr/>
        <p:txBody>
          <a:bodyPr/>
          <a:lstStyle/>
          <a:p>
            <a:fld id="{0494CCBC-F9C8-4818-AF20-AF339270A62D}" type="slidenum">
              <a:rPr lang="en-US" smtClean="0"/>
              <a:t>15</a:t>
            </a:fld>
            <a:endParaRPr lang="en-US"/>
          </a:p>
        </p:txBody>
      </p:sp>
    </p:spTree>
    <p:extLst>
      <p:ext uri="{BB962C8B-B14F-4D97-AF65-F5344CB8AC3E}">
        <p14:creationId xmlns:p14="http://schemas.microsoft.com/office/powerpoint/2010/main" val="1193984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20CAA8-F35D-3E41-F60C-B6FB9299F37B}"/>
              </a:ext>
            </a:extLst>
          </p:cNvPr>
          <p:cNvSpPr txBox="1"/>
          <p:nvPr/>
        </p:nvSpPr>
        <p:spPr>
          <a:xfrm>
            <a:off x="4590363" y="197342"/>
            <a:ext cx="3651504" cy="371856"/>
          </a:xfrm>
          <a:prstGeom prst="rect">
            <a:avLst/>
          </a:prstGeom>
          <a:noFill/>
        </p:spPr>
        <p:txBody>
          <a:bodyPr wrap="square" rtlCol="0">
            <a:spAutoFit/>
          </a:bodyPr>
          <a:lstStyle/>
          <a:p>
            <a:r>
              <a:rPr lang="en-US" u="sng" dirty="0"/>
              <a:t>Service Panel Upgrade</a:t>
            </a:r>
          </a:p>
        </p:txBody>
      </p:sp>
      <p:sp>
        <p:nvSpPr>
          <p:cNvPr id="5" name="TextBox 4">
            <a:extLst>
              <a:ext uri="{FF2B5EF4-FFF2-40B4-BE49-F238E27FC236}">
                <a16:creationId xmlns:a16="http://schemas.microsoft.com/office/drawing/2014/main" id="{275B9517-F1D2-213C-2A12-E055C9594414}"/>
              </a:ext>
            </a:extLst>
          </p:cNvPr>
          <p:cNvSpPr txBox="1"/>
          <p:nvPr/>
        </p:nvSpPr>
        <p:spPr>
          <a:xfrm>
            <a:off x="5010150" y="1524000"/>
            <a:ext cx="2590800" cy="1477328"/>
          </a:xfrm>
          <a:prstGeom prst="rect">
            <a:avLst/>
          </a:prstGeom>
          <a:noFill/>
        </p:spPr>
        <p:txBody>
          <a:bodyPr wrap="square" rtlCol="0">
            <a:spAutoFit/>
          </a:bodyPr>
          <a:lstStyle/>
          <a:p>
            <a:r>
              <a:rPr lang="en-US" dirty="0">
                <a:highlight>
                  <a:srgbClr val="FFFF00"/>
                </a:highlight>
              </a:rPr>
              <a:t>TBD</a:t>
            </a:r>
          </a:p>
          <a:p>
            <a:pPr marL="285750" indent="-285750">
              <a:buFontTx/>
              <a:buChar char="-"/>
            </a:pPr>
            <a:r>
              <a:rPr lang="en-US" dirty="0">
                <a:highlight>
                  <a:srgbClr val="FFFF00"/>
                </a:highlight>
              </a:rPr>
              <a:t>Grid circuit breaker</a:t>
            </a:r>
          </a:p>
          <a:p>
            <a:pPr marL="285750" indent="-285750">
              <a:buFontTx/>
              <a:buChar char="-"/>
            </a:pPr>
            <a:r>
              <a:rPr lang="en-US" dirty="0">
                <a:highlight>
                  <a:srgbClr val="FFFF00"/>
                </a:highlight>
              </a:rPr>
              <a:t>Bypass switch</a:t>
            </a:r>
          </a:p>
          <a:p>
            <a:pPr marL="285750" indent="-285750">
              <a:buFontTx/>
              <a:buChar char="-"/>
            </a:pPr>
            <a:r>
              <a:rPr lang="en-US" dirty="0">
                <a:highlight>
                  <a:srgbClr val="FFFF00"/>
                </a:highlight>
              </a:rPr>
              <a:t>Load circuit breakers</a:t>
            </a:r>
          </a:p>
          <a:p>
            <a:pPr marL="285750" indent="-285750">
              <a:buFontTx/>
              <a:buChar char="-"/>
            </a:pPr>
            <a:endParaRPr lang="en-US" dirty="0">
              <a:highlight>
                <a:srgbClr val="FFFF00"/>
              </a:highlight>
            </a:endParaRPr>
          </a:p>
        </p:txBody>
      </p:sp>
      <p:sp>
        <p:nvSpPr>
          <p:cNvPr id="2" name="Slide Number Placeholder 1">
            <a:extLst>
              <a:ext uri="{FF2B5EF4-FFF2-40B4-BE49-F238E27FC236}">
                <a16:creationId xmlns:a16="http://schemas.microsoft.com/office/drawing/2014/main" id="{46B9E4A5-EFA7-886E-E0FC-DC1C346EE4D2}"/>
              </a:ext>
            </a:extLst>
          </p:cNvPr>
          <p:cNvSpPr>
            <a:spLocks noGrp="1"/>
          </p:cNvSpPr>
          <p:nvPr>
            <p:ph type="sldNum" sz="quarter" idx="12"/>
          </p:nvPr>
        </p:nvSpPr>
        <p:spPr/>
        <p:txBody>
          <a:bodyPr/>
          <a:lstStyle/>
          <a:p>
            <a:fld id="{0494CCBC-F9C8-4818-AF20-AF339270A62D}" type="slidenum">
              <a:rPr lang="en-US" smtClean="0"/>
              <a:t>16</a:t>
            </a:fld>
            <a:endParaRPr lang="en-US"/>
          </a:p>
        </p:txBody>
      </p:sp>
    </p:spTree>
    <p:extLst>
      <p:ext uri="{BB962C8B-B14F-4D97-AF65-F5344CB8AC3E}">
        <p14:creationId xmlns:p14="http://schemas.microsoft.com/office/powerpoint/2010/main" val="3333303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20CAA8-F35D-3E41-F60C-B6FB9299F37B}"/>
              </a:ext>
            </a:extLst>
          </p:cNvPr>
          <p:cNvSpPr txBox="1"/>
          <p:nvPr/>
        </p:nvSpPr>
        <p:spPr>
          <a:xfrm>
            <a:off x="4959096" y="279280"/>
            <a:ext cx="3651504" cy="371856"/>
          </a:xfrm>
          <a:prstGeom prst="rect">
            <a:avLst/>
          </a:prstGeom>
          <a:noFill/>
        </p:spPr>
        <p:txBody>
          <a:bodyPr wrap="square" rtlCol="0">
            <a:spAutoFit/>
          </a:bodyPr>
          <a:lstStyle/>
          <a:p>
            <a:r>
              <a:rPr lang="en-US" u="sng" dirty="0"/>
              <a:t>Part List  </a:t>
            </a:r>
            <a:r>
              <a:rPr lang="en-US" u="sng" dirty="0">
                <a:highlight>
                  <a:srgbClr val="FFFF00"/>
                </a:highlight>
              </a:rPr>
              <a:t>fill out</a:t>
            </a:r>
          </a:p>
        </p:txBody>
      </p:sp>
      <p:sp>
        <p:nvSpPr>
          <p:cNvPr id="2" name="Slide Number Placeholder 1">
            <a:extLst>
              <a:ext uri="{FF2B5EF4-FFF2-40B4-BE49-F238E27FC236}">
                <a16:creationId xmlns:a16="http://schemas.microsoft.com/office/drawing/2014/main" id="{9805EED2-0962-BD95-F255-F3D24C1451E8}"/>
              </a:ext>
            </a:extLst>
          </p:cNvPr>
          <p:cNvSpPr>
            <a:spLocks noGrp="1"/>
          </p:cNvSpPr>
          <p:nvPr>
            <p:ph type="sldNum" sz="quarter" idx="12"/>
          </p:nvPr>
        </p:nvSpPr>
        <p:spPr/>
        <p:txBody>
          <a:bodyPr/>
          <a:lstStyle/>
          <a:p>
            <a:fld id="{0494CCBC-F9C8-4818-AF20-AF339270A62D}" type="slidenum">
              <a:rPr lang="en-US" smtClean="0"/>
              <a:t>17</a:t>
            </a:fld>
            <a:endParaRPr lang="en-US"/>
          </a:p>
        </p:txBody>
      </p:sp>
      <p:graphicFrame>
        <p:nvGraphicFramePr>
          <p:cNvPr id="3" name="Table 5">
            <a:extLst>
              <a:ext uri="{FF2B5EF4-FFF2-40B4-BE49-F238E27FC236}">
                <a16:creationId xmlns:a16="http://schemas.microsoft.com/office/drawing/2014/main" id="{18952C7A-179F-8DD5-2E16-FABD795A8E8B}"/>
              </a:ext>
            </a:extLst>
          </p:cNvPr>
          <p:cNvGraphicFramePr>
            <a:graphicFrameLocks noGrp="1"/>
          </p:cNvGraphicFramePr>
          <p:nvPr>
            <p:extLst>
              <p:ext uri="{D42A27DB-BD31-4B8C-83A1-F6EECF244321}">
                <p14:modId xmlns:p14="http://schemas.microsoft.com/office/powerpoint/2010/main" val="3245566276"/>
              </p:ext>
            </p:extLst>
          </p:nvPr>
        </p:nvGraphicFramePr>
        <p:xfrm>
          <a:off x="464022" y="849320"/>
          <a:ext cx="11163867" cy="4936990"/>
        </p:xfrm>
        <a:graphic>
          <a:graphicData uri="http://schemas.openxmlformats.org/drawingml/2006/table">
            <a:tbl>
              <a:tblPr firstRow="1" bandRow="1">
                <a:tableStyleId>{5C22544A-7EE6-4342-B048-85BDC9FD1C3A}</a:tableStyleId>
              </a:tblPr>
              <a:tblGrid>
                <a:gridCol w="752038">
                  <a:extLst>
                    <a:ext uri="{9D8B030D-6E8A-4147-A177-3AD203B41FA5}">
                      <a16:colId xmlns:a16="http://schemas.microsoft.com/office/drawing/2014/main" val="322896500"/>
                    </a:ext>
                  </a:extLst>
                </a:gridCol>
                <a:gridCol w="2796381">
                  <a:extLst>
                    <a:ext uri="{9D8B030D-6E8A-4147-A177-3AD203B41FA5}">
                      <a16:colId xmlns:a16="http://schemas.microsoft.com/office/drawing/2014/main" val="4235183111"/>
                    </a:ext>
                  </a:extLst>
                </a:gridCol>
                <a:gridCol w="1187356">
                  <a:extLst>
                    <a:ext uri="{9D8B030D-6E8A-4147-A177-3AD203B41FA5}">
                      <a16:colId xmlns:a16="http://schemas.microsoft.com/office/drawing/2014/main" val="3698089255"/>
                    </a:ext>
                  </a:extLst>
                </a:gridCol>
                <a:gridCol w="1091820">
                  <a:extLst>
                    <a:ext uri="{9D8B030D-6E8A-4147-A177-3AD203B41FA5}">
                      <a16:colId xmlns:a16="http://schemas.microsoft.com/office/drawing/2014/main" val="3215999884"/>
                    </a:ext>
                  </a:extLst>
                </a:gridCol>
                <a:gridCol w="1221475">
                  <a:extLst>
                    <a:ext uri="{9D8B030D-6E8A-4147-A177-3AD203B41FA5}">
                      <a16:colId xmlns:a16="http://schemas.microsoft.com/office/drawing/2014/main" val="3347772810"/>
                    </a:ext>
                  </a:extLst>
                </a:gridCol>
                <a:gridCol w="893928">
                  <a:extLst>
                    <a:ext uri="{9D8B030D-6E8A-4147-A177-3AD203B41FA5}">
                      <a16:colId xmlns:a16="http://schemas.microsoft.com/office/drawing/2014/main" val="362412644"/>
                    </a:ext>
                  </a:extLst>
                </a:gridCol>
                <a:gridCol w="607326">
                  <a:extLst>
                    <a:ext uri="{9D8B030D-6E8A-4147-A177-3AD203B41FA5}">
                      <a16:colId xmlns:a16="http://schemas.microsoft.com/office/drawing/2014/main" val="91011318"/>
                    </a:ext>
                  </a:extLst>
                </a:gridCol>
                <a:gridCol w="852985">
                  <a:extLst>
                    <a:ext uri="{9D8B030D-6E8A-4147-A177-3AD203B41FA5}">
                      <a16:colId xmlns:a16="http://schemas.microsoft.com/office/drawing/2014/main" val="747274436"/>
                    </a:ext>
                  </a:extLst>
                </a:gridCol>
                <a:gridCol w="880281">
                  <a:extLst>
                    <a:ext uri="{9D8B030D-6E8A-4147-A177-3AD203B41FA5}">
                      <a16:colId xmlns:a16="http://schemas.microsoft.com/office/drawing/2014/main" val="2904840928"/>
                    </a:ext>
                  </a:extLst>
                </a:gridCol>
                <a:gridCol w="880277">
                  <a:extLst>
                    <a:ext uri="{9D8B030D-6E8A-4147-A177-3AD203B41FA5}">
                      <a16:colId xmlns:a16="http://schemas.microsoft.com/office/drawing/2014/main" val="91416447"/>
                    </a:ext>
                  </a:extLst>
                </a:gridCol>
              </a:tblGrid>
              <a:tr h="235894">
                <a:tc>
                  <a:txBody>
                    <a:bodyPr/>
                    <a:lstStyle/>
                    <a:p>
                      <a:pPr algn="ctr"/>
                      <a:r>
                        <a:rPr lang="en-US" sz="1200" dirty="0"/>
                        <a:t>Item No.</a:t>
                      </a:r>
                    </a:p>
                  </a:txBody>
                  <a:tcPr/>
                </a:tc>
                <a:tc>
                  <a:txBody>
                    <a:bodyPr/>
                    <a:lstStyle/>
                    <a:p>
                      <a:r>
                        <a:rPr lang="en-US" sz="1200" dirty="0"/>
                        <a:t>Item</a:t>
                      </a:r>
                    </a:p>
                  </a:txBody>
                  <a:tcPr/>
                </a:tc>
                <a:tc>
                  <a:txBody>
                    <a:bodyPr/>
                    <a:lstStyle/>
                    <a:p>
                      <a:r>
                        <a:rPr lang="en-US" sz="1200" dirty="0"/>
                        <a:t>Make</a:t>
                      </a:r>
                    </a:p>
                  </a:txBody>
                  <a:tcPr/>
                </a:tc>
                <a:tc>
                  <a:txBody>
                    <a:bodyPr/>
                    <a:lstStyle/>
                    <a:p>
                      <a:r>
                        <a:rPr lang="en-US" sz="1200" dirty="0"/>
                        <a:t>Model</a:t>
                      </a:r>
                    </a:p>
                  </a:txBody>
                  <a:tcPr/>
                </a:tc>
                <a:tc>
                  <a:txBody>
                    <a:bodyPr/>
                    <a:lstStyle/>
                    <a:p>
                      <a:r>
                        <a:rPr lang="en-US" sz="1200" dirty="0"/>
                        <a:t>Supplier</a:t>
                      </a:r>
                    </a:p>
                  </a:txBody>
                  <a:tcPr/>
                </a:tc>
                <a:tc>
                  <a:txBody>
                    <a:bodyPr/>
                    <a:lstStyle/>
                    <a:p>
                      <a:r>
                        <a:rPr lang="en-US" sz="1200" dirty="0"/>
                        <a:t>Unit cost</a:t>
                      </a:r>
                    </a:p>
                  </a:txBody>
                  <a:tcPr/>
                </a:tc>
                <a:tc>
                  <a:txBody>
                    <a:bodyPr/>
                    <a:lstStyle/>
                    <a:p>
                      <a:pPr algn="ctr"/>
                      <a:r>
                        <a:rPr lang="en-US" sz="1200" dirty="0"/>
                        <a:t>Qty</a:t>
                      </a:r>
                    </a:p>
                  </a:txBody>
                  <a:tcPr/>
                </a:tc>
                <a:tc>
                  <a:txBody>
                    <a:bodyPr/>
                    <a:lstStyle/>
                    <a:p>
                      <a:r>
                        <a:rPr lang="en-US" sz="1200" dirty="0"/>
                        <a:t>Tax</a:t>
                      </a:r>
                    </a:p>
                  </a:txBody>
                  <a:tcPr/>
                </a:tc>
                <a:tc>
                  <a:txBody>
                    <a:bodyPr/>
                    <a:lstStyle/>
                    <a:p>
                      <a:r>
                        <a:rPr lang="en-US" sz="1200" dirty="0"/>
                        <a:t>Shipping</a:t>
                      </a:r>
                    </a:p>
                  </a:txBody>
                  <a:tcPr/>
                </a:tc>
                <a:tc>
                  <a:txBody>
                    <a:bodyPr/>
                    <a:lstStyle/>
                    <a:p>
                      <a:r>
                        <a:rPr lang="en-US" sz="1200" dirty="0"/>
                        <a:t>Subtotal</a:t>
                      </a:r>
                    </a:p>
                  </a:txBody>
                  <a:tcPr/>
                </a:tc>
                <a:extLst>
                  <a:ext uri="{0D108BD9-81ED-4DB2-BD59-A6C34878D82A}">
                    <a16:rowId xmlns:a16="http://schemas.microsoft.com/office/drawing/2014/main" val="2941158840"/>
                  </a:ext>
                </a:extLst>
              </a:tr>
              <a:tr h="235894">
                <a:tc>
                  <a:txBody>
                    <a:bodyPr/>
                    <a:lstStyle/>
                    <a:p>
                      <a:pPr algn="ctr"/>
                      <a:r>
                        <a:rPr lang="en-US" sz="1200" dirty="0"/>
                        <a:t>1</a:t>
                      </a:r>
                    </a:p>
                  </a:txBody>
                  <a:tcPr/>
                </a:tc>
                <a:tc>
                  <a:txBody>
                    <a:bodyPr/>
                    <a:lstStyle/>
                    <a:p>
                      <a:r>
                        <a:rPr lang="en-US" sz="1200" dirty="0"/>
                        <a:t>All-in-one</a:t>
                      </a:r>
                    </a:p>
                  </a:txBody>
                  <a:tcPr/>
                </a:tc>
                <a:tc>
                  <a:txBody>
                    <a:bodyPr/>
                    <a:lstStyle/>
                    <a:p>
                      <a:r>
                        <a:rPr lang="en-US" sz="1200" dirty="0"/>
                        <a:t>Sol-Ark</a:t>
                      </a:r>
                    </a:p>
                  </a:txBody>
                  <a:tcPr/>
                </a:tc>
                <a:tc>
                  <a:txBody>
                    <a:bodyPr/>
                    <a:lstStyle/>
                    <a:p>
                      <a:r>
                        <a:rPr lang="en-US" sz="1200" dirty="0"/>
                        <a:t>15K-2P-N</a:t>
                      </a:r>
                    </a:p>
                  </a:txBody>
                  <a:tcPr/>
                </a:tc>
                <a:tc>
                  <a:txBody>
                    <a:bodyPr/>
                    <a:lstStyle/>
                    <a:p>
                      <a:r>
                        <a:rPr lang="en-US" sz="1200" dirty="0" err="1"/>
                        <a:t>EcoDirect</a:t>
                      </a:r>
                      <a:endParaRPr lang="en-US" sz="1200" dirty="0"/>
                    </a:p>
                  </a:txBody>
                  <a:tcPr/>
                </a:tc>
                <a:tc>
                  <a:txBody>
                    <a:bodyPr/>
                    <a:lstStyle/>
                    <a:p>
                      <a:r>
                        <a:rPr lang="en-US" sz="1200" dirty="0"/>
                        <a:t>$8,295</a:t>
                      </a:r>
                    </a:p>
                  </a:txBody>
                  <a:tcPr/>
                </a:tc>
                <a:tc>
                  <a:txBody>
                    <a:bodyPr/>
                    <a:lstStyle/>
                    <a:p>
                      <a:pPr algn="ctr"/>
                      <a:r>
                        <a:rPr lang="en-US" sz="1200" dirty="0"/>
                        <a:t>1</a:t>
                      </a:r>
                    </a:p>
                  </a:txBody>
                  <a:tcPr/>
                </a:tc>
                <a:tc>
                  <a:txBody>
                    <a:bodyPr/>
                    <a:lstStyle/>
                    <a:p>
                      <a:endParaRPr lang="en-US" sz="1200" dirty="0"/>
                    </a:p>
                  </a:txBody>
                  <a:tcPr/>
                </a:tc>
                <a:tc>
                  <a:txBody>
                    <a:bodyPr/>
                    <a:lstStyle/>
                    <a:p>
                      <a:endParaRPr lang="en-US" sz="1200" dirty="0"/>
                    </a:p>
                  </a:txBody>
                  <a:tcPr/>
                </a:tc>
                <a:tc>
                  <a:txBody>
                    <a:bodyPr/>
                    <a:lstStyle/>
                    <a:p>
                      <a:r>
                        <a:rPr lang="en-US" sz="1200" dirty="0"/>
                        <a:t>$8,295++</a:t>
                      </a:r>
                    </a:p>
                  </a:txBody>
                  <a:tcPr/>
                </a:tc>
                <a:extLst>
                  <a:ext uri="{0D108BD9-81ED-4DB2-BD59-A6C34878D82A}">
                    <a16:rowId xmlns:a16="http://schemas.microsoft.com/office/drawing/2014/main" val="29232817"/>
                  </a:ext>
                </a:extLst>
              </a:tr>
              <a:tr h="235894">
                <a:tc>
                  <a:txBody>
                    <a:bodyPr/>
                    <a:lstStyle/>
                    <a:p>
                      <a:pPr algn="ctr"/>
                      <a:r>
                        <a:rPr lang="en-US" sz="1200" dirty="0"/>
                        <a:t>2</a:t>
                      </a:r>
                    </a:p>
                  </a:txBody>
                  <a:tcPr/>
                </a:tc>
                <a:tc>
                  <a:txBody>
                    <a:bodyPr/>
                    <a:lstStyle/>
                    <a:p>
                      <a:r>
                        <a:rPr lang="en-US" sz="1200" dirty="0"/>
                        <a:t>PV panels</a:t>
                      </a:r>
                    </a:p>
                  </a:txBody>
                  <a:tcPr/>
                </a:tc>
                <a:tc>
                  <a:txBody>
                    <a:bodyPr/>
                    <a:lstStyle/>
                    <a:p>
                      <a:r>
                        <a:rPr lang="en-US" sz="1200" dirty="0"/>
                        <a:t>Mission Solar</a:t>
                      </a:r>
                    </a:p>
                  </a:txBody>
                  <a:tcPr/>
                </a:tc>
                <a:tc>
                  <a:txBody>
                    <a:bodyPr/>
                    <a:lstStyle/>
                    <a:p>
                      <a:r>
                        <a:rPr lang="en-US" sz="1200" dirty="0"/>
                        <a:t>MSE345SX5T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EcoDirect</a:t>
                      </a:r>
                      <a:endParaRPr lang="en-US" sz="1200" dirty="0"/>
                    </a:p>
                  </a:txBody>
                  <a:tcPr/>
                </a:tc>
                <a:tc>
                  <a:txBody>
                    <a:bodyPr/>
                    <a:lstStyle/>
                    <a:p>
                      <a:r>
                        <a:rPr lang="en-US" sz="1200" dirty="0"/>
                        <a:t>$318</a:t>
                      </a:r>
                    </a:p>
                  </a:txBody>
                  <a:tcPr/>
                </a:tc>
                <a:tc>
                  <a:txBody>
                    <a:bodyPr/>
                    <a:lstStyle/>
                    <a:p>
                      <a:pPr algn="ctr"/>
                      <a:r>
                        <a:rPr lang="en-US" sz="1200" dirty="0"/>
                        <a:t>26</a:t>
                      </a:r>
                    </a:p>
                  </a:txBody>
                  <a:tcPr/>
                </a:tc>
                <a:tc>
                  <a:txBody>
                    <a:bodyPr/>
                    <a:lstStyle/>
                    <a:p>
                      <a:endParaRPr lang="en-US" sz="1200" dirty="0"/>
                    </a:p>
                  </a:txBody>
                  <a:tcPr/>
                </a:tc>
                <a:tc>
                  <a:txBody>
                    <a:bodyPr/>
                    <a:lstStyle/>
                    <a:p>
                      <a:endParaRPr lang="en-US" sz="1200" dirty="0"/>
                    </a:p>
                  </a:txBody>
                  <a:tcPr/>
                </a:tc>
                <a:tc>
                  <a:txBody>
                    <a:bodyPr/>
                    <a:lstStyle/>
                    <a:p>
                      <a:r>
                        <a:rPr lang="en-US" sz="1200" dirty="0"/>
                        <a:t>$8,268++</a:t>
                      </a:r>
                    </a:p>
                  </a:txBody>
                  <a:tcPr/>
                </a:tc>
                <a:extLst>
                  <a:ext uri="{0D108BD9-81ED-4DB2-BD59-A6C34878D82A}">
                    <a16:rowId xmlns:a16="http://schemas.microsoft.com/office/drawing/2014/main" val="2060616951"/>
                  </a:ext>
                </a:extLst>
              </a:tr>
              <a:tr h="329606">
                <a:tc>
                  <a:txBody>
                    <a:bodyPr/>
                    <a:lstStyle/>
                    <a:p>
                      <a:pPr algn="ctr"/>
                      <a:r>
                        <a:rPr lang="en-US" sz="1200" dirty="0"/>
                        <a:t>3</a:t>
                      </a:r>
                    </a:p>
                  </a:txBody>
                  <a:tcPr/>
                </a:tc>
                <a:tc>
                  <a:txBody>
                    <a:bodyPr/>
                    <a:lstStyle/>
                    <a:p>
                      <a:r>
                        <a:rPr lang="en-US" sz="1200" dirty="0"/>
                        <a:t>Roof panel attachments</a:t>
                      </a:r>
                    </a:p>
                  </a:txBody>
                  <a:tcPr/>
                </a:tc>
                <a:tc>
                  <a:txBody>
                    <a:bodyPr/>
                    <a:lstStyle/>
                    <a:p>
                      <a:r>
                        <a:rPr lang="en-US" sz="1200" dirty="0"/>
                        <a:t>S5! </a:t>
                      </a:r>
                    </a:p>
                  </a:txBody>
                  <a:tcPr/>
                </a:tc>
                <a:tc>
                  <a:txBody>
                    <a:bodyPr/>
                    <a:lstStyle/>
                    <a:p>
                      <a:r>
                        <a:rPr lang="en-US" sz="1200" dirty="0"/>
                        <a:t>S-5-S</a:t>
                      </a:r>
                    </a:p>
                  </a:txBody>
                  <a:tcPr/>
                </a:tc>
                <a:tc>
                  <a:txBody>
                    <a:bodyPr/>
                    <a:lstStyle/>
                    <a:p>
                      <a:endParaRPr lang="en-US" sz="1200" dirty="0"/>
                    </a:p>
                  </a:txBody>
                  <a:tcPr/>
                </a:tc>
                <a:tc>
                  <a:txBody>
                    <a:bodyPr/>
                    <a:lstStyle/>
                    <a:p>
                      <a:endParaRPr lang="en-US" sz="1200"/>
                    </a:p>
                  </a:txBody>
                  <a:tcPr/>
                </a:tc>
                <a:tc>
                  <a:txBody>
                    <a:bodyPr/>
                    <a:lstStyle/>
                    <a:p>
                      <a:pPr algn="ctr"/>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highlight>
                          <a:srgbClr val="FFFF00"/>
                        </a:highlight>
                      </a:endParaRPr>
                    </a:p>
                  </a:txBody>
                  <a:tcPr/>
                </a:tc>
                <a:extLst>
                  <a:ext uri="{0D108BD9-81ED-4DB2-BD59-A6C34878D82A}">
                    <a16:rowId xmlns:a16="http://schemas.microsoft.com/office/drawing/2014/main" val="3249332999"/>
                  </a:ext>
                </a:extLst>
              </a:tr>
              <a:tr h="235894">
                <a:tc>
                  <a:txBody>
                    <a:bodyPr/>
                    <a:lstStyle/>
                    <a:p>
                      <a:pPr algn="ctr"/>
                      <a:r>
                        <a:rPr lang="en-US" sz="1200" dirty="0"/>
                        <a:t>4</a:t>
                      </a:r>
                    </a:p>
                  </a:txBody>
                  <a:tcPr/>
                </a:tc>
                <a:tc>
                  <a:txBody>
                    <a:bodyPr/>
                    <a:lstStyle/>
                    <a:p>
                      <a:r>
                        <a:rPr lang="en-US" sz="1200" dirty="0"/>
                        <a:t>Battery cells</a:t>
                      </a:r>
                    </a:p>
                  </a:txBody>
                  <a:tcPr/>
                </a:tc>
                <a:tc>
                  <a:txBody>
                    <a:bodyPr/>
                    <a:lstStyle/>
                    <a:p>
                      <a:r>
                        <a:rPr lang="en-US" sz="1200" dirty="0"/>
                        <a:t>Will start with 2 5 kWh packs I already own</a:t>
                      </a:r>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pPr algn="ctr"/>
                      <a:endParaRPr lang="en-US" sz="1200"/>
                    </a:p>
                  </a:txBody>
                  <a:tcPr/>
                </a:tc>
                <a:tc>
                  <a:txBody>
                    <a:bodyPr/>
                    <a:lstStyle/>
                    <a:p>
                      <a:endParaRPr lang="en-US" sz="1200"/>
                    </a:p>
                  </a:txBody>
                  <a:tcPr/>
                </a:tc>
                <a:tc>
                  <a:txBody>
                    <a:bodyPr/>
                    <a:lstStyle/>
                    <a:p>
                      <a:endParaRPr lang="en-US" sz="1200"/>
                    </a:p>
                  </a:txBody>
                  <a:tcPr/>
                </a:tc>
                <a:tc>
                  <a:txBody>
                    <a:bodyPr/>
                    <a:lstStyle/>
                    <a:p>
                      <a:r>
                        <a:rPr lang="en-US" sz="1200" dirty="0"/>
                        <a:t>$0</a:t>
                      </a:r>
                    </a:p>
                  </a:txBody>
                  <a:tcPr/>
                </a:tc>
                <a:extLst>
                  <a:ext uri="{0D108BD9-81ED-4DB2-BD59-A6C34878D82A}">
                    <a16:rowId xmlns:a16="http://schemas.microsoft.com/office/drawing/2014/main" val="2602344558"/>
                  </a:ext>
                </a:extLst>
              </a:tr>
              <a:tr h="465326">
                <a:tc>
                  <a:txBody>
                    <a:bodyPr/>
                    <a:lstStyle/>
                    <a:p>
                      <a:pPr algn="ctr"/>
                      <a:r>
                        <a:rPr lang="en-US" sz="1200" dirty="0"/>
                        <a:t>5</a:t>
                      </a:r>
                    </a:p>
                  </a:txBody>
                  <a:tcPr/>
                </a:tc>
                <a:tc>
                  <a:txBody>
                    <a:bodyPr/>
                    <a:lstStyle/>
                    <a:p>
                      <a:r>
                        <a:rPr lang="en-US" sz="1200" dirty="0"/>
                        <a:t>Battery management boards</a:t>
                      </a:r>
                    </a:p>
                  </a:txBody>
                  <a:tcPr/>
                </a:tc>
                <a:tc>
                  <a:txBody>
                    <a:bodyPr/>
                    <a:lstStyle/>
                    <a:p>
                      <a:r>
                        <a:rPr lang="en-US" sz="1200" dirty="0"/>
                        <a:t>THJ Media</a:t>
                      </a:r>
                    </a:p>
                  </a:txBody>
                  <a:tcPr/>
                </a:tc>
                <a:tc>
                  <a:txBody>
                    <a:bodyPr/>
                    <a:lstStyle/>
                    <a:p>
                      <a:r>
                        <a:rPr lang="en-US" sz="1200" dirty="0"/>
                        <a:t>BMS-1</a:t>
                      </a:r>
                    </a:p>
                  </a:txBody>
                  <a:tcPr/>
                </a:tc>
                <a:tc>
                  <a:txBody>
                    <a:bodyPr/>
                    <a:lstStyle/>
                    <a:p>
                      <a:endParaRPr lang="en-US" sz="1200" dirty="0"/>
                    </a:p>
                  </a:txBody>
                  <a:tcPr/>
                </a:tc>
                <a:tc>
                  <a:txBody>
                    <a:bodyPr/>
                    <a:lstStyle/>
                    <a:p>
                      <a:endParaRPr lang="en-US" sz="1200" dirty="0"/>
                    </a:p>
                  </a:txBody>
                  <a:tcPr/>
                </a:tc>
                <a:tc>
                  <a:txBody>
                    <a:bodyPr/>
                    <a:lstStyle/>
                    <a:p>
                      <a:pPr algn="ctr"/>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dirty="0">
                        <a:highlight>
                          <a:srgbClr val="FFFF00"/>
                        </a:highlight>
                      </a:endParaRPr>
                    </a:p>
                  </a:txBody>
                  <a:tcPr/>
                </a:tc>
                <a:extLst>
                  <a:ext uri="{0D108BD9-81ED-4DB2-BD59-A6C34878D82A}">
                    <a16:rowId xmlns:a16="http://schemas.microsoft.com/office/drawing/2014/main" val="1114532458"/>
                  </a:ext>
                </a:extLst>
              </a:tr>
              <a:tr h="465326">
                <a:tc>
                  <a:txBody>
                    <a:bodyPr/>
                    <a:lstStyle/>
                    <a:p>
                      <a:pPr algn="ctr"/>
                      <a:r>
                        <a:rPr lang="en-US" sz="1200" dirty="0"/>
                        <a:t>6</a:t>
                      </a:r>
                    </a:p>
                  </a:txBody>
                  <a:tcPr/>
                </a:tc>
                <a:tc>
                  <a:txBody>
                    <a:bodyPr/>
                    <a:lstStyle/>
                    <a:p>
                      <a:r>
                        <a:rPr lang="en-US" sz="1200" dirty="0"/>
                        <a:t>Battery box foundation, shell and underground conduit</a:t>
                      </a:r>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pPr algn="ct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highlight>
                          <a:srgbClr val="FFFF00"/>
                        </a:highlight>
                      </a:endParaRPr>
                    </a:p>
                  </a:txBody>
                  <a:tcPr/>
                </a:tc>
                <a:extLst>
                  <a:ext uri="{0D108BD9-81ED-4DB2-BD59-A6C34878D82A}">
                    <a16:rowId xmlns:a16="http://schemas.microsoft.com/office/drawing/2014/main" val="3784067616"/>
                  </a:ext>
                </a:extLst>
              </a:tr>
              <a:tr h="235894">
                <a:tc>
                  <a:txBody>
                    <a:bodyPr/>
                    <a:lstStyle/>
                    <a:p>
                      <a:pPr algn="ctr"/>
                      <a:r>
                        <a:rPr lang="en-US" sz="1200" dirty="0"/>
                        <a:t>7</a:t>
                      </a:r>
                    </a:p>
                  </a:txBody>
                  <a:tcPr/>
                </a:tc>
                <a:tc>
                  <a:txBody>
                    <a:bodyPr/>
                    <a:lstStyle/>
                    <a:p>
                      <a:r>
                        <a:rPr lang="en-US" sz="1200" dirty="0"/>
                        <a:t>Battery box rack</a:t>
                      </a:r>
                    </a:p>
                  </a:txBody>
                  <a:tcPr/>
                </a:tc>
                <a:tc>
                  <a:txBody>
                    <a:bodyPr/>
                    <a:lstStyle/>
                    <a:p>
                      <a:r>
                        <a:rPr lang="en-US" sz="1200" dirty="0"/>
                        <a:t>Home made</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algn="ct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highlight>
                          <a:srgbClr val="FFFF00"/>
                        </a:highlight>
                      </a:endParaRPr>
                    </a:p>
                  </a:txBody>
                  <a:tcPr/>
                </a:tc>
                <a:extLst>
                  <a:ext uri="{0D108BD9-81ED-4DB2-BD59-A6C34878D82A}">
                    <a16:rowId xmlns:a16="http://schemas.microsoft.com/office/drawing/2014/main" val="1452931015"/>
                  </a:ext>
                </a:extLst>
              </a:tr>
              <a:tr h="235894">
                <a:tc>
                  <a:txBody>
                    <a:bodyPr/>
                    <a:lstStyle/>
                    <a:p>
                      <a:pPr algn="ctr"/>
                      <a:r>
                        <a:rPr lang="en-US" sz="1200" dirty="0"/>
                        <a:t>8</a:t>
                      </a:r>
                    </a:p>
                  </a:txBody>
                  <a:tcPr/>
                </a:tc>
                <a:tc>
                  <a:txBody>
                    <a:bodyPr/>
                    <a:lstStyle/>
                    <a:p>
                      <a:r>
                        <a:rPr lang="en-US" sz="1200" dirty="0"/>
                        <a:t>Power wiring</a:t>
                      </a:r>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algn="ct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434443559"/>
                  </a:ext>
                </a:extLst>
              </a:tr>
              <a:tr h="235894">
                <a:tc>
                  <a:txBody>
                    <a:bodyPr/>
                    <a:lstStyle/>
                    <a:p>
                      <a:pPr algn="ctr"/>
                      <a:r>
                        <a:rPr lang="en-US" sz="1200" dirty="0"/>
                        <a:t>9</a:t>
                      </a:r>
                    </a:p>
                  </a:txBody>
                  <a:tcPr/>
                </a:tc>
                <a:tc>
                  <a:txBody>
                    <a:bodyPr/>
                    <a:lstStyle/>
                    <a:p>
                      <a:r>
                        <a:rPr lang="en-US" sz="1200" dirty="0"/>
                        <a:t>Control wiring</a:t>
                      </a:r>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pPr algn="ct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81153233"/>
                  </a:ext>
                </a:extLst>
              </a:tr>
              <a:tr h="235894">
                <a:tc>
                  <a:txBody>
                    <a:bodyPr/>
                    <a:lstStyle/>
                    <a:p>
                      <a:pPr algn="ctr"/>
                      <a:r>
                        <a:rPr lang="en-US" sz="1200" dirty="0"/>
                        <a:t>10</a:t>
                      </a:r>
                    </a:p>
                  </a:txBody>
                  <a:tcPr/>
                </a:tc>
                <a:tc>
                  <a:txBody>
                    <a:bodyPr/>
                    <a:lstStyle/>
                    <a:p>
                      <a:r>
                        <a:rPr lang="en-US" sz="1200" dirty="0"/>
                        <a:t>Above ground conduit</a:t>
                      </a:r>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pPr algn="ct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646708397"/>
                  </a:ext>
                </a:extLst>
              </a:tr>
              <a:tr h="329606">
                <a:tc>
                  <a:txBody>
                    <a:bodyPr/>
                    <a:lstStyle/>
                    <a:p>
                      <a:pPr algn="ctr"/>
                      <a:r>
                        <a:rPr lang="en-US" sz="1200" dirty="0"/>
                        <a:t>11</a:t>
                      </a:r>
                    </a:p>
                  </a:txBody>
                  <a:tcPr/>
                </a:tc>
                <a:tc>
                  <a:txBody>
                    <a:bodyPr/>
                    <a:lstStyle/>
                    <a:p>
                      <a:r>
                        <a:rPr lang="en-US" sz="1200" dirty="0"/>
                        <a:t>Conduit junction boxes</a:t>
                      </a:r>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algn="ct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903642171"/>
                  </a:ext>
                </a:extLst>
              </a:tr>
              <a:tr h="329606">
                <a:tc>
                  <a:txBody>
                    <a:bodyPr/>
                    <a:lstStyle/>
                    <a:p>
                      <a:pPr algn="ctr"/>
                      <a:r>
                        <a:rPr lang="en-US" sz="1200" u="sng" dirty="0"/>
                        <a:t>12</a:t>
                      </a:r>
                    </a:p>
                  </a:txBody>
                  <a:tcPr/>
                </a:tc>
                <a:tc>
                  <a:txBody>
                    <a:bodyPr/>
                    <a:lstStyle/>
                    <a:p>
                      <a:r>
                        <a:rPr lang="en-US" sz="1200" u="sng" dirty="0"/>
                        <a:t>Grid circuit breaker, inverter bypass switch and load circuit breaker box </a:t>
                      </a:r>
                    </a:p>
                  </a:txBody>
                  <a:tcPr/>
                </a:tc>
                <a:tc>
                  <a:txBody>
                    <a:bodyPr/>
                    <a:lstStyle/>
                    <a:p>
                      <a:endParaRPr lang="en-US" sz="1200" u="sng" dirty="0"/>
                    </a:p>
                  </a:txBody>
                  <a:tcPr/>
                </a:tc>
                <a:tc>
                  <a:txBody>
                    <a:bodyPr/>
                    <a:lstStyle/>
                    <a:p>
                      <a:endParaRPr lang="en-US" sz="1200" u="sng" dirty="0"/>
                    </a:p>
                  </a:txBody>
                  <a:tcPr/>
                </a:tc>
                <a:tc>
                  <a:txBody>
                    <a:bodyPr/>
                    <a:lstStyle/>
                    <a:p>
                      <a:endParaRPr lang="en-US" sz="1200" u="sng" dirty="0"/>
                    </a:p>
                  </a:txBody>
                  <a:tcPr/>
                </a:tc>
                <a:tc>
                  <a:txBody>
                    <a:bodyPr/>
                    <a:lstStyle/>
                    <a:p>
                      <a:endParaRPr lang="en-US" sz="1200" u="sng" dirty="0"/>
                    </a:p>
                  </a:txBody>
                  <a:tcPr/>
                </a:tc>
                <a:tc>
                  <a:txBody>
                    <a:bodyPr/>
                    <a:lstStyle/>
                    <a:p>
                      <a:pPr algn="ctr"/>
                      <a:endParaRPr lang="en-US" sz="1200" u="sng" dirty="0"/>
                    </a:p>
                  </a:txBody>
                  <a:tcPr/>
                </a:tc>
                <a:tc>
                  <a:txBody>
                    <a:bodyPr/>
                    <a:lstStyle/>
                    <a:p>
                      <a:endParaRPr lang="en-US" sz="1200" u="sng" dirty="0"/>
                    </a:p>
                  </a:txBody>
                  <a:tcPr/>
                </a:tc>
                <a:tc>
                  <a:txBody>
                    <a:bodyPr/>
                    <a:lstStyle/>
                    <a:p>
                      <a:endParaRPr lang="en-US" sz="1200" u="sng" dirty="0"/>
                    </a:p>
                  </a:txBody>
                  <a:tcPr/>
                </a:tc>
                <a:tc>
                  <a:txBody>
                    <a:bodyPr/>
                    <a:lstStyle/>
                    <a:p>
                      <a:endParaRPr lang="en-US" sz="1200" u="sng" dirty="0"/>
                    </a:p>
                  </a:txBody>
                  <a:tcPr/>
                </a:tc>
                <a:extLst>
                  <a:ext uri="{0D108BD9-81ED-4DB2-BD59-A6C34878D82A}">
                    <a16:rowId xmlns:a16="http://schemas.microsoft.com/office/drawing/2014/main" val="3115543106"/>
                  </a:ext>
                </a:extLst>
              </a:tr>
              <a:tr h="329606">
                <a:tc>
                  <a:txBody>
                    <a:bodyPr/>
                    <a:lstStyle/>
                    <a:p>
                      <a:pPr algn="ctr"/>
                      <a:r>
                        <a:rPr lang="en-US" sz="1200" dirty="0"/>
                        <a:t>Total</a:t>
                      </a:r>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pPr algn="ctr"/>
                      <a:endParaRPr lang="en-US" sz="1200" dirty="0"/>
                    </a:p>
                  </a:txBody>
                  <a:tcPr/>
                </a:tc>
                <a:tc>
                  <a:txBody>
                    <a:bodyPr/>
                    <a:lstStyle/>
                    <a:p>
                      <a:endParaRPr lang="en-US" sz="1200" dirty="0"/>
                    </a:p>
                  </a:txBody>
                  <a:tcPr/>
                </a:tc>
                <a:tc>
                  <a:txBody>
                    <a:bodyPr/>
                    <a:lstStyle/>
                    <a:p>
                      <a:endParaRPr lang="en-US" sz="1200" dirty="0"/>
                    </a:p>
                  </a:txBody>
                  <a:tcPr/>
                </a:tc>
                <a:tc>
                  <a:txBody>
                    <a:bodyPr/>
                    <a:lstStyle/>
                    <a:p>
                      <a:r>
                        <a:rPr lang="en-US" sz="1200" dirty="0"/>
                        <a:t>$16,563++</a:t>
                      </a:r>
                    </a:p>
                  </a:txBody>
                  <a:tcPr/>
                </a:tc>
                <a:extLst>
                  <a:ext uri="{0D108BD9-81ED-4DB2-BD59-A6C34878D82A}">
                    <a16:rowId xmlns:a16="http://schemas.microsoft.com/office/drawing/2014/main" val="1966270382"/>
                  </a:ext>
                </a:extLst>
              </a:tr>
            </a:tbl>
          </a:graphicData>
        </a:graphic>
      </p:graphicFrame>
    </p:spTree>
    <p:extLst>
      <p:ext uri="{BB962C8B-B14F-4D97-AF65-F5344CB8AC3E}">
        <p14:creationId xmlns:p14="http://schemas.microsoft.com/office/powerpoint/2010/main" val="2989324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001360-E1E6-DF9A-3469-97CE1D50F9B1}"/>
              </a:ext>
            </a:extLst>
          </p:cNvPr>
          <p:cNvSpPr txBox="1"/>
          <p:nvPr/>
        </p:nvSpPr>
        <p:spPr>
          <a:xfrm>
            <a:off x="4064000" y="3059668"/>
            <a:ext cx="3416300" cy="369332"/>
          </a:xfrm>
          <a:prstGeom prst="rect">
            <a:avLst/>
          </a:prstGeom>
          <a:noFill/>
        </p:spPr>
        <p:txBody>
          <a:bodyPr wrap="square" rtlCol="0">
            <a:spAutoFit/>
          </a:bodyPr>
          <a:lstStyle/>
          <a:p>
            <a:r>
              <a:rPr lang="en-US" dirty="0"/>
              <a:t>Appendix A – System Analysis</a:t>
            </a:r>
          </a:p>
        </p:txBody>
      </p:sp>
      <p:sp>
        <p:nvSpPr>
          <p:cNvPr id="5" name="Slide Number Placeholder 4">
            <a:extLst>
              <a:ext uri="{FF2B5EF4-FFF2-40B4-BE49-F238E27FC236}">
                <a16:creationId xmlns:a16="http://schemas.microsoft.com/office/drawing/2014/main" id="{CFDECAD1-AE5E-8836-550E-2BA489BC0936}"/>
              </a:ext>
            </a:extLst>
          </p:cNvPr>
          <p:cNvSpPr>
            <a:spLocks noGrp="1"/>
          </p:cNvSpPr>
          <p:nvPr>
            <p:ph type="sldNum" sz="quarter" idx="12"/>
          </p:nvPr>
        </p:nvSpPr>
        <p:spPr/>
        <p:txBody>
          <a:bodyPr/>
          <a:lstStyle/>
          <a:p>
            <a:fld id="{0494CCBC-F9C8-4818-AF20-AF339270A62D}" type="slidenum">
              <a:rPr lang="en-US" smtClean="0"/>
              <a:t>18</a:t>
            </a:fld>
            <a:endParaRPr lang="en-US"/>
          </a:p>
        </p:txBody>
      </p:sp>
    </p:spTree>
    <p:extLst>
      <p:ext uri="{BB962C8B-B14F-4D97-AF65-F5344CB8AC3E}">
        <p14:creationId xmlns:p14="http://schemas.microsoft.com/office/powerpoint/2010/main" val="934653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F2F92CF-0F92-4A8D-BDD5-5BED674E7CAE}"/>
              </a:ext>
            </a:extLst>
          </p:cNvPr>
          <p:cNvGraphicFramePr>
            <a:graphicFrameLocks noGrp="1"/>
          </p:cNvGraphicFramePr>
          <p:nvPr>
            <p:extLst>
              <p:ext uri="{D42A27DB-BD31-4B8C-83A1-F6EECF244321}">
                <p14:modId xmlns:p14="http://schemas.microsoft.com/office/powerpoint/2010/main" val="3798646278"/>
              </p:ext>
            </p:extLst>
          </p:nvPr>
        </p:nvGraphicFramePr>
        <p:xfrm>
          <a:off x="1936749" y="196849"/>
          <a:ext cx="7969115" cy="5872973"/>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A425CF68-0DA1-4EA4-B961-261BCC0AF627}"/>
              </a:ext>
            </a:extLst>
          </p:cNvPr>
          <p:cNvSpPr>
            <a:spLocks noGrp="1"/>
          </p:cNvSpPr>
          <p:nvPr>
            <p:ph type="sldNum" sz="quarter" idx="12"/>
          </p:nvPr>
        </p:nvSpPr>
        <p:spPr/>
        <p:txBody>
          <a:bodyPr/>
          <a:lstStyle/>
          <a:p>
            <a:fld id="{5C9E8105-BA37-4043-9FAE-E1F2F5DDB633}" type="slidenum">
              <a:rPr lang="en-US" smtClean="0"/>
              <a:t>19</a:t>
            </a:fld>
            <a:endParaRPr lang="en-US"/>
          </a:p>
        </p:txBody>
      </p:sp>
      <p:sp>
        <p:nvSpPr>
          <p:cNvPr id="3" name="TextBox 2">
            <a:extLst>
              <a:ext uri="{FF2B5EF4-FFF2-40B4-BE49-F238E27FC236}">
                <a16:creationId xmlns:a16="http://schemas.microsoft.com/office/drawing/2014/main" id="{984BD93D-C87F-D674-C836-BDB046EF61B4}"/>
              </a:ext>
            </a:extLst>
          </p:cNvPr>
          <p:cNvSpPr txBox="1"/>
          <p:nvPr/>
        </p:nvSpPr>
        <p:spPr>
          <a:xfrm>
            <a:off x="191070" y="47767"/>
            <a:ext cx="1787855" cy="646331"/>
          </a:xfrm>
          <a:prstGeom prst="rect">
            <a:avLst/>
          </a:prstGeom>
          <a:noFill/>
        </p:spPr>
        <p:txBody>
          <a:bodyPr wrap="square" rtlCol="0">
            <a:spAutoFit/>
          </a:bodyPr>
          <a:lstStyle/>
          <a:p>
            <a:r>
              <a:rPr lang="en-US" u="sng" dirty="0"/>
              <a:t>System Analysis</a:t>
            </a:r>
          </a:p>
          <a:p>
            <a:endParaRPr lang="en-US" b="1" dirty="0">
              <a:solidFill>
                <a:srgbClr val="FFC000"/>
              </a:solidFill>
            </a:endParaRPr>
          </a:p>
        </p:txBody>
      </p:sp>
    </p:spTree>
    <p:extLst>
      <p:ext uri="{BB962C8B-B14F-4D97-AF65-F5344CB8AC3E}">
        <p14:creationId xmlns:p14="http://schemas.microsoft.com/office/powerpoint/2010/main" val="3719637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C9E52E-2A67-41F5-A908-39B586BE8A3A}"/>
              </a:ext>
            </a:extLst>
          </p:cNvPr>
          <p:cNvSpPr txBox="1"/>
          <p:nvPr/>
        </p:nvSpPr>
        <p:spPr>
          <a:xfrm>
            <a:off x="3790522" y="189291"/>
            <a:ext cx="4304325" cy="646331"/>
          </a:xfrm>
          <a:prstGeom prst="rect">
            <a:avLst/>
          </a:prstGeom>
          <a:noFill/>
        </p:spPr>
        <p:txBody>
          <a:bodyPr wrap="square" rtlCol="0">
            <a:spAutoFit/>
          </a:bodyPr>
          <a:lstStyle/>
          <a:p>
            <a:pPr algn="ctr"/>
            <a:r>
              <a:rPr lang="en-US" u="sng" dirty="0"/>
              <a:t>Current System</a:t>
            </a:r>
          </a:p>
          <a:p>
            <a:pPr algn="ctr"/>
            <a:r>
              <a:rPr lang="en-US" dirty="0"/>
              <a:t>1.8 kW net PV system installed in 2003</a:t>
            </a:r>
          </a:p>
        </p:txBody>
      </p:sp>
      <p:pic>
        <p:nvPicPr>
          <p:cNvPr id="6" name="Picture 5">
            <a:extLst>
              <a:ext uri="{FF2B5EF4-FFF2-40B4-BE49-F238E27FC236}">
                <a16:creationId xmlns:a16="http://schemas.microsoft.com/office/drawing/2014/main" id="{E075948F-CA81-CAAE-D183-73E81C80FD12}"/>
              </a:ext>
            </a:extLst>
          </p:cNvPr>
          <p:cNvPicPr>
            <a:picLocks noChangeAspect="1"/>
          </p:cNvPicPr>
          <p:nvPr/>
        </p:nvPicPr>
        <p:blipFill rotWithShape="1">
          <a:blip r:embed="rId2">
            <a:extLst>
              <a:ext uri="{28A0092B-C50C-407E-A947-70E740481C1C}">
                <a14:useLocalDpi xmlns:a14="http://schemas.microsoft.com/office/drawing/2010/main" val="0"/>
              </a:ext>
            </a:extLst>
          </a:blip>
          <a:srcRect l="3266" t="18489" r="17934" b="18134"/>
          <a:stretch/>
        </p:blipFill>
        <p:spPr>
          <a:xfrm>
            <a:off x="1875139" y="1525400"/>
            <a:ext cx="7990756" cy="4820143"/>
          </a:xfrm>
          <a:prstGeom prst="rect">
            <a:avLst/>
          </a:prstGeom>
        </p:spPr>
      </p:pic>
      <p:cxnSp>
        <p:nvCxnSpPr>
          <p:cNvPr id="10" name="Straight Arrow Connector 9">
            <a:extLst>
              <a:ext uri="{FF2B5EF4-FFF2-40B4-BE49-F238E27FC236}">
                <a16:creationId xmlns:a16="http://schemas.microsoft.com/office/drawing/2014/main" id="{06C9E000-E72F-2FFC-62C6-29FD74BE0079}"/>
              </a:ext>
            </a:extLst>
          </p:cNvPr>
          <p:cNvCxnSpPr>
            <a:cxnSpLocks/>
          </p:cNvCxnSpPr>
          <p:nvPr/>
        </p:nvCxnSpPr>
        <p:spPr>
          <a:xfrm flipH="1">
            <a:off x="7966693" y="1113782"/>
            <a:ext cx="1390438" cy="131495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EEC4EC5-61EE-A5AE-6520-F0F9BADFD25B}"/>
              </a:ext>
            </a:extLst>
          </p:cNvPr>
          <p:cNvCxnSpPr>
            <a:cxnSpLocks/>
          </p:cNvCxnSpPr>
          <p:nvPr/>
        </p:nvCxnSpPr>
        <p:spPr>
          <a:xfrm>
            <a:off x="1601919" y="2682300"/>
            <a:ext cx="1712334" cy="105407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E135589-121F-48B8-A34E-C8673794B927}"/>
              </a:ext>
            </a:extLst>
          </p:cNvPr>
          <p:cNvSpPr txBox="1"/>
          <p:nvPr/>
        </p:nvSpPr>
        <p:spPr>
          <a:xfrm>
            <a:off x="8449606" y="693313"/>
            <a:ext cx="2832577" cy="369332"/>
          </a:xfrm>
          <a:prstGeom prst="rect">
            <a:avLst/>
          </a:prstGeom>
          <a:noFill/>
        </p:spPr>
        <p:txBody>
          <a:bodyPr wrap="square" rtlCol="0">
            <a:spAutoFit/>
          </a:bodyPr>
          <a:lstStyle/>
          <a:p>
            <a:r>
              <a:rPr lang="en-US" dirty="0"/>
              <a:t>12 180W Sharp PV Panels</a:t>
            </a:r>
          </a:p>
        </p:txBody>
      </p:sp>
      <p:sp>
        <p:nvSpPr>
          <p:cNvPr id="18" name="TextBox 17">
            <a:extLst>
              <a:ext uri="{FF2B5EF4-FFF2-40B4-BE49-F238E27FC236}">
                <a16:creationId xmlns:a16="http://schemas.microsoft.com/office/drawing/2014/main" id="{6A8E5238-77A8-CDC0-A8B3-AAFA42EB5AE0}"/>
              </a:ext>
            </a:extLst>
          </p:cNvPr>
          <p:cNvSpPr txBox="1"/>
          <p:nvPr/>
        </p:nvSpPr>
        <p:spPr>
          <a:xfrm>
            <a:off x="578982" y="2283539"/>
            <a:ext cx="1422019" cy="646331"/>
          </a:xfrm>
          <a:prstGeom prst="rect">
            <a:avLst/>
          </a:prstGeom>
          <a:noFill/>
        </p:spPr>
        <p:txBody>
          <a:bodyPr wrap="square" rtlCol="0">
            <a:spAutoFit/>
          </a:bodyPr>
          <a:lstStyle/>
          <a:p>
            <a:r>
              <a:rPr lang="en-US" dirty="0"/>
              <a:t>Inverter location</a:t>
            </a:r>
          </a:p>
        </p:txBody>
      </p:sp>
      <p:sp>
        <p:nvSpPr>
          <p:cNvPr id="2" name="TextBox 1">
            <a:extLst>
              <a:ext uri="{FF2B5EF4-FFF2-40B4-BE49-F238E27FC236}">
                <a16:creationId xmlns:a16="http://schemas.microsoft.com/office/drawing/2014/main" id="{910E1F09-17B0-E201-E3DB-1C978C6AEC2C}"/>
              </a:ext>
            </a:extLst>
          </p:cNvPr>
          <p:cNvSpPr txBox="1"/>
          <p:nvPr/>
        </p:nvSpPr>
        <p:spPr>
          <a:xfrm>
            <a:off x="9658945" y="995845"/>
            <a:ext cx="1390650" cy="369332"/>
          </a:xfrm>
          <a:prstGeom prst="rect">
            <a:avLst/>
          </a:prstGeom>
          <a:noFill/>
        </p:spPr>
        <p:txBody>
          <a:bodyPr wrap="square" rtlCol="0">
            <a:spAutoFit/>
          </a:bodyPr>
          <a:lstStyle/>
          <a:p>
            <a:r>
              <a:rPr lang="en-US" b="1" dirty="0">
                <a:solidFill>
                  <a:srgbClr val="00B050"/>
                </a:solidFill>
              </a:rPr>
              <a:t>Keep</a:t>
            </a:r>
          </a:p>
        </p:txBody>
      </p:sp>
      <p:sp>
        <p:nvSpPr>
          <p:cNvPr id="3" name="Slide Number Placeholder 2">
            <a:extLst>
              <a:ext uri="{FF2B5EF4-FFF2-40B4-BE49-F238E27FC236}">
                <a16:creationId xmlns:a16="http://schemas.microsoft.com/office/drawing/2014/main" id="{FC30FA8F-6FBB-49A3-FF0F-84AF21F76FD7}"/>
              </a:ext>
            </a:extLst>
          </p:cNvPr>
          <p:cNvSpPr>
            <a:spLocks noGrp="1"/>
          </p:cNvSpPr>
          <p:nvPr>
            <p:ph type="sldNum" sz="quarter" idx="12"/>
          </p:nvPr>
        </p:nvSpPr>
        <p:spPr/>
        <p:txBody>
          <a:bodyPr/>
          <a:lstStyle/>
          <a:p>
            <a:fld id="{0494CCBC-F9C8-4818-AF20-AF339270A62D}" type="slidenum">
              <a:rPr lang="en-US" smtClean="0"/>
              <a:t>2</a:t>
            </a:fld>
            <a:endParaRPr lang="en-US"/>
          </a:p>
        </p:txBody>
      </p:sp>
    </p:spTree>
    <p:extLst>
      <p:ext uri="{BB962C8B-B14F-4D97-AF65-F5344CB8AC3E}">
        <p14:creationId xmlns:p14="http://schemas.microsoft.com/office/powerpoint/2010/main" val="3135777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EDB2D-9C6F-48D7-A8AB-5A58309CD637}"/>
              </a:ext>
            </a:extLst>
          </p:cNvPr>
          <p:cNvPicPr>
            <a:picLocks noChangeAspect="1"/>
          </p:cNvPicPr>
          <p:nvPr/>
        </p:nvPicPr>
        <p:blipFill>
          <a:blip r:embed="rId2"/>
          <a:stretch>
            <a:fillRect/>
          </a:stretch>
        </p:blipFill>
        <p:spPr>
          <a:xfrm>
            <a:off x="3944018" y="0"/>
            <a:ext cx="6160062" cy="6858000"/>
          </a:xfrm>
          <a:prstGeom prst="rect">
            <a:avLst/>
          </a:prstGeom>
        </p:spPr>
      </p:pic>
      <p:cxnSp>
        <p:nvCxnSpPr>
          <p:cNvPr id="5" name="Straight Connector 4">
            <a:extLst>
              <a:ext uri="{FF2B5EF4-FFF2-40B4-BE49-F238E27FC236}">
                <a16:creationId xmlns:a16="http://schemas.microsoft.com/office/drawing/2014/main" id="{9B9793FD-8BD4-41A2-88D5-401CC123198B}"/>
              </a:ext>
            </a:extLst>
          </p:cNvPr>
          <p:cNvCxnSpPr/>
          <p:nvPr/>
        </p:nvCxnSpPr>
        <p:spPr>
          <a:xfrm flipV="1">
            <a:off x="7024049" y="1443789"/>
            <a:ext cx="0" cy="191817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EF323A-9E9C-4A66-9642-0FC99E9E1AC7}"/>
              </a:ext>
            </a:extLst>
          </p:cNvPr>
          <p:cNvCxnSpPr/>
          <p:nvPr/>
        </p:nvCxnSpPr>
        <p:spPr>
          <a:xfrm flipV="1">
            <a:off x="5732660" y="1443789"/>
            <a:ext cx="0" cy="191817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1719C6-1FC5-4AF8-ABE8-FDA65B816914}"/>
              </a:ext>
            </a:extLst>
          </p:cNvPr>
          <p:cNvCxnSpPr>
            <a:cxnSpLocks/>
          </p:cNvCxnSpPr>
          <p:nvPr/>
        </p:nvCxnSpPr>
        <p:spPr>
          <a:xfrm>
            <a:off x="4393144" y="5685780"/>
            <a:ext cx="5445149" cy="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AE2FBCF-D789-47AE-8687-BCCE3F5E6A24}"/>
              </a:ext>
            </a:extLst>
          </p:cNvPr>
          <p:cNvCxnSpPr>
            <a:cxnSpLocks/>
          </p:cNvCxnSpPr>
          <p:nvPr/>
        </p:nvCxnSpPr>
        <p:spPr>
          <a:xfrm>
            <a:off x="4393144" y="6401945"/>
            <a:ext cx="5445149" cy="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FD3E4F-638E-4F3B-8887-8DECD88E08FF}"/>
              </a:ext>
            </a:extLst>
          </p:cNvPr>
          <p:cNvSpPr txBox="1"/>
          <p:nvPr/>
        </p:nvSpPr>
        <p:spPr>
          <a:xfrm>
            <a:off x="1146412" y="2978882"/>
            <a:ext cx="2238863" cy="523220"/>
          </a:xfrm>
          <a:prstGeom prst="rect">
            <a:avLst/>
          </a:prstGeom>
          <a:noFill/>
        </p:spPr>
        <p:txBody>
          <a:bodyPr wrap="square" rtlCol="0">
            <a:spAutoFit/>
          </a:bodyPr>
          <a:lstStyle/>
          <a:p>
            <a:r>
              <a:rPr lang="en-US" sz="1400" dirty="0"/>
              <a:t>Furnace needed Nov-Apr;</a:t>
            </a:r>
          </a:p>
          <a:p>
            <a:r>
              <a:rPr lang="en-US" sz="1400" dirty="0"/>
              <a:t>April good for solar, Nov bad</a:t>
            </a:r>
          </a:p>
        </p:txBody>
      </p:sp>
      <p:cxnSp>
        <p:nvCxnSpPr>
          <p:cNvPr id="14" name="Straight Arrow Connector 13">
            <a:extLst>
              <a:ext uri="{FF2B5EF4-FFF2-40B4-BE49-F238E27FC236}">
                <a16:creationId xmlns:a16="http://schemas.microsoft.com/office/drawing/2014/main" id="{EABB7259-AAF4-44F5-AB3D-5FAF90FFA2B3}"/>
              </a:ext>
            </a:extLst>
          </p:cNvPr>
          <p:cNvCxnSpPr>
            <a:cxnSpLocks/>
            <a:stCxn id="12" idx="3"/>
          </p:cNvCxnSpPr>
          <p:nvPr/>
        </p:nvCxnSpPr>
        <p:spPr>
          <a:xfrm flipV="1">
            <a:off x="3385275" y="2978882"/>
            <a:ext cx="1862289" cy="26161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2625A7-2E92-400A-A27A-B7FAE1B6C994}"/>
              </a:ext>
            </a:extLst>
          </p:cNvPr>
          <p:cNvCxnSpPr>
            <a:cxnSpLocks/>
            <a:stCxn id="12" idx="3"/>
          </p:cNvCxnSpPr>
          <p:nvPr/>
        </p:nvCxnSpPr>
        <p:spPr>
          <a:xfrm flipV="1">
            <a:off x="3385275" y="3166281"/>
            <a:ext cx="3807095" cy="7421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AB1F86F-DCBF-44B2-9FE4-7A4FF0699455}"/>
              </a:ext>
            </a:extLst>
          </p:cNvPr>
          <p:cNvCxnSpPr>
            <a:cxnSpLocks/>
            <a:stCxn id="12" idx="2"/>
          </p:cNvCxnSpPr>
          <p:nvPr/>
        </p:nvCxnSpPr>
        <p:spPr>
          <a:xfrm>
            <a:off x="2265844" y="3502102"/>
            <a:ext cx="2463105" cy="19433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6AA8EC-55A7-4076-BC02-1830B32815AE}"/>
              </a:ext>
            </a:extLst>
          </p:cNvPr>
          <p:cNvCxnSpPr>
            <a:cxnSpLocks/>
            <a:stCxn id="12" idx="2"/>
          </p:cNvCxnSpPr>
          <p:nvPr/>
        </p:nvCxnSpPr>
        <p:spPr>
          <a:xfrm>
            <a:off x="2265844" y="3502102"/>
            <a:ext cx="2463105" cy="300913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A81323-9834-4EE6-BD12-34ED2A66B3E2}"/>
              </a:ext>
            </a:extLst>
          </p:cNvPr>
          <p:cNvSpPr txBox="1"/>
          <p:nvPr/>
        </p:nvSpPr>
        <p:spPr>
          <a:xfrm>
            <a:off x="380781" y="346760"/>
            <a:ext cx="3330053" cy="2031325"/>
          </a:xfrm>
          <a:prstGeom prst="rect">
            <a:avLst/>
          </a:prstGeom>
          <a:noFill/>
        </p:spPr>
        <p:txBody>
          <a:bodyPr wrap="square" rtlCol="0">
            <a:spAutoFit/>
          </a:bodyPr>
          <a:lstStyle/>
          <a:p>
            <a:r>
              <a:rPr lang="en-US" sz="1400" u="sng" dirty="0"/>
              <a:t>Local irradiation</a:t>
            </a:r>
          </a:p>
          <a:p>
            <a:r>
              <a:rPr lang="en-US" sz="1400" dirty="0"/>
              <a:t>According to NREL, our GHI (Global Horizontal Irradiation) = full sun hours equivalent per year = 1694, in Jan it is 65/31=2.1 hours per day and in May-July it is 225/31=7.3 hours per day.  Annual average is 1694/365=4.6 hours per day.  Multiply by net PV output to calculate energy produced in kWh per day.  </a:t>
            </a:r>
          </a:p>
        </p:txBody>
      </p:sp>
      <p:sp>
        <p:nvSpPr>
          <p:cNvPr id="34" name="Slide Number Placeholder 33">
            <a:extLst>
              <a:ext uri="{FF2B5EF4-FFF2-40B4-BE49-F238E27FC236}">
                <a16:creationId xmlns:a16="http://schemas.microsoft.com/office/drawing/2014/main" id="{0AB59698-B5F4-43DA-851D-4A27EAFBA4EE}"/>
              </a:ext>
            </a:extLst>
          </p:cNvPr>
          <p:cNvSpPr>
            <a:spLocks noGrp="1"/>
          </p:cNvSpPr>
          <p:nvPr>
            <p:ph type="sldNum" sz="quarter" idx="12"/>
          </p:nvPr>
        </p:nvSpPr>
        <p:spPr/>
        <p:txBody>
          <a:bodyPr/>
          <a:lstStyle/>
          <a:p>
            <a:fld id="{5C9E8105-BA37-4043-9FAE-E1F2F5DDB633}" type="slidenum">
              <a:rPr lang="en-US" smtClean="0"/>
              <a:t>20</a:t>
            </a:fld>
            <a:endParaRPr lang="en-US"/>
          </a:p>
        </p:txBody>
      </p:sp>
      <p:sp>
        <p:nvSpPr>
          <p:cNvPr id="2" name="TextBox 1">
            <a:extLst>
              <a:ext uri="{FF2B5EF4-FFF2-40B4-BE49-F238E27FC236}">
                <a16:creationId xmlns:a16="http://schemas.microsoft.com/office/drawing/2014/main" id="{D4792D0A-8775-3679-2C22-28D21ED6D3C6}"/>
              </a:ext>
            </a:extLst>
          </p:cNvPr>
          <p:cNvSpPr txBox="1"/>
          <p:nvPr/>
        </p:nvSpPr>
        <p:spPr>
          <a:xfrm>
            <a:off x="191070" y="47767"/>
            <a:ext cx="1787855" cy="646331"/>
          </a:xfrm>
          <a:prstGeom prst="rect">
            <a:avLst/>
          </a:prstGeom>
          <a:noFill/>
        </p:spPr>
        <p:txBody>
          <a:bodyPr wrap="square" rtlCol="0">
            <a:spAutoFit/>
          </a:bodyPr>
          <a:lstStyle/>
          <a:p>
            <a:r>
              <a:rPr lang="en-US" u="sng" dirty="0"/>
              <a:t>System Analysis</a:t>
            </a:r>
          </a:p>
          <a:p>
            <a:endParaRPr lang="en-US" b="1" dirty="0">
              <a:solidFill>
                <a:srgbClr val="FFC000"/>
              </a:solidFill>
            </a:endParaRPr>
          </a:p>
        </p:txBody>
      </p:sp>
      <p:sp>
        <p:nvSpPr>
          <p:cNvPr id="4" name="TextBox 3">
            <a:extLst>
              <a:ext uri="{FF2B5EF4-FFF2-40B4-BE49-F238E27FC236}">
                <a16:creationId xmlns:a16="http://schemas.microsoft.com/office/drawing/2014/main" id="{4BD7AEEA-898C-26EF-AC79-0CC4B01EDA11}"/>
              </a:ext>
            </a:extLst>
          </p:cNvPr>
          <p:cNvSpPr txBox="1"/>
          <p:nvPr/>
        </p:nvSpPr>
        <p:spPr>
          <a:xfrm>
            <a:off x="511493" y="5232394"/>
            <a:ext cx="2758440" cy="1384995"/>
          </a:xfrm>
          <a:prstGeom prst="rect">
            <a:avLst/>
          </a:prstGeom>
          <a:noFill/>
        </p:spPr>
        <p:txBody>
          <a:bodyPr wrap="square" rtlCol="0">
            <a:spAutoFit/>
          </a:bodyPr>
          <a:lstStyle/>
          <a:p>
            <a:r>
              <a:rPr lang="en-US" sz="1400" dirty="0"/>
              <a:t>8 kW PVs x 4.6 average full sun hours per day should generate 37 kWh/day average.  With enough battery backup to store it for overnight use we would have &gt;2x our current average need.</a:t>
            </a:r>
          </a:p>
        </p:txBody>
      </p:sp>
    </p:spTree>
    <p:extLst>
      <p:ext uri="{BB962C8B-B14F-4D97-AF65-F5344CB8AC3E}">
        <p14:creationId xmlns:p14="http://schemas.microsoft.com/office/powerpoint/2010/main" val="963729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ED4A81D-C6B4-492B-95C1-59323EB47E32}"/>
              </a:ext>
            </a:extLst>
          </p:cNvPr>
          <p:cNvGraphicFramePr>
            <a:graphicFrameLocks noGrp="1"/>
          </p:cNvGraphicFramePr>
          <p:nvPr/>
        </p:nvGraphicFramePr>
        <p:xfrm>
          <a:off x="1759085" y="280177"/>
          <a:ext cx="8673830" cy="629764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CE095D94-65DA-4860-8BF5-419843D0D9EF}"/>
              </a:ext>
            </a:extLst>
          </p:cNvPr>
          <p:cNvSpPr>
            <a:spLocks noGrp="1"/>
          </p:cNvSpPr>
          <p:nvPr>
            <p:ph type="sldNum" sz="quarter" idx="12"/>
          </p:nvPr>
        </p:nvSpPr>
        <p:spPr/>
        <p:txBody>
          <a:bodyPr/>
          <a:lstStyle/>
          <a:p>
            <a:fld id="{5C9E8105-BA37-4043-9FAE-E1F2F5DDB633}" type="slidenum">
              <a:rPr lang="en-US" smtClean="0"/>
              <a:t>21</a:t>
            </a:fld>
            <a:endParaRPr lang="en-US"/>
          </a:p>
        </p:txBody>
      </p:sp>
      <p:sp>
        <p:nvSpPr>
          <p:cNvPr id="2" name="TextBox 1">
            <a:extLst>
              <a:ext uri="{FF2B5EF4-FFF2-40B4-BE49-F238E27FC236}">
                <a16:creationId xmlns:a16="http://schemas.microsoft.com/office/drawing/2014/main" id="{65F1B3F8-A5E5-7C92-8793-4F6A8C135034}"/>
              </a:ext>
            </a:extLst>
          </p:cNvPr>
          <p:cNvSpPr txBox="1"/>
          <p:nvPr/>
        </p:nvSpPr>
        <p:spPr>
          <a:xfrm>
            <a:off x="191070" y="47767"/>
            <a:ext cx="1787855" cy="646331"/>
          </a:xfrm>
          <a:prstGeom prst="rect">
            <a:avLst/>
          </a:prstGeom>
          <a:noFill/>
        </p:spPr>
        <p:txBody>
          <a:bodyPr wrap="square" rtlCol="0">
            <a:spAutoFit/>
          </a:bodyPr>
          <a:lstStyle/>
          <a:p>
            <a:r>
              <a:rPr lang="en-US" u="sng" dirty="0"/>
              <a:t>System Analysis</a:t>
            </a:r>
          </a:p>
          <a:p>
            <a:endParaRPr lang="en-US" b="1" dirty="0">
              <a:solidFill>
                <a:srgbClr val="FFC000"/>
              </a:solidFill>
            </a:endParaRPr>
          </a:p>
        </p:txBody>
      </p:sp>
      <p:sp>
        <p:nvSpPr>
          <p:cNvPr id="3" name="TextBox 2">
            <a:extLst>
              <a:ext uri="{FF2B5EF4-FFF2-40B4-BE49-F238E27FC236}">
                <a16:creationId xmlns:a16="http://schemas.microsoft.com/office/drawing/2014/main" id="{3832A310-DACE-AC23-B90E-8D01EEDF8ACA}"/>
              </a:ext>
            </a:extLst>
          </p:cNvPr>
          <p:cNvSpPr txBox="1"/>
          <p:nvPr/>
        </p:nvSpPr>
        <p:spPr>
          <a:xfrm>
            <a:off x="838200" y="6334780"/>
            <a:ext cx="10239740" cy="523220"/>
          </a:xfrm>
          <a:prstGeom prst="rect">
            <a:avLst/>
          </a:prstGeom>
          <a:noFill/>
        </p:spPr>
        <p:txBody>
          <a:bodyPr wrap="square" rtlCol="0">
            <a:spAutoFit/>
          </a:bodyPr>
          <a:lstStyle/>
          <a:p>
            <a:r>
              <a:rPr lang="en-US" sz="1400" dirty="0"/>
              <a:t>But we eventually want to add a high efficiency space and water heat pump that uses most in the winter when we have the least sun, so we need to know the added load and upsize accordingly, possibly curtailing any solar we can’t sell back to the grid in the summer.</a:t>
            </a:r>
          </a:p>
        </p:txBody>
      </p:sp>
    </p:spTree>
    <p:extLst>
      <p:ext uri="{BB962C8B-B14F-4D97-AF65-F5344CB8AC3E}">
        <p14:creationId xmlns:p14="http://schemas.microsoft.com/office/powerpoint/2010/main" val="307810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ED25C7-D9A3-4672-9A95-3B05A51D9A7D}"/>
              </a:ext>
            </a:extLst>
          </p:cNvPr>
          <p:cNvSpPr txBox="1"/>
          <p:nvPr/>
        </p:nvSpPr>
        <p:spPr>
          <a:xfrm>
            <a:off x="819225" y="516287"/>
            <a:ext cx="10690918" cy="1723549"/>
          </a:xfrm>
          <a:prstGeom prst="rect">
            <a:avLst/>
          </a:prstGeom>
          <a:noFill/>
        </p:spPr>
        <p:txBody>
          <a:bodyPr wrap="square" rtlCol="0">
            <a:spAutoFit/>
          </a:bodyPr>
          <a:lstStyle/>
          <a:p>
            <a:r>
              <a:rPr lang="en-US" u="sng" dirty="0"/>
              <a:t>Added heat pump load estimate</a:t>
            </a:r>
          </a:p>
          <a:p>
            <a:endParaRPr lang="en-US" dirty="0"/>
          </a:p>
          <a:p>
            <a:r>
              <a:rPr lang="en-US" sz="1400" dirty="0"/>
              <a:t>We consume an average of 420 </a:t>
            </a:r>
            <a:r>
              <a:rPr lang="en-US" sz="1400" dirty="0" err="1"/>
              <a:t>therms</a:t>
            </a:r>
            <a:r>
              <a:rPr lang="en-US" sz="1400" dirty="0"/>
              <a:t> or 12,306 kWh/year of natural gas for space and water heat.  We generally run our heater Nov-Apr where the lows are 39 to 44 F on average, vs. 48 to 52F for the rest of the year.  Based on  </a:t>
            </a:r>
            <a:r>
              <a:rPr lang="en-US" sz="1400" dirty="0" err="1"/>
              <a:t>Chiltrix</a:t>
            </a:r>
            <a:r>
              <a:rPr lang="en-US" sz="1400" dirty="0"/>
              <a:t> data it looks like COP will be around 2.6 for 122 degree domestic hot water which is assumed to be what will be used for the furnace, so we will need about 4,733 kWh per year, and our energy bills without solar would be about $346 more per year or about $1 per day, not a high price to pay to enable renewably powered heating, only ~1/4 of a Venti latte at Starbucks.     </a:t>
            </a:r>
          </a:p>
        </p:txBody>
      </p:sp>
      <p:pic>
        <p:nvPicPr>
          <p:cNvPr id="4" name="Picture 3">
            <a:extLst>
              <a:ext uri="{FF2B5EF4-FFF2-40B4-BE49-F238E27FC236}">
                <a16:creationId xmlns:a16="http://schemas.microsoft.com/office/drawing/2014/main" id="{3016F192-D67F-4200-BA6E-5CD086682A49}"/>
              </a:ext>
            </a:extLst>
          </p:cNvPr>
          <p:cNvPicPr>
            <a:picLocks noChangeAspect="1"/>
          </p:cNvPicPr>
          <p:nvPr/>
        </p:nvPicPr>
        <p:blipFill>
          <a:blip r:embed="rId2"/>
          <a:stretch>
            <a:fillRect/>
          </a:stretch>
        </p:blipFill>
        <p:spPr>
          <a:xfrm>
            <a:off x="735896" y="3110699"/>
            <a:ext cx="5020929" cy="2543838"/>
          </a:xfrm>
          <a:prstGeom prst="rect">
            <a:avLst/>
          </a:prstGeom>
        </p:spPr>
      </p:pic>
      <p:pic>
        <p:nvPicPr>
          <p:cNvPr id="6" name="Picture 5">
            <a:extLst>
              <a:ext uri="{FF2B5EF4-FFF2-40B4-BE49-F238E27FC236}">
                <a16:creationId xmlns:a16="http://schemas.microsoft.com/office/drawing/2014/main" id="{C00FD53A-8362-4C22-8F2B-C2AD791270CA}"/>
              </a:ext>
            </a:extLst>
          </p:cNvPr>
          <p:cNvPicPr>
            <a:picLocks noChangeAspect="1"/>
          </p:cNvPicPr>
          <p:nvPr/>
        </p:nvPicPr>
        <p:blipFill>
          <a:blip r:embed="rId3"/>
          <a:stretch>
            <a:fillRect/>
          </a:stretch>
        </p:blipFill>
        <p:spPr>
          <a:xfrm>
            <a:off x="6295379" y="3046398"/>
            <a:ext cx="5160725" cy="3295315"/>
          </a:xfrm>
          <a:prstGeom prst="rect">
            <a:avLst/>
          </a:prstGeom>
        </p:spPr>
      </p:pic>
      <p:sp>
        <p:nvSpPr>
          <p:cNvPr id="7" name="Oval 6">
            <a:extLst>
              <a:ext uri="{FF2B5EF4-FFF2-40B4-BE49-F238E27FC236}">
                <a16:creationId xmlns:a16="http://schemas.microsoft.com/office/drawing/2014/main" id="{6C317675-400B-4ADF-A251-E0284FEB70EB}"/>
              </a:ext>
            </a:extLst>
          </p:cNvPr>
          <p:cNvSpPr/>
          <p:nvPr/>
        </p:nvSpPr>
        <p:spPr>
          <a:xfrm>
            <a:off x="9295157" y="5191347"/>
            <a:ext cx="801880" cy="1650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18C2D0DC-E50C-469D-8777-A9AFA6B5065B}"/>
              </a:ext>
            </a:extLst>
          </p:cNvPr>
          <p:cNvSpPr>
            <a:spLocks noGrp="1"/>
          </p:cNvSpPr>
          <p:nvPr>
            <p:ph type="sldNum" sz="quarter" idx="12"/>
          </p:nvPr>
        </p:nvSpPr>
        <p:spPr/>
        <p:txBody>
          <a:bodyPr/>
          <a:lstStyle/>
          <a:p>
            <a:fld id="{5C9E8105-BA37-4043-9FAE-E1F2F5DDB633}" type="slidenum">
              <a:rPr lang="en-US" smtClean="0"/>
              <a:t>22</a:t>
            </a:fld>
            <a:endParaRPr lang="en-US"/>
          </a:p>
        </p:txBody>
      </p:sp>
      <p:sp>
        <p:nvSpPr>
          <p:cNvPr id="9" name="TextBox 8">
            <a:extLst>
              <a:ext uri="{FF2B5EF4-FFF2-40B4-BE49-F238E27FC236}">
                <a16:creationId xmlns:a16="http://schemas.microsoft.com/office/drawing/2014/main" id="{82042B54-F37A-482E-8F99-AA6F93B105D8}"/>
              </a:ext>
            </a:extLst>
          </p:cNvPr>
          <p:cNvSpPr txBox="1"/>
          <p:nvPr/>
        </p:nvSpPr>
        <p:spPr>
          <a:xfrm>
            <a:off x="1617260" y="2463421"/>
            <a:ext cx="2961564" cy="307777"/>
          </a:xfrm>
          <a:prstGeom prst="rect">
            <a:avLst/>
          </a:prstGeom>
          <a:noFill/>
        </p:spPr>
        <p:txBody>
          <a:bodyPr wrap="square" rtlCol="0">
            <a:spAutoFit/>
          </a:bodyPr>
          <a:lstStyle/>
          <a:p>
            <a:r>
              <a:rPr lang="en-US" sz="1400" dirty="0"/>
              <a:t>Average temps according to Google:</a:t>
            </a:r>
          </a:p>
        </p:txBody>
      </p:sp>
      <p:sp>
        <p:nvSpPr>
          <p:cNvPr id="10" name="TextBox 9">
            <a:extLst>
              <a:ext uri="{FF2B5EF4-FFF2-40B4-BE49-F238E27FC236}">
                <a16:creationId xmlns:a16="http://schemas.microsoft.com/office/drawing/2014/main" id="{9B675FD8-6831-4943-ABF5-5814046F9032}"/>
              </a:ext>
            </a:extLst>
          </p:cNvPr>
          <p:cNvSpPr txBox="1"/>
          <p:nvPr/>
        </p:nvSpPr>
        <p:spPr>
          <a:xfrm>
            <a:off x="7283355" y="2467184"/>
            <a:ext cx="3614382" cy="307777"/>
          </a:xfrm>
          <a:prstGeom prst="rect">
            <a:avLst/>
          </a:prstGeom>
          <a:noFill/>
        </p:spPr>
        <p:txBody>
          <a:bodyPr wrap="square" rtlCol="0">
            <a:spAutoFit/>
          </a:bodyPr>
          <a:lstStyle/>
          <a:p>
            <a:r>
              <a:rPr lang="en-US" sz="1400" dirty="0"/>
              <a:t>Heat pump COP according to manufacturer:</a:t>
            </a:r>
          </a:p>
        </p:txBody>
      </p:sp>
      <p:sp>
        <p:nvSpPr>
          <p:cNvPr id="3" name="TextBox 2">
            <a:extLst>
              <a:ext uri="{FF2B5EF4-FFF2-40B4-BE49-F238E27FC236}">
                <a16:creationId xmlns:a16="http://schemas.microsoft.com/office/drawing/2014/main" id="{BC89ECF2-A767-E77E-DCB7-3F541847BBAF}"/>
              </a:ext>
            </a:extLst>
          </p:cNvPr>
          <p:cNvSpPr txBox="1"/>
          <p:nvPr/>
        </p:nvSpPr>
        <p:spPr>
          <a:xfrm>
            <a:off x="191070" y="47767"/>
            <a:ext cx="1787855" cy="646331"/>
          </a:xfrm>
          <a:prstGeom prst="rect">
            <a:avLst/>
          </a:prstGeom>
          <a:noFill/>
        </p:spPr>
        <p:txBody>
          <a:bodyPr wrap="square" rtlCol="0">
            <a:spAutoFit/>
          </a:bodyPr>
          <a:lstStyle/>
          <a:p>
            <a:r>
              <a:rPr lang="en-US" u="sng" dirty="0"/>
              <a:t>System Analysis</a:t>
            </a:r>
          </a:p>
          <a:p>
            <a:endParaRPr lang="en-US" b="1" dirty="0">
              <a:solidFill>
                <a:srgbClr val="FFC000"/>
              </a:solidFill>
            </a:endParaRPr>
          </a:p>
        </p:txBody>
      </p:sp>
    </p:spTree>
    <p:extLst>
      <p:ext uri="{BB962C8B-B14F-4D97-AF65-F5344CB8AC3E}">
        <p14:creationId xmlns:p14="http://schemas.microsoft.com/office/powerpoint/2010/main" val="2936587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C1397F-ABB0-4E6B-9844-11E4D742E053}"/>
              </a:ext>
            </a:extLst>
          </p:cNvPr>
          <p:cNvSpPr>
            <a:spLocks noGrp="1"/>
          </p:cNvSpPr>
          <p:nvPr>
            <p:ph type="sldNum" sz="quarter" idx="12"/>
          </p:nvPr>
        </p:nvSpPr>
        <p:spPr/>
        <p:txBody>
          <a:bodyPr/>
          <a:lstStyle/>
          <a:p>
            <a:fld id="{5C9E8105-BA37-4043-9FAE-E1F2F5DDB633}" type="slidenum">
              <a:rPr lang="en-US" smtClean="0"/>
              <a:t>23</a:t>
            </a:fld>
            <a:endParaRPr lang="en-US"/>
          </a:p>
        </p:txBody>
      </p:sp>
      <p:graphicFrame>
        <p:nvGraphicFramePr>
          <p:cNvPr id="5" name="Chart 4">
            <a:extLst>
              <a:ext uri="{FF2B5EF4-FFF2-40B4-BE49-F238E27FC236}">
                <a16:creationId xmlns:a16="http://schemas.microsoft.com/office/drawing/2014/main" id="{5F965AF5-D3F6-4BD5-85FF-9A6BE2A6195E}"/>
              </a:ext>
            </a:extLst>
          </p:cNvPr>
          <p:cNvGraphicFramePr>
            <a:graphicFrameLocks noGrp="1"/>
          </p:cNvGraphicFramePr>
          <p:nvPr>
            <p:extLst>
              <p:ext uri="{D42A27DB-BD31-4B8C-83A1-F6EECF244321}">
                <p14:modId xmlns:p14="http://schemas.microsoft.com/office/powerpoint/2010/main" val="4218582462"/>
              </p:ext>
            </p:extLst>
          </p:nvPr>
        </p:nvGraphicFramePr>
        <p:xfrm>
          <a:off x="1841635" y="337327"/>
          <a:ext cx="7727815" cy="572057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90967663-B2A2-5B57-2288-1006A018ADAB}"/>
              </a:ext>
            </a:extLst>
          </p:cNvPr>
          <p:cNvSpPr txBox="1"/>
          <p:nvPr/>
        </p:nvSpPr>
        <p:spPr>
          <a:xfrm>
            <a:off x="191070" y="47767"/>
            <a:ext cx="1787855" cy="646331"/>
          </a:xfrm>
          <a:prstGeom prst="rect">
            <a:avLst/>
          </a:prstGeom>
          <a:noFill/>
        </p:spPr>
        <p:txBody>
          <a:bodyPr wrap="square" rtlCol="0">
            <a:spAutoFit/>
          </a:bodyPr>
          <a:lstStyle/>
          <a:p>
            <a:r>
              <a:rPr lang="en-US" u="sng" dirty="0"/>
              <a:t>System Analysis</a:t>
            </a:r>
          </a:p>
          <a:p>
            <a:endParaRPr lang="en-US" b="1" dirty="0">
              <a:solidFill>
                <a:srgbClr val="FFC000"/>
              </a:solidFill>
            </a:endParaRPr>
          </a:p>
        </p:txBody>
      </p:sp>
      <p:sp>
        <p:nvSpPr>
          <p:cNvPr id="3" name="TextBox 2">
            <a:extLst>
              <a:ext uri="{FF2B5EF4-FFF2-40B4-BE49-F238E27FC236}">
                <a16:creationId xmlns:a16="http://schemas.microsoft.com/office/drawing/2014/main" id="{949B19F7-B7A6-B820-FEDB-6C38282353A9}"/>
              </a:ext>
            </a:extLst>
          </p:cNvPr>
          <p:cNvSpPr txBox="1"/>
          <p:nvPr/>
        </p:nvSpPr>
        <p:spPr>
          <a:xfrm>
            <a:off x="3454400" y="6193571"/>
            <a:ext cx="5537200" cy="307777"/>
          </a:xfrm>
          <a:prstGeom prst="rect">
            <a:avLst/>
          </a:prstGeom>
          <a:noFill/>
        </p:spPr>
        <p:txBody>
          <a:bodyPr wrap="square" rtlCol="0">
            <a:spAutoFit/>
          </a:bodyPr>
          <a:lstStyle/>
          <a:p>
            <a:r>
              <a:rPr lang="en-US" sz="1400" dirty="0"/>
              <a:t>Thus future needs will rise once we add a high efficiency heat pump.</a:t>
            </a:r>
          </a:p>
        </p:txBody>
      </p:sp>
    </p:spTree>
    <p:extLst>
      <p:ext uri="{BB962C8B-B14F-4D97-AF65-F5344CB8AC3E}">
        <p14:creationId xmlns:p14="http://schemas.microsoft.com/office/powerpoint/2010/main" val="2045170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A13FEF-53C1-4A46-ACA6-827BC7ED9611}"/>
              </a:ext>
            </a:extLst>
          </p:cNvPr>
          <p:cNvSpPr>
            <a:spLocks noGrp="1"/>
          </p:cNvSpPr>
          <p:nvPr>
            <p:ph type="sldNum" sz="quarter" idx="12"/>
          </p:nvPr>
        </p:nvSpPr>
        <p:spPr/>
        <p:txBody>
          <a:bodyPr/>
          <a:lstStyle/>
          <a:p>
            <a:fld id="{5C9E8105-BA37-4043-9FAE-E1F2F5DDB633}" type="slidenum">
              <a:rPr lang="en-US" smtClean="0"/>
              <a:t>24</a:t>
            </a:fld>
            <a:endParaRPr lang="en-US" dirty="0"/>
          </a:p>
        </p:txBody>
      </p:sp>
      <p:sp>
        <p:nvSpPr>
          <p:cNvPr id="7" name="TextBox 6">
            <a:extLst>
              <a:ext uri="{FF2B5EF4-FFF2-40B4-BE49-F238E27FC236}">
                <a16:creationId xmlns:a16="http://schemas.microsoft.com/office/drawing/2014/main" id="{F97E7460-A23E-4267-AAFA-BFDF70C5F23D}"/>
              </a:ext>
            </a:extLst>
          </p:cNvPr>
          <p:cNvSpPr txBox="1"/>
          <p:nvPr/>
        </p:nvSpPr>
        <p:spPr>
          <a:xfrm>
            <a:off x="191070" y="47767"/>
            <a:ext cx="1787855" cy="646331"/>
          </a:xfrm>
          <a:prstGeom prst="rect">
            <a:avLst/>
          </a:prstGeom>
          <a:noFill/>
        </p:spPr>
        <p:txBody>
          <a:bodyPr wrap="square" rtlCol="0">
            <a:spAutoFit/>
          </a:bodyPr>
          <a:lstStyle/>
          <a:p>
            <a:r>
              <a:rPr lang="en-US" u="sng" dirty="0"/>
              <a:t>System Analysis</a:t>
            </a:r>
          </a:p>
          <a:p>
            <a:endParaRPr lang="en-US" b="1" dirty="0">
              <a:solidFill>
                <a:srgbClr val="FFC000"/>
              </a:solidFill>
            </a:endParaRPr>
          </a:p>
        </p:txBody>
      </p:sp>
      <p:graphicFrame>
        <p:nvGraphicFramePr>
          <p:cNvPr id="5" name="Chart 4">
            <a:extLst>
              <a:ext uri="{FF2B5EF4-FFF2-40B4-BE49-F238E27FC236}">
                <a16:creationId xmlns:a16="http://schemas.microsoft.com/office/drawing/2014/main" id="{8E9A31AC-CDA1-4642-8E3D-908E068792FF}"/>
              </a:ext>
            </a:extLst>
          </p:cNvPr>
          <p:cNvGraphicFramePr>
            <a:graphicFrameLocks noGrp="1"/>
          </p:cNvGraphicFramePr>
          <p:nvPr>
            <p:extLst>
              <p:ext uri="{D42A27DB-BD31-4B8C-83A1-F6EECF244321}">
                <p14:modId xmlns:p14="http://schemas.microsoft.com/office/powerpoint/2010/main" val="2180153212"/>
              </p:ext>
            </p:extLst>
          </p:nvPr>
        </p:nvGraphicFramePr>
        <p:xfrm>
          <a:off x="1978925" y="201727"/>
          <a:ext cx="8665786" cy="6289446"/>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4FEDA57-3ED2-D08D-A80A-3DA0135B0063}"/>
              </a:ext>
            </a:extLst>
          </p:cNvPr>
          <p:cNvSpPr txBox="1"/>
          <p:nvPr/>
        </p:nvSpPr>
        <p:spPr>
          <a:xfrm>
            <a:off x="635000" y="6356350"/>
            <a:ext cx="10325100" cy="523220"/>
          </a:xfrm>
          <a:prstGeom prst="rect">
            <a:avLst/>
          </a:prstGeom>
          <a:noFill/>
        </p:spPr>
        <p:txBody>
          <a:bodyPr wrap="square" rtlCol="0">
            <a:spAutoFit/>
          </a:bodyPr>
          <a:lstStyle/>
          <a:p>
            <a:r>
              <a:rPr lang="en-US" sz="1400" dirty="0"/>
              <a:t>It’s hard to go completely off grid.  We will target an eventual size of 8 kW generation with 40 kWh production to get about 69% off grid at about ¼ the cost of getting 99% off the grid.</a:t>
            </a:r>
          </a:p>
        </p:txBody>
      </p:sp>
    </p:spTree>
    <p:extLst>
      <p:ext uri="{BB962C8B-B14F-4D97-AF65-F5344CB8AC3E}">
        <p14:creationId xmlns:p14="http://schemas.microsoft.com/office/powerpoint/2010/main" val="4285455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55938A-7AAE-45C0-B722-0E3C0E7A5841}"/>
              </a:ext>
            </a:extLst>
          </p:cNvPr>
          <p:cNvSpPr>
            <a:spLocks noGrp="1"/>
          </p:cNvSpPr>
          <p:nvPr>
            <p:ph type="sldNum" sz="quarter" idx="12"/>
          </p:nvPr>
        </p:nvSpPr>
        <p:spPr/>
        <p:txBody>
          <a:bodyPr/>
          <a:lstStyle/>
          <a:p>
            <a:fld id="{5C9E8105-BA37-4043-9FAE-E1F2F5DDB633}" type="slidenum">
              <a:rPr lang="en-US" smtClean="0"/>
              <a:t>25</a:t>
            </a:fld>
            <a:endParaRPr lang="en-US"/>
          </a:p>
        </p:txBody>
      </p:sp>
      <p:pic>
        <p:nvPicPr>
          <p:cNvPr id="3" name="Picture 2">
            <a:extLst>
              <a:ext uri="{FF2B5EF4-FFF2-40B4-BE49-F238E27FC236}">
                <a16:creationId xmlns:a16="http://schemas.microsoft.com/office/drawing/2014/main" id="{016273FE-06BE-4466-90D0-3C618B4D1847}"/>
              </a:ext>
            </a:extLst>
          </p:cNvPr>
          <p:cNvPicPr>
            <a:picLocks noChangeAspect="1"/>
          </p:cNvPicPr>
          <p:nvPr/>
        </p:nvPicPr>
        <p:blipFill>
          <a:blip r:embed="rId2"/>
          <a:stretch>
            <a:fillRect/>
          </a:stretch>
        </p:blipFill>
        <p:spPr>
          <a:xfrm>
            <a:off x="1978925" y="82692"/>
            <a:ext cx="8592631" cy="5765800"/>
          </a:xfrm>
          <a:prstGeom prst="rect">
            <a:avLst/>
          </a:prstGeom>
        </p:spPr>
      </p:pic>
      <p:sp>
        <p:nvSpPr>
          <p:cNvPr id="2" name="TextBox 1">
            <a:extLst>
              <a:ext uri="{FF2B5EF4-FFF2-40B4-BE49-F238E27FC236}">
                <a16:creationId xmlns:a16="http://schemas.microsoft.com/office/drawing/2014/main" id="{6727E205-2ECB-CB57-49BC-A84D9D70A4D8}"/>
              </a:ext>
            </a:extLst>
          </p:cNvPr>
          <p:cNvSpPr txBox="1"/>
          <p:nvPr/>
        </p:nvSpPr>
        <p:spPr>
          <a:xfrm>
            <a:off x="191070" y="47767"/>
            <a:ext cx="1787855" cy="646331"/>
          </a:xfrm>
          <a:prstGeom prst="rect">
            <a:avLst/>
          </a:prstGeom>
          <a:noFill/>
        </p:spPr>
        <p:txBody>
          <a:bodyPr wrap="square" rtlCol="0">
            <a:spAutoFit/>
          </a:bodyPr>
          <a:lstStyle/>
          <a:p>
            <a:r>
              <a:rPr lang="en-US" u="sng" dirty="0"/>
              <a:t>System Analysis</a:t>
            </a:r>
          </a:p>
          <a:p>
            <a:endParaRPr lang="en-US" b="1" dirty="0">
              <a:solidFill>
                <a:srgbClr val="FFC000"/>
              </a:solidFill>
            </a:endParaRPr>
          </a:p>
        </p:txBody>
      </p:sp>
      <p:sp>
        <p:nvSpPr>
          <p:cNvPr id="5" name="TextBox 4">
            <a:extLst>
              <a:ext uri="{FF2B5EF4-FFF2-40B4-BE49-F238E27FC236}">
                <a16:creationId xmlns:a16="http://schemas.microsoft.com/office/drawing/2014/main" id="{B919510B-A0EA-3A98-B358-E31D5E589FBA}"/>
              </a:ext>
            </a:extLst>
          </p:cNvPr>
          <p:cNvSpPr txBox="1"/>
          <p:nvPr/>
        </p:nvSpPr>
        <p:spPr>
          <a:xfrm>
            <a:off x="4175125" y="6096000"/>
            <a:ext cx="3841750" cy="307777"/>
          </a:xfrm>
          <a:prstGeom prst="rect">
            <a:avLst/>
          </a:prstGeom>
          <a:noFill/>
        </p:spPr>
        <p:txBody>
          <a:bodyPr wrap="square" rtlCol="0">
            <a:spAutoFit/>
          </a:bodyPr>
          <a:lstStyle/>
          <a:p>
            <a:r>
              <a:rPr lang="en-US" sz="1400" dirty="0"/>
              <a:t>Estimated future system performance.</a:t>
            </a:r>
          </a:p>
        </p:txBody>
      </p:sp>
    </p:spTree>
    <p:extLst>
      <p:ext uri="{BB962C8B-B14F-4D97-AF65-F5344CB8AC3E}">
        <p14:creationId xmlns:p14="http://schemas.microsoft.com/office/powerpoint/2010/main" val="1458568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35E868-EE68-B2DB-D735-7588559AC4AD}"/>
              </a:ext>
            </a:extLst>
          </p:cNvPr>
          <p:cNvPicPr>
            <a:picLocks noChangeAspect="1"/>
          </p:cNvPicPr>
          <p:nvPr/>
        </p:nvPicPr>
        <p:blipFill rotWithShape="1">
          <a:blip r:embed="rId2">
            <a:extLst>
              <a:ext uri="{28A0092B-C50C-407E-A947-70E740481C1C}">
                <a14:useLocalDpi xmlns:a14="http://schemas.microsoft.com/office/drawing/2010/main" val="0"/>
              </a:ext>
            </a:extLst>
          </a:blip>
          <a:srcRect t="20492" b="3911"/>
          <a:stretch/>
        </p:blipFill>
        <p:spPr>
          <a:xfrm>
            <a:off x="1186561" y="1438844"/>
            <a:ext cx="9144000" cy="5184428"/>
          </a:xfrm>
          <a:prstGeom prst="rect">
            <a:avLst/>
          </a:prstGeom>
        </p:spPr>
      </p:pic>
      <p:sp>
        <p:nvSpPr>
          <p:cNvPr id="4" name="TextBox 3">
            <a:extLst>
              <a:ext uri="{FF2B5EF4-FFF2-40B4-BE49-F238E27FC236}">
                <a16:creationId xmlns:a16="http://schemas.microsoft.com/office/drawing/2014/main" id="{EAC9E52E-2A67-41F5-A908-39B586BE8A3A}"/>
              </a:ext>
            </a:extLst>
          </p:cNvPr>
          <p:cNvSpPr txBox="1"/>
          <p:nvPr/>
        </p:nvSpPr>
        <p:spPr>
          <a:xfrm>
            <a:off x="4827531" y="127087"/>
            <a:ext cx="3651504" cy="371856"/>
          </a:xfrm>
          <a:prstGeom prst="rect">
            <a:avLst/>
          </a:prstGeom>
          <a:noFill/>
        </p:spPr>
        <p:txBody>
          <a:bodyPr wrap="square" rtlCol="0">
            <a:spAutoFit/>
          </a:bodyPr>
          <a:lstStyle/>
          <a:p>
            <a:r>
              <a:rPr lang="en-US" u="sng" dirty="0"/>
              <a:t>Current System</a:t>
            </a:r>
          </a:p>
        </p:txBody>
      </p:sp>
      <p:cxnSp>
        <p:nvCxnSpPr>
          <p:cNvPr id="2" name="Straight Arrow Connector 1">
            <a:extLst>
              <a:ext uri="{FF2B5EF4-FFF2-40B4-BE49-F238E27FC236}">
                <a16:creationId xmlns:a16="http://schemas.microsoft.com/office/drawing/2014/main" id="{FC831CCA-5F1D-2B8F-4402-CA32FEACE2A7}"/>
              </a:ext>
            </a:extLst>
          </p:cNvPr>
          <p:cNvCxnSpPr>
            <a:cxnSpLocks/>
          </p:cNvCxnSpPr>
          <p:nvPr/>
        </p:nvCxnSpPr>
        <p:spPr>
          <a:xfrm>
            <a:off x="3553968" y="1194816"/>
            <a:ext cx="199636" cy="53081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18A7715-B9ED-19FA-C3B8-B14FB46DE704}"/>
              </a:ext>
            </a:extLst>
          </p:cNvPr>
          <p:cNvSpPr txBox="1"/>
          <p:nvPr/>
        </p:nvSpPr>
        <p:spPr>
          <a:xfrm>
            <a:off x="2820320" y="583661"/>
            <a:ext cx="1804164" cy="646331"/>
          </a:xfrm>
          <a:prstGeom prst="rect">
            <a:avLst/>
          </a:prstGeom>
          <a:noFill/>
        </p:spPr>
        <p:txBody>
          <a:bodyPr wrap="square" rtlCol="0">
            <a:spAutoFit/>
          </a:bodyPr>
          <a:lstStyle/>
          <a:p>
            <a:r>
              <a:rPr lang="en-US" dirty="0"/>
              <a:t>SMA Sunny Boy 2500W inverter</a:t>
            </a:r>
          </a:p>
        </p:txBody>
      </p:sp>
      <p:sp>
        <p:nvSpPr>
          <p:cNvPr id="10" name="TextBox 9">
            <a:extLst>
              <a:ext uri="{FF2B5EF4-FFF2-40B4-BE49-F238E27FC236}">
                <a16:creationId xmlns:a16="http://schemas.microsoft.com/office/drawing/2014/main" id="{D10BEE7B-C396-F27B-DE8B-70D0D7E2178C}"/>
              </a:ext>
            </a:extLst>
          </p:cNvPr>
          <p:cNvSpPr txBox="1"/>
          <p:nvPr/>
        </p:nvSpPr>
        <p:spPr>
          <a:xfrm>
            <a:off x="720753" y="729654"/>
            <a:ext cx="1804164" cy="369332"/>
          </a:xfrm>
          <a:prstGeom prst="rect">
            <a:avLst/>
          </a:prstGeom>
          <a:noFill/>
        </p:spPr>
        <p:txBody>
          <a:bodyPr wrap="square" rtlCol="0">
            <a:spAutoFit/>
          </a:bodyPr>
          <a:lstStyle/>
          <a:p>
            <a:r>
              <a:rPr lang="en-US" dirty="0"/>
              <a:t>DC shutoff</a:t>
            </a:r>
          </a:p>
        </p:txBody>
      </p:sp>
      <p:cxnSp>
        <p:nvCxnSpPr>
          <p:cNvPr id="11" name="Straight Arrow Connector 10">
            <a:extLst>
              <a:ext uri="{FF2B5EF4-FFF2-40B4-BE49-F238E27FC236}">
                <a16:creationId xmlns:a16="http://schemas.microsoft.com/office/drawing/2014/main" id="{03D46A2F-08E0-60E2-4CF6-8074BAF0487F}"/>
              </a:ext>
            </a:extLst>
          </p:cNvPr>
          <p:cNvCxnSpPr>
            <a:cxnSpLocks/>
          </p:cNvCxnSpPr>
          <p:nvPr/>
        </p:nvCxnSpPr>
        <p:spPr>
          <a:xfrm>
            <a:off x="1444752" y="1103376"/>
            <a:ext cx="462893" cy="72171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154D911-2970-7D0C-116F-75F122298C29}"/>
              </a:ext>
            </a:extLst>
          </p:cNvPr>
          <p:cNvSpPr txBox="1"/>
          <p:nvPr/>
        </p:nvSpPr>
        <p:spPr>
          <a:xfrm>
            <a:off x="5963882" y="759127"/>
            <a:ext cx="1804164" cy="369332"/>
          </a:xfrm>
          <a:prstGeom prst="rect">
            <a:avLst/>
          </a:prstGeom>
          <a:noFill/>
        </p:spPr>
        <p:txBody>
          <a:bodyPr wrap="square" rtlCol="0">
            <a:spAutoFit/>
          </a:bodyPr>
          <a:lstStyle/>
          <a:p>
            <a:r>
              <a:rPr lang="en-US" dirty="0"/>
              <a:t>AC shutoff</a:t>
            </a:r>
          </a:p>
        </p:txBody>
      </p:sp>
      <p:cxnSp>
        <p:nvCxnSpPr>
          <p:cNvPr id="14" name="Straight Arrow Connector 13">
            <a:extLst>
              <a:ext uri="{FF2B5EF4-FFF2-40B4-BE49-F238E27FC236}">
                <a16:creationId xmlns:a16="http://schemas.microsoft.com/office/drawing/2014/main" id="{39787206-FB3C-B5B4-87CF-1BCEBF509D61}"/>
              </a:ext>
            </a:extLst>
          </p:cNvPr>
          <p:cNvCxnSpPr>
            <a:cxnSpLocks/>
          </p:cNvCxnSpPr>
          <p:nvPr/>
        </p:nvCxnSpPr>
        <p:spPr>
          <a:xfrm flipH="1">
            <a:off x="5791483" y="1103376"/>
            <a:ext cx="672038" cy="77849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906DCE2-63ED-F795-1BA6-8FB9DC5C6AF7}"/>
              </a:ext>
            </a:extLst>
          </p:cNvPr>
          <p:cNvSpPr txBox="1"/>
          <p:nvPr/>
        </p:nvSpPr>
        <p:spPr>
          <a:xfrm>
            <a:off x="9300463" y="644001"/>
            <a:ext cx="1446785" cy="646331"/>
          </a:xfrm>
          <a:prstGeom prst="rect">
            <a:avLst/>
          </a:prstGeom>
          <a:noFill/>
        </p:spPr>
        <p:txBody>
          <a:bodyPr wrap="square" rtlCol="0">
            <a:spAutoFit/>
          </a:bodyPr>
          <a:lstStyle/>
          <a:p>
            <a:r>
              <a:rPr lang="en-US" dirty="0"/>
              <a:t>90 amp service panel</a:t>
            </a:r>
          </a:p>
        </p:txBody>
      </p:sp>
      <p:cxnSp>
        <p:nvCxnSpPr>
          <p:cNvPr id="17" name="Straight Arrow Connector 16">
            <a:extLst>
              <a:ext uri="{FF2B5EF4-FFF2-40B4-BE49-F238E27FC236}">
                <a16:creationId xmlns:a16="http://schemas.microsoft.com/office/drawing/2014/main" id="{565C8721-FB0C-0672-EB12-70207DF44506}"/>
              </a:ext>
            </a:extLst>
          </p:cNvPr>
          <p:cNvCxnSpPr>
            <a:cxnSpLocks/>
          </p:cNvCxnSpPr>
          <p:nvPr/>
        </p:nvCxnSpPr>
        <p:spPr>
          <a:xfrm flipH="1">
            <a:off x="7768046" y="1243584"/>
            <a:ext cx="1827058" cy="278747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04B2FD5-B183-642B-7C39-E5D22D21939E}"/>
              </a:ext>
            </a:extLst>
          </p:cNvPr>
          <p:cNvSpPr txBox="1"/>
          <p:nvPr/>
        </p:nvSpPr>
        <p:spPr>
          <a:xfrm>
            <a:off x="3080345" y="274669"/>
            <a:ext cx="1390650" cy="369332"/>
          </a:xfrm>
          <a:prstGeom prst="rect">
            <a:avLst/>
          </a:prstGeom>
          <a:noFill/>
        </p:spPr>
        <p:txBody>
          <a:bodyPr wrap="square" rtlCol="0">
            <a:spAutoFit/>
          </a:bodyPr>
          <a:lstStyle/>
          <a:p>
            <a:r>
              <a:rPr lang="en-US" b="1" dirty="0">
                <a:solidFill>
                  <a:srgbClr val="FF0000"/>
                </a:solidFill>
              </a:rPr>
              <a:t>Upgrade</a:t>
            </a:r>
          </a:p>
        </p:txBody>
      </p:sp>
      <p:sp>
        <p:nvSpPr>
          <p:cNvPr id="18" name="TextBox 17">
            <a:extLst>
              <a:ext uri="{FF2B5EF4-FFF2-40B4-BE49-F238E27FC236}">
                <a16:creationId xmlns:a16="http://schemas.microsoft.com/office/drawing/2014/main" id="{04650B30-DA47-EA5B-2C8C-ED86CC91C0F3}"/>
              </a:ext>
            </a:extLst>
          </p:cNvPr>
          <p:cNvSpPr txBox="1"/>
          <p:nvPr/>
        </p:nvSpPr>
        <p:spPr>
          <a:xfrm>
            <a:off x="9300463" y="344378"/>
            <a:ext cx="1390650" cy="369332"/>
          </a:xfrm>
          <a:prstGeom prst="rect">
            <a:avLst/>
          </a:prstGeom>
          <a:noFill/>
        </p:spPr>
        <p:txBody>
          <a:bodyPr wrap="square" rtlCol="0">
            <a:spAutoFit/>
          </a:bodyPr>
          <a:lstStyle/>
          <a:p>
            <a:r>
              <a:rPr lang="en-US" b="1" dirty="0">
                <a:solidFill>
                  <a:srgbClr val="FF0000"/>
                </a:solidFill>
              </a:rPr>
              <a:t>Upgrade</a:t>
            </a:r>
          </a:p>
        </p:txBody>
      </p:sp>
      <p:sp>
        <p:nvSpPr>
          <p:cNvPr id="6" name="Slide Number Placeholder 5">
            <a:extLst>
              <a:ext uri="{FF2B5EF4-FFF2-40B4-BE49-F238E27FC236}">
                <a16:creationId xmlns:a16="http://schemas.microsoft.com/office/drawing/2014/main" id="{73643041-7488-D541-135C-3724810F12A4}"/>
              </a:ext>
            </a:extLst>
          </p:cNvPr>
          <p:cNvSpPr>
            <a:spLocks noGrp="1"/>
          </p:cNvSpPr>
          <p:nvPr>
            <p:ph type="sldNum" sz="quarter" idx="12"/>
          </p:nvPr>
        </p:nvSpPr>
        <p:spPr/>
        <p:txBody>
          <a:bodyPr/>
          <a:lstStyle/>
          <a:p>
            <a:fld id="{0494CCBC-F9C8-4818-AF20-AF339270A62D}" type="slidenum">
              <a:rPr lang="en-US" smtClean="0"/>
              <a:t>3</a:t>
            </a:fld>
            <a:endParaRPr lang="en-US"/>
          </a:p>
        </p:txBody>
      </p:sp>
    </p:spTree>
    <p:extLst>
      <p:ext uri="{BB962C8B-B14F-4D97-AF65-F5344CB8AC3E}">
        <p14:creationId xmlns:p14="http://schemas.microsoft.com/office/powerpoint/2010/main" val="462753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a:extLst>
              <a:ext uri="{FF2B5EF4-FFF2-40B4-BE49-F238E27FC236}">
                <a16:creationId xmlns:a16="http://schemas.microsoft.com/office/drawing/2014/main" id="{1F133073-4966-70C3-B06B-2F8AF71E4FC1}"/>
              </a:ext>
            </a:extLst>
          </p:cNvPr>
          <p:cNvSpPr/>
          <p:nvPr/>
        </p:nvSpPr>
        <p:spPr>
          <a:xfrm>
            <a:off x="1426724" y="2940901"/>
            <a:ext cx="3497289" cy="1618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0B883E6-0C14-4DB3-BEEC-DBE4948650C2}"/>
              </a:ext>
            </a:extLst>
          </p:cNvPr>
          <p:cNvSpPr>
            <a:spLocks noGrp="1"/>
          </p:cNvSpPr>
          <p:nvPr>
            <p:ph type="sldNum" sz="quarter" idx="12"/>
          </p:nvPr>
        </p:nvSpPr>
        <p:spPr/>
        <p:txBody>
          <a:bodyPr/>
          <a:lstStyle/>
          <a:p>
            <a:fld id="{5C9E8105-BA37-4043-9FAE-E1F2F5DDB633}" type="slidenum">
              <a:rPr lang="en-US" smtClean="0"/>
              <a:t>4</a:t>
            </a:fld>
            <a:endParaRPr lang="en-US"/>
          </a:p>
        </p:txBody>
      </p:sp>
      <p:sp>
        <p:nvSpPr>
          <p:cNvPr id="5" name="TextBox 4">
            <a:extLst>
              <a:ext uri="{FF2B5EF4-FFF2-40B4-BE49-F238E27FC236}">
                <a16:creationId xmlns:a16="http://schemas.microsoft.com/office/drawing/2014/main" id="{BBC9A482-E52D-445C-BE95-7B9646D8E38C}"/>
              </a:ext>
            </a:extLst>
          </p:cNvPr>
          <p:cNvSpPr txBox="1"/>
          <p:nvPr/>
        </p:nvSpPr>
        <p:spPr>
          <a:xfrm>
            <a:off x="5054358" y="283144"/>
            <a:ext cx="2959816" cy="369332"/>
          </a:xfrm>
          <a:prstGeom prst="rect">
            <a:avLst/>
          </a:prstGeom>
          <a:noFill/>
        </p:spPr>
        <p:txBody>
          <a:bodyPr wrap="square" rtlCol="0">
            <a:spAutoFit/>
          </a:bodyPr>
          <a:lstStyle/>
          <a:p>
            <a:r>
              <a:rPr lang="en-US" u="sng" dirty="0"/>
              <a:t>New System Block Diagram</a:t>
            </a:r>
            <a:endParaRPr lang="en-US" dirty="0">
              <a:highlight>
                <a:srgbClr val="FFFF00"/>
              </a:highlight>
            </a:endParaRPr>
          </a:p>
        </p:txBody>
      </p:sp>
      <p:sp>
        <p:nvSpPr>
          <p:cNvPr id="6" name="Rectangle 5">
            <a:extLst>
              <a:ext uri="{FF2B5EF4-FFF2-40B4-BE49-F238E27FC236}">
                <a16:creationId xmlns:a16="http://schemas.microsoft.com/office/drawing/2014/main" id="{CAAD97B7-5E41-4591-BA86-855E96DECC42}"/>
              </a:ext>
            </a:extLst>
          </p:cNvPr>
          <p:cNvSpPr/>
          <p:nvPr/>
        </p:nvSpPr>
        <p:spPr>
          <a:xfrm>
            <a:off x="1913625" y="3270518"/>
            <a:ext cx="840623" cy="464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DCDC Chargers</a:t>
            </a:r>
          </a:p>
        </p:txBody>
      </p:sp>
      <p:sp>
        <p:nvSpPr>
          <p:cNvPr id="9" name="Rectangle 8">
            <a:extLst>
              <a:ext uri="{FF2B5EF4-FFF2-40B4-BE49-F238E27FC236}">
                <a16:creationId xmlns:a16="http://schemas.microsoft.com/office/drawing/2014/main" id="{B4CF36C4-ED6A-4245-A8AE-C567D0956491}"/>
              </a:ext>
            </a:extLst>
          </p:cNvPr>
          <p:cNvSpPr/>
          <p:nvPr/>
        </p:nvSpPr>
        <p:spPr>
          <a:xfrm>
            <a:off x="5124134" y="1460063"/>
            <a:ext cx="2675399" cy="48962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ectangle 11">
            <a:extLst>
              <a:ext uri="{FF2B5EF4-FFF2-40B4-BE49-F238E27FC236}">
                <a16:creationId xmlns:a16="http://schemas.microsoft.com/office/drawing/2014/main" id="{FE281897-C5D0-4F14-AF30-0A3096A5A896}"/>
              </a:ext>
            </a:extLst>
          </p:cNvPr>
          <p:cNvSpPr/>
          <p:nvPr/>
        </p:nvSpPr>
        <p:spPr>
          <a:xfrm>
            <a:off x="2071095" y="5007817"/>
            <a:ext cx="2675397" cy="1332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17" name="Straight Arrow Connector 16">
            <a:extLst>
              <a:ext uri="{FF2B5EF4-FFF2-40B4-BE49-F238E27FC236}">
                <a16:creationId xmlns:a16="http://schemas.microsoft.com/office/drawing/2014/main" id="{81B9093B-79D9-45ED-9DAB-E7952F7491FF}"/>
              </a:ext>
            </a:extLst>
          </p:cNvPr>
          <p:cNvCxnSpPr>
            <a:cxnSpLocks/>
          </p:cNvCxnSpPr>
          <p:nvPr/>
        </p:nvCxnSpPr>
        <p:spPr>
          <a:xfrm>
            <a:off x="7667372" y="2373746"/>
            <a:ext cx="1182964"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15892F7-48CA-4CA6-A644-4A23078F0672}"/>
              </a:ext>
            </a:extLst>
          </p:cNvPr>
          <p:cNvCxnSpPr>
            <a:cxnSpLocks/>
            <a:endCxn id="125" idx="0"/>
          </p:cNvCxnSpPr>
          <p:nvPr/>
        </p:nvCxnSpPr>
        <p:spPr>
          <a:xfrm flipH="1">
            <a:off x="6118344" y="1995057"/>
            <a:ext cx="3742" cy="476015"/>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E3C989D-A582-4421-B597-E383972D9BAB}"/>
              </a:ext>
            </a:extLst>
          </p:cNvPr>
          <p:cNvSpPr txBox="1"/>
          <p:nvPr/>
        </p:nvSpPr>
        <p:spPr>
          <a:xfrm>
            <a:off x="5859473" y="846386"/>
            <a:ext cx="899220" cy="307777"/>
          </a:xfrm>
          <a:prstGeom prst="rect">
            <a:avLst/>
          </a:prstGeom>
          <a:noFill/>
        </p:spPr>
        <p:txBody>
          <a:bodyPr wrap="square" rtlCol="0">
            <a:spAutoFit/>
          </a:bodyPr>
          <a:lstStyle/>
          <a:p>
            <a:r>
              <a:rPr lang="en-US" sz="1400" dirty="0"/>
              <a:t>Grid</a:t>
            </a:r>
          </a:p>
        </p:txBody>
      </p:sp>
      <p:sp>
        <p:nvSpPr>
          <p:cNvPr id="46" name="TextBox 45">
            <a:extLst>
              <a:ext uri="{FF2B5EF4-FFF2-40B4-BE49-F238E27FC236}">
                <a16:creationId xmlns:a16="http://schemas.microsoft.com/office/drawing/2014/main" id="{58FCC716-822F-49EE-A912-EAAE3B76E09D}"/>
              </a:ext>
            </a:extLst>
          </p:cNvPr>
          <p:cNvSpPr txBox="1"/>
          <p:nvPr/>
        </p:nvSpPr>
        <p:spPr>
          <a:xfrm>
            <a:off x="8400675" y="1991400"/>
            <a:ext cx="3302376" cy="4247317"/>
          </a:xfrm>
          <a:prstGeom prst="rect">
            <a:avLst/>
          </a:prstGeom>
          <a:noFill/>
        </p:spPr>
        <p:txBody>
          <a:bodyPr wrap="square" rtlCol="0">
            <a:spAutoFit/>
          </a:bodyPr>
          <a:lstStyle/>
          <a:p>
            <a:r>
              <a:rPr lang="en-US" sz="1400" dirty="0"/>
              <a:t>240V:</a:t>
            </a:r>
          </a:p>
          <a:p>
            <a:pPr lvl="1"/>
            <a:r>
              <a:rPr lang="en-US" sz="1400" dirty="0"/>
              <a:t>Air and water heat pump (future)</a:t>
            </a:r>
          </a:p>
          <a:p>
            <a:pPr lvl="1"/>
            <a:r>
              <a:rPr lang="en-US" sz="1400" dirty="0"/>
              <a:t>Level 2 EV charger</a:t>
            </a:r>
          </a:p>
          <a:p>
            <a:pPr lvl="1"/>
            <a:r>
              <a:rPr lang="en-US" sz="1400" dirty="0"/>
              <a:t>Resistive heat clothes dryer</a:t>
            </a:r>
          </a:p>
          <a:p>
            <a:pPr lvl="1"/>
            <a:r>
              <a:rPr lang="en-US" sz="1400" dirty="0"/>
              <a:t>Double convection oven</a:t>
            </a:r>
          </a:p>
          <a:p>
            <a:pPr lvl="1"/>
            <a:r>
              <a:rPr lang="en-US" sz="1400" dirty="0"/>
              <a:t>Stove </a:t>
            </a:r>
          </a:p>
          <a:p>
            <a:pPr lvl="1"/>
            <a:endParaRPr lang="en-US" sz="1400" dirty="0"/>
          </a:p>
          <a:p>
            <a:r>
              <a:rPr lang="en-US" sz="1400" dirty="0"/>
              <a:t>120V:</a:t>
            </a:r>
          </a:p>
          <a:p>
            <a:pPr lvl="1"/>
            <a:r>
              <a:rPr lang="en-US" sz="1400" dirty="0"/>
              <a:t>Level 1 EV charger</a:t>
            </a:r>
          </a:p>
          <a:p>
            <a:pPr lvl="1"/>
            <a:r>
              <a:rPr lang="en-US" sz="1400" dirty="0"/>
              <a:t>Clothes washer</a:t>
            </a:r>
          </a:p>
          <a:p>
            <a:pPr lvl="1"/>
            <a:r>
              <a:rPr lang="en-US" sz="1400" dirty="0"/>
              <a:t>Dishwasher</a:t>
            </a:r>
          </a:p>
          <a:p>
            <a:pPr lvl="1"/>
            <a:r>
              <a:rPr lang="en-US" sz="1400" dirty="0"/>
              <a:t>Lighting</a:t>
            </a:r>
          </a:p>
          <a:p>
            <a:pPr lvl="1"/>
            <a:r>
              <a:rPr lang="en-US" sz="1400" dirty="0"/>
              <a:t>Kitchen appliances</a:t>
            </a:r>
          </a:p>
          <a:p>
            <a:pPr lvl="1"/>
            <a:r>
              <a:rPr lang="en-US" sz="1400" dirty="0"/>
              <a:t>Garage tools</a:t>
            </a:r>
          </a:p>
          <a:p>
            <a:pPr lvl="1"/>
            <a:r>
              <a:rPr lang="en-US" sz="1400" dirty="0"/>
              <a:t>Electronics</a:t>
            </a:r>
          </a:p>
          <a:p>
            <a:pPr lvl="1"/>
            <a:r>
              <a:rPr lang="en-US" sz="1400" dirty="0"/>
              <a:t>Everything else</a:t>
            </a:r>
          </a:p>
          <a:p>
            <a:endParaRPr lang="en-US" sz="1400" dirty="0"/>
          </a:p>
          <a:p>
            <a:endParaRPr lang="en-US" sz="1400" dirty="0"/>
          </a:p>
          <a:p>
            <a:endParaRPr lang="en-US" dirty="0"/>
          </a:p>
        </p:txBody>
      </p:sp>
      <p:cxnSp>
        <p:nvCxnSpPr>
          <p:cNvPr id="53" name="Straight Arrow Connector 52">
            <a:extLst>
              <a:ext uri="{FF2B5EF4-FFF2-40B4-BE49-F238E27FC236}">
                <a16:creationId xmlns:a16="http://schemas.microsoft.com/office/drawing/2014/main" id="{6CFBB780-F141-4B5C-BFFE-089CCB621FA3}"/>
              </a:ext>
            </a:extLst>
          </p:cNvPr>
          <p:cNvCxnSpPr>
            <a:cxnSpLocks/>
          </p:cNvCxnSpPr>
          <p:nvPr/>
        </p:nvCxnSpPr>
        <p:spPr>
          <a:xfrm>
            <a:off x="7667372" y="5159086"/>
            <a:ext cx="1182963"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77474F-BBBF-49D0-BD05-CB612A9BA526}"/>
              </a:ext>
            </a:extLst>
          </p:cNvPr>
          <p:cNvCxnSpPr>
            <a:cxnSpLocks/>
          </p:cNvCxnSpPr>
          <p:nvPr/>
        </p:nvCxnSpPr>
        <p:spPr>
          <a:xfrm>
            <a:off x="7667372" y="4937414"/>
            <a:ext cx="118296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D292943-4FA4-4466-B44A-38041052EAFB}"/>
              </a:ext>
            </a:extLst>
          </p:cNvPr>
          <p:cNvCxnSpPr>
            <a:cxnSpLocks/>
          </p:cNvCxnSpPr>
          <p:nvPr/>
        </p:nvCxnSpPr>
        <p:spPr>
          <a:xfrm>
            <a:off x="7667372" y="4724400"/>
            <a:ext cx="1182963"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BF31E9E-949A-43D1-9DBE-A06D04352B1D}"/>
              </a:ext>
            </a:extLst>
          </p:cNvPr>
          <p:cNvCxnSpPr>
            <a:cxnSpLocks/>
          </p:cNvCxnSpPr>
          <p:nvPr/>
        </p:nvCxnSpPr>
        <p:spPr>
          <a:xfrm>
            <a:off x="7667372" y="4510809"/>
            <a:ext cx="1182963"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507EABD-5F82-4495-9817-9F69544E3B2F}"/>
              </a:ext>
            </a:extLst>
          </p:cNvPr>
          <p:cNvCxnSpPr>
            <a:cxnSpLocks/>
          </p:cNvCxnSpPr>
          <p:nvPr/>
        </p:nvCxnSpPr>
        <p:spPr>
          <a:xfrm>
            <a:off x="7667372" y="4291445"/>
            <a:ext cx="1182962"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46A92A6-6E23-4251-B637-4CB954B72BCB}"/>
              </a:ext>
            </a:extLst>
          </p:cNvPr>
          <p:cNvCxnSpPr>
            <a:cxnSpLocks/>
          </p:cNvCxnSpPr>
          <p:nvPr/>
        </p:nvCxnSpPr>
        <p:spPr>
          <a:xfrm>
            <a:off x="7667372" y="4085816"/>
            <a:ext cx="1182963"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481B9A1-3D3C-4EF8-A7DE-3AEFE2AC9084}"/>
              </a:ext>
            </a:extLst>
          </p:cNvPr>
          <p:cNvCxnSpPr>
            <a:cxnSpLocks/>
          </p:cNvCxnSpPr>
          <p:nvPr/>
        </p:nvCxnSpPr>
        <p:spPr>
          <a:xfrm flipV="1">
            <a:off x="7667372" y="3872803"/>
            <a:ext cx="1182962" cy="1224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3D94E01-DAB4-4C45-93DF-522BE5712021}"/>
              </a:ext>
            </a:extLst>
          </p:cNvPr>
          <p:cNvCxnSpPr>
            <a:cxnSpLocks/>
          </p:cNvCxnSpPr>
          <p:nvPr/>
        </p:nvCxnSpPr>
        <p:spPr>
          <a:xfrm>
            <a:off x="7667372" y="5368400"/>
            <a:ext cx="1182961"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98EFF71-85E4-423C-B28F-A8B2B4C35FE0}"/>
              </a:ext>
            </a:extLst>
          </p:cNvPr>
          <p:cNvCxnSpPr>
            <a:cxnSpLocks/>
          </p:cNvCxnSpPr>
          <p:nvPr/>
        </p:nvCxnSpPr>
        <p:spPr>
          <a:xfrm>
            <a:off x="7667372" y="3225800"/>
            <a:ext cx="1182962"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A27DD14-0B8F-4F40-9995-6FAFA2D4E238}"/>
              </a:ext>
            </a:extLst>
          </p:cNvPr>
          <p:cNvCxnSpPr>
            <a:cxnSpLocks/>
          </p:cNvCxnSpPr>
          <p:nvPr/>
        </p:nvCxnSpPr>
        <p:spPr>
          <a:xfrm>
            <a:off x="7667372" y="3006437"/>
            <a:ext cx="1182963"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1544D43-CC43-424F-A18B-446E553F577D}"/>
              </a:ext>
            </a:extLst>
          </p:cNvPr>
          <p:cNvCxnSpPr>
            <a:cxnSpLocks/>
          </p:cNvCxnSpPr>
          <p:nvPr/>
        </p:nvCxnSpPr>
        <p:spPr>
          <a:xfrm>
            <a:off x="7667372" y="2792846"/>
            <a:ext cx="1182962"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F96BDB0-027D-4142-96CA-465A8766E33C}"/>
              </a:ext>
            </a:extLst>
          </p:cNvPr>
          <p:cNvCxnSpPr>
            <a:cxnSpLocks/>
          </p:cNvCxnSpPr>
          <p:nvPr/>
        </p:nvCxnSpPr>
        <p:spPr>
          <a:xfrm>
            <a:off x="7667372" y="2588491"/>
            <a:ext cx="1182962"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D02E71C5-073E-42B5-97EE-AF6ED0DCA8DF}"/>
              </a:ext>
            </a:extLst>
          </p:cNvPr>
          <p:cNvSpPr/>
          <p:nvPr/>
        </p:nvSpPr>
        <p:spPr>
          <a:xfrm>
            <a:off x="5749043" y="3724377"/>
            <a:ext cx="742400" cy="7556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 name="Rectangle 73">
            <a:extLst>
              <a:ext uri="{FF2B5EF4-FFF2-40B4-BE49-F238E27FC236}">
                <a16:creationId xmlns:a16="http://schemas.microsoft.com/office/drawing/2014/main" id="{ECB7777C-9243-4F48-ABAD-045930E13B55}"/>
              </a:ext>
            </a:extLst>
          </p:cNvPr>
          <p:cNvSpPr/>
          <p:nvPr/>
        </p:nvSpPr>
        <p:spPr>
          <a:xfrm>
            <a:off x="6663657" y="1995057"/>
            <a:ext cx="1003715" cy="4211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3" name="Straight Arrow Connector 82">
            <a:extLst>
              <a:ext uri="{FF2B5EF4-FFF2-40B4-BE49-F238E27FC236}">
                <a16:creationId xmlns:a16="http://schemas.microsoft.com/office/drawing/2014/main" id="{ED099E63-3E7C-49B2-A268-AE6D4AA3660A}"/>
              </a:ext>
            </a:extLst>
          </p:cNvPr>
          <p:cNvCxnSpPr>
            <a:cxnSpLocks/>
          </p:cNvCxnSpPr>
          <p:nvPr/>
        </p:nvCxnSpPr>
        <p:spPr>
          <a:xfrm>
            <a:off x="6123749" y="5037854"/>
            <a:ext cx="539908"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296EB33A-A578-4089-BD5A-26126DB9D633}"/>
              </a:ext>
            </a:extLst>
          </p:cNvPr>
          <p:cNvSpPr txBox="1"/>
          <p:nvPr/>
        </p:nvSpPr>
        <p:spPr>
          <a:xfrm>
            <a:off x="5274477" y="5581600"/>
            <a:ext cx="1271148" cy="307777"/>
          </a:xfrm>
          <a:prstGeom prst="rect">
            <a:avLst/>
          </a:prstGeom>
          <a:noFill/>
        </p:spPr>
        <p:txBody>
          <a:bodyPr wrap="square" rtlCol="0">
            <a:spAutoFit/>
          </a:bodyPr>
          <a:lstStyle/>
          <a:p>
            <a:r>
              <a:rPr lang="en-US" sz="1400" dirty="0"/>
              <a:t>Service panel</a:t>
            </a:r>
          </a:p>
        </p:txBody>
      </p:sp>
      <p:cxnSp>
        <p:nvCxnSpPr>
          <p:cNvPr id="49" name="Straight Connector 48">
            <a:extLst>
              <a:ext uri="{FF2B5EF4-FFF2-40B4-BE49-F238E27FC236}">
                <a16:creationId xmlns:a16="http://schemas.microsoft.com/office/drawing/2014/main" id="{A57BF1AB-0778-4902-8741-416E5FD3B474}"/>
              </a:ext>
            </a:extLst>
          </p:cNvPr>
          <p:cNvCxnSpPr>
            <a:cxnSpLocks/>
          </p:cNvCxnSpPr>
          <p:nvPr/>
        </p:nvCxnSpPr>
        <p:spPr>
          <a:xfrm>
            <a:off x="2091452" y="2614815"/>
            <a:ext cx="0" cy="652171"/>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A4DB16C-54DC-48DB-BB0D-404218081738}"/>
              </a:ext>
            </a:extLst>
          </p:cNvPr>
          <p:cNvSpPr/>
          <p:nvPr/>
        </p:nvSpPr>
        <p:spPr>
          <a:xfrm>
            <a:off x="5749044" y="1579657"/>
            <a:ext cx="791322" cy="4226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meter</a:t>
            </a:r>
          </a:p>
        </p:txBody>
      </p:sp>
      <p:cxnSp>
        <p:nvCxnSpPr>
          <p:cNvPr id="52" name="Straight Arrow Connector 51">
            <a:extLst>
              <a:ext uri="{FF2B5EF4-FFF2-40B4-BE49-F238E27FC236}">
                <a16:creationId xmlns:a16="http://schemas.microsoft.com/office/drawing/2014/main" id="{E1CF9AE4-D166-4BB8-96AC-C85E9A656393}"/>
              </a:ext>
            </a:extLst>
          </p:cNvPr>
          <p:cNvCxnSpPr>
            <a:cxnSpLocks/>
          </p:cNvCxnSpPr>
          <p:nvPr/>
        </p:nvCxnSpPr>
        <p:spPr>
          <a:xfrm>
            <a:off x="6117608" y="1165233"/>
            <a:ext cx="1663" cy="418053"/>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75EF3A9-73BE-03C9-4F36-118859519B3E}"/>
              </a:ext>
            </a:extLst>
          </p:cNvPr>
          <p:cNvCxnSpPr>
            <a:cxnSpLocks/>
          </p:cNvCxnSpPr>
          <p:nvPr/>
        </p:nvCxnSpPr>
        <p:spPr>
          <a:xfrm flipH="1">
            <a:off x="6116737" y="4100947"/>
            <a:ext cx="7012" cy="93690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78CB4F9-C840-9AAF-A62C-698AE1791EA8}"/>
              </a:ext>
            </a:extLst>
          </p:cNvPr>
          <p:cNvCxnSpPr>
            <a:cxnSpLocks/>
            <a:stCxn id="125" idx="2"/>
            <a:endCxn id="73" idx="0"/>
          </p:cNvCxnSpPr>
          <p:nvPr/>
        </p:nvCxnSpPr>
        <p:spPr>
          <a:xfrm>
            <a:off x="6118344" y="3226764"/>
            <a:ext cx="1899" cy="497613"/>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668ABDD-DED9-A13F-ADA8-ECD7E4C1CE43}"/>
              </a:ext>
            </a:extLst>
          </p:cNvPr>
          <p:cNvCxnSpPr>
            <a:endCxn id="73" idx="1"/>
          </p:cNvCxnSpPr>
          <p:nvPr/>
        </p:nvCxnSpPr>
        <p:spPr>
          <a:xfrm flipH="1">
            <a:off x="5749043" y="4100947"/>
            <a:ext cx="367694" cy="127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900B242-CE9C-B198-C8ED-78CCAFAA10DE}"/>
              </a:ext>
            </a:extLst>
          </p:cNvPr>
          <p:cNvCxnSpPr>
            <a:cxnSpLocks/>
            <a:endCxn id="73" idx="0"/>
          </p:cNvCxnSpPr>
          <p:nvPr/>
        </p:nvCxnSpPr>
        <p:spPr>
          <a:xfrm flipV="1">
            <a:off x="6116737" y="3724377"/>
            <a:ext cx="3506" cy="37656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1ADCB81-67F6-A334-10C1-EEBC9E447177}"/>
              </a:ext>
            </a:extLst>
          </p:cNvPr>
          <p:cNvSpPr txBox="1"/>
          <p:nvPr/>
        </p:nvSpPr>
        <p:spPr>
          <a:xfrm>
            <a:off x="5171416" y="4519165"/>
            <a:ext cx="843492" cy="738664"/>
          </a:xfrm>
          <a:prstGeom prst="rect">
            <a:avLst/>
          </a:prstGeom>
          <a:noFill/>
        </p:spPr>
        <p:txBody>
          <a:bodyPr wrap="square" rtlCol="0">
            <a:spAutoFit/>
          </a:bodyPr>
          <a:lstStyle/>
          <a:p>
            <a:r>
              <a:rPr lang="en-US" sz="1400" dirty="0"/>
              <a:t>Inverter Bypass</a:t>
            </a:r>
          </a:p>
          <a:p>
            <a:r>
              <a:rPr lang="en-US" sz="1400" dirty="0"/>
              <a:t>Switch</a:t>
            </a:r>
          </a:p>
        </p:txBody>
      </p:sp>
      <p:cxnSp>
        <p:nvCxnSpPr>
          <p:cNvPr id="47" name="Straight Arrow Connector 46">
            <a:extLst>
              <a:ext uri="{FF2B5EF4-FFF2-40B4-BE49-F238E27FC236}">
                <a16:creationId xmlns:a16="http://schemas.microsoft.com/office/drawing/2014/main" id="{32FA73F3-F681-67D6-D508-8962DC96E7E5}"/>
              </a:ext>
            </a:extLst>
          </p:cNvPr>
          <p:cNvCxnSpPr>
            <a:cxnSpLocks/>
          </p:cNvCxnSpPr>
          <p:nvPr/>
        </p:nvCxnSpPr>
        <p:spPr>
          <a:xfrm flipV="1">
            <a:off x="2352503" y="4381274"/>
            <a:ext cx="6068" cy="626543"/>
          </a:xfrm>
          <a:prstGeom prst="straightConnector1">
            <a:avLst/>
          </a:prstGeom>
          <a:ln w="254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A334EE5-8A0B-B04B-B703-10C857BBE655}"/>
              </a:ext>
            </a:extLst>
          </p:cNvPr>
          <p:cNvCxnSpPr>
            <a:cxnSpLocks/>
          </p:cNvCxnSpPr>
          <p:nvPr/>
        </p:nvCxnSpPr>
        <p:spPr>
          <a:xfrm flipV="1">
            <a:off x="310113" y="6018732"/>
            <a:ext cx="197113" cy="155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0EE71D9-4402-4679-5EC2-E95B2B9424A5}"/>
              </a:ext>
            </a:extLst>
          </p:cNvPr>
          <p:cNvCxnSpPr>
            <a:cxnSpLocks/>
          </p:cNvCxnSpPr>
          <p:nvPr/>
        </p:nvCxnSpPr>
        <p:spPr>
          <a:xfrm>
            <a:off x="330286" y="6212681"/>
            <a:ext cx="18346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01D0FD1-74E6-696B-213F-89182F93B354}"/>
              </a:ext>
            </a:extLst>
          </p:cNvPr>
          <p:cNvCxnSpPr>
            <a:cxnSpLocks/>
          </p:cNvCxnSpPr>
          <p:nvPr/>
        </p:nvCxnSpPr>
        <p:spPr>
          <a:xfrm>
            <a:off x="323462" y="5783397"/>
            <a:ext cx="190289"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C763CBF-FCA7-928C-147D-CBB3CE31EF56}"/>
              </a:ext>
            </a:extLst>
          </p:cNvPr>
          <p:cNvSpPr txBox="1"/>
          <p:nvPr/>
        </p:nvSpPr>
        <p:spPr>
          <a:xfrm>
            <a:off x="561639" y="5636332"/>
            <a:ext cx="893807" cy="307777"/>
          </a:xfrm>
          <a:prstGeom prst="rect">
            <a:avLst/>
          </a:prstGeom>
          <a:noFill/>
        </p:spPr>
        <p:txBody>
          <a:bodyPr wrap="square" rtlCol="0">
            <a:spAutoFit/>
          </a:bodyPr>
          <a:lstStyle/>
          <a:p>
            <a:r>
              <a:rPr lang="en-US" sz="1400" dirty="0"/>
              <a:t>240 VAC</a:t>
            </a:r>
          </a:p>
        </p:txBody>
      </p:sp>
      <p:sp>
        <p:nvSpPr>
          <p:cNvPr id="78" name="TextBox 77">
            <a:extLst>
              <a:ext uri="{FF2B5EF4-FFF2-40B4-BE49-F238E27FC236}">
                <a16:creationId xmlns:a16="http://schemas.microsoft.com/office/drawing/2014/main" id="{F642E02C-B5E1-C918-A8C2-9286D37F674F}"/>
              </a:ext>
            </a:extLst>
          </p:cNvPr>
          <p:cNvSpPr txBox="1"/>
          <p:nvPr/>
        </p:nvSpPr>
        <p:spPr>
          <a:xfrm>
            <a:off x="619163" y="6037993"/>
            <a:ext cx="893807" cy="307777"/>
          </a:xfrm>
          <a:prstGeom prst="rect">
            <a:avLst/>
          </a:prstGeom>
          <a:noFill/>
        </p:spPr>
        <p:txBody>
          <a:bodyPr wrap="square" rtlCol="0">
            <a:spAutoFit/>
          </a:bodyPr>
          <a:lstStyle/>
          <a:p>
            <a:r>
              <a:rPr lang="en-US" sz="1400" dirty="0"/>
              <a:t>48 VDC</a:t>
            </a:r>
          </a:p>
        </p:txBody>
      </p:sp>
      <p:cxnSp>
        <p:nvCxnSpPr>
          <p:cNvPr id="79" name="Straight Connector 78">
            <a:extLst>
              <a:ext uri="{FF2B5EF4-FFF2-40B4-BE49-F238E27FC236}">
                <a16:creationId xmlns:a16="http://schemas.microsoft.com/office/drawing/2014/main" id="{321B8E9C-1C55-E12D-DC1F-FDC9D2795B17}"/>
              </a:ext>
            </a:extLst>
          </p:cNvPr>
          <p:cNvCxnSpPr>
            <a:cxnSpLocks/>
          </p:cNvCxnSpPr>
          <p:nvPr/>
        </p:nvCxnSpPr>
        <p:spPr>
          <a:xfrm>
            <a:off x="323462" y="5514656"/>
            <a:ext cx="20698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320992BD-9306-A96A-D8AD-AD15ED86F03D}"/>
              </a:ext>
            </a:extLst>
          </p:cNvPr>
          <p:cNvSpPr txBox="1"/>
          <p:nvPr/>
        </p:nvSpPr>
        <p:spPr>
          <a:xfrm>
            <a:off x="593180" y="5367591"/>
            <a:ext cx="893807" cy="307777"/>
          </a:xfrm>
          <a:prstGeom prst="rect">
            <a:avLst/>
          </a:prstGeom>
          <a:noFill/>
        </p:spPr>
        <p:txBody>
          <a:bodyPr wrap="square" rtlCol="0">
            <a:spAutoFit/>
          </a:bodyPr>
          <a:lstStyle/>
          <a:p>
            <a:r>
              <a:rPr lang="en-US" sz="1400" dirty="0"/>
              <a:t>500 VDC</a:t>
            </a:r>
          </a:p>
        </p:txBody>
      </p:sp>
      <p:sp>
        <p:nvSpPr>
          <p:cNvPr id="82" name="TextBox 81">
            <a:extLst>
              <a:ext uri="{FF2B5EF4-FFF2-40B4-BE49-F238E27FC236}">
                <a16:creationId xmlns:a16="http://schemas.microsoft.com/office/drawing/2014/main" id="{4FBC9A9D-AA19-2D8A-3520-DA92071EDB84}"/>
              </a:ext>
            </a:extLst>
          </p:cNvPr>
          <p:cNvSpPr txBox="1"/>
          <p:nvPr/>
        </p:nvSpPr>
        <p:spPr>
          <a:xfrm>
            <a:off x="557627" y="6269186"/>
            <a:ext cx="893807" cy="307777"/>
          </a:xfrm>
          <a:prstGeom prst="rect">
            <a:avLst/>
          </a:prstGeom>
          <a:noFill/>
        </p:spPr>
        <p:txBody>
          <a:bodyPr wrap="square" rtlCol="0">
            <a:spAutoFit/>
          </a:bodyPr>
          <a:lstStyle/>
          <a:p>
            <a:r>
              <a:rPr lang="en-US" sz="1400" dirty="0" err="1"/>
              <a:t>CANBus</a:t>
            </a:r>
            <a:endParaRPr lang="en-US" sz="1400" dirty="0"/>
          </a:p>
        </p:txBody>
      </p:sp>
      <p:sp>
        <p:nvSpPr>
          <p:cNvPr id="84" name="TextBox 83">
            <a:extLst>
              <a:ext uri="{FF2B5EF4-FFF2-40B4-BE49-F238E27FC236}">
                <a16:creationId xmlns:a16="http://schemas.microsoft.com/office/drawing/2014/main" id="{B43FAE37-720C-646A-4FD1-11D98E18F34E}"/>
              </a:ext>
            </a:extLst>
          </p:cNvPr>
          <p:cNvSpPr txBox="1"/>
          <p:nvPr/>
        </p:nvSpPr>
        <p:spPr>
          <a:xfrm>
            <a:off x="277848" y="5081674"/>
            <a:ext cx="893807" cy="307777"/>
          </a:xfrm>
          <a:prstGeom prst="rect">
            <a:avLst/>
          </a:prstGeom>
          <a:noFill/>
        </p:spPr>
        <p:txBody>
          <a:bodyPr wrap="square" rtlCol="0">
            <a:spAutoFit/>
          </a:bodyPr>
          <a:lstStyle/>
          <a:p>
            <a:r>
              <a:rPr lang="en-US" sz="1400" u="sng" dirty="0"/>
              <a:t>Legend:</a:t>
            </a:r>
          </a:p>
        </p:txBody>
      </p:sp>
      <p:sp>
        <p:nvSpPr>
          <p:cNvPr id="89" name="Rectangle 88">
            <a:extLst>
              <a:ext uri="{FF2B5EF4-FFF2-40B4-BE49-F238E27FC236}">
                <a16:creationId xmlns:a16="http://schemas.microsoft.com/office/drawing/2014/main" id="{AD41D512-8941-8930-104B-28CFABFC8058}"/>
              </a:ext>
            </a:extLst>
          </p:cNvPr>
          <p:cNvSpPr/>
          <p:nvPr/>
        </p:nvSpPr>
        <p:spPr>
          <a:xfrm>
            <a:off x="3894160" y="3698953"/>
            <a:ext cx="789427" cy="5318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DC/AC Inverter</a:t>
            </a:r>
          </a:p>
        </p:txBody>
      </p:sp>
      <p:sp>
        <p:nvSpPr>
          <p:cNvPr id="90" name="Rectangle 89">
            <a:extLst>
              <a:ext uri="{FF2B5EF4-FFF2-40B4-BE49-F238E27FC236}">
                <a16:creationId xmlns:a16="http://schemas.microsoft.com/office/drawing/2014/main" id="{8DE97951-574F-3F13-194A-1731153DE215}"/>
              </a:ext>
            </a:extLst>
          </p:cNvPr>
          <p:cNvSpPr/>
          <p:nvPr/>
        </p:nvSpPr>
        <p:spPr>
          <a:xfrm>
            <a:off x="2923272" y="3287492"/>
            <a:ext cx="789427" cy="464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AC/DC Charger</a:t>
            </a:r>
          </a:p>
        </p:txBody>
      </p:sp>
      <p:sp>
        <p:nvSpPr>
          <p:cNvPr id="93" name="Rectangle 92">
            <a:extLst>
              <a:ext uri="{FF2B5EF4-FFF2-40B4-BE49-F238E27FC236}">
                <a16:creationId xmlns:a16="http://schemas.microsoft.com/office/drawing/2014/main" id="{C8E37B61-4E6D-6CD4-9FF1-29FE719CCBC8}"/>
              </a:ext>
            </a:extLst>
          </p:cNvPr>
          <p:cNvSpPr/>
          <p:nvPr/>
        </p:nvSpPr>
        <p:spPr>
          <a:xfrm>
            <a:off x="1683354" y="3917101"/>
            <a:ext cx="789427" cy="464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Control</a:t>
            </a:r>
          </a:p>
        </p:txBody>
      </p:sp>
      <p:cxnSp>
        <p:nvCxnSpPr>
          <p:cNvPr id="98" name="Straight Connector 97">
            <a:extLst>
              <a:ext uri="{FF2B5EF4-FFF2-40B4-BE49-F238E27FC236}">
                <a16:creationId xmlns:a16="http://schemas.microsoft.com/office/drawing/2014/main" id="{CD3A7623-CD79-1B1E-1950-AAEC02550D23}"/>
              </a:ext>
            </a:extLst>
          </p:cNvPr>
          <p:cNvCxnSpPr>
            <a:cxnSpLocks/>
          </p:cNvCxnSpPr>
          <p:nvPr/>
        </p:nvCxnSpPr>
        <p:spPr>
          <a:xfrm>
            <a:off x="2597570" y="3743333"/>
            <a:ext cx="1241" cy="689370"/>
          </a:xfrm>
          <a:prstGeom prst="line">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93A39CE-4702-2FF3-57ED-F0AD950A0F07}"/>
              </a:ext>
            </a:extLst>
          </p:cNvPr>
          <p:cNvCxnSpPr>
            <a:cxnSpLocks/>
          </p:cNvCxnSpPr>
          <p:nvPr/>
        </p:nvCxnSpPr>
        <p:spPr>
          <a:xfrm flipH="1">
            <a:off x="3582412" y="3751665"/>
            <a:ext cx="5709" cy="660305"/>
          </a:xfrm>
          <a:prstGeom prst="line">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C5225C6-7A01-247C-3EEA-A1B96DB3B8F3}"/>
              </a:ext>
            </a:extLst>
          </p:cNvPr>
          <p:cNvCxnSpPr>
            <a:cxnSpLocks/>
            <a:endCxn id="89" idx="2"/>
          </p:cNvCxnSpPr>
          <p:nvPr/>
        </p:nvCxnSpPr>
        <p:spPr>
          <a:xfrm flipV="1">
            <a:off x="4288874" y="4230803"/>
            <a:ext cx="0" cy="201900"/>
          </a:xfrm>
          <a:prstGeom prst="line">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51E781A-EF1B-1E1C-C706-A3EFF3A57D5B}"/>
              </a:ext>
            </a:extLst>
          </p:cNvPr>
          <p:cNvCxnSpPr>
            <a:cxnSpLocks/>
          </p:cNvCxnSpPr>
          <p:nvPr/>
        </p:nvCxnSpPr>
        <p:spPr>
          <a:xfrm flipH="1">
            <a:off x="3712699" y="3377934"/>
            <a:ext cx="241105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4AA82086-C3CC-7F85-A77B-3F96367E1AC7}"/>
              </a:ext>
            </a:extLst>
          </p:cNvPr>
          <p:cNvCxnSpPr>
            <a:cxnSpLocks/>
            <a:stCxn id="89" idx="0"/>
          </p:cNvCxnSpPr>
          <p:nvPr/>
        </p:nvCxnSpPr>
        <p:spPr>
          <a:xfrm flipV="1">
            <a:off x="4288874" y="3369873"/>
            <a:ext cx="0" cy="32908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E4281CD-A6DF-9A7E-1664-31BB6A57AFB9}"/>
              </a:ext>
            </a:extLst>
          </p:cNvPr>
          <p:cNvCxnSpPr>
            <a:cxnSpLocks/>
            <a:endCxn id="73" idx="1"/>
          </p:cNvCxnSpPr>
          <p:nvPr/>
        </p:nvCxnSpPr>
        <p:spPr>
          <a:xfrm>
            <a:off x="4683587" y="4100946"/>
            <a:ext cx="1065456" cy="1277"/>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9FAAD893-07A8-ED1F-B925-C1A89FF11762}"/>
              </a:ext>
            </a:extLst>
          </p:cNvPr>
          <p:cNvSpPr/>
          <p:nvPr/>
        </p:nvSpPr>
        <p:spPr>
          <a:xfrm>
            <a:off x="5803763" y="2471072"/>
            <a:ext cx="629161" cy="7556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6" name="Straight Connector 125">
            <a:extLst>
              <a:ext uri="{FF2B5EF4-FFF2-40B4-BE49-F238E27FC236}">
                <a16:creationId xmlns:a16="http://schemas.microsoft.com/office/drawing/2014/main" id="{BA1CB328-B981-97A6-C159-64D8156C6F6C}"/>
              </a:ext>
            </a:extLst>
          </p:cNvPr>
          <p:cNvCxnSpPr>
            <a:cxnSpLocks/>
            <a:stCxn id="125" idx="0"/>
            <a:endCxn id="125" idx="2"/>
          </p:cNvCxnSpPr>
          <p:nvPr/>
        </p:nvCxnSpPr>
        <p:spPr>
          <a:xfrm>
            <a:off x="6118344" y="2471072"/>
            <a:ext cx="0" cy="75569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FA8A5C3-9A9E-2CA2-A7D9-E8306E9E2FF5}"/>
              </a:ext>
            </a:extLst>
          </p:cNvPr>
          <p:cNvCxnSpPr>
            <a:cxnSpLocks/>
          </p:cNvCxnSpPr>
          <p:nvPr/>
        </p:nvCxnSpPr>
        <p:spPr>
          <a:xfrm flipH="1" flipV="1">
            <a:off x="6122483" y="2618347"/>
            <a:ext cx="185093" cy="22929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EB93FC90-DC71-3870-68DB-2F5C32DCAE15}"/>
              </a:ext>
            </a:extLst>
          </p:cNvPr>
          <p:cNvSpPr txBox="1"/>
          <p:nvPr/>
        </p:nvSpPr>
        <p:spPr>
          <a:xfrm>
            <a:off x="5095851" y="2423670"/>
            <a:ext cx="794646" cy="738664"/>
          </a:xfrm>
          <a:prstGeom prst="rect">
            <a:avLst/>
          </a:prstGeom>
          <a:noFill/>
        </p:spPr>
        <p:txBody>
          <a:bodyPr wrap="square" rtlCol="0">
            <a:spAutoFit/>
          </a:bodyPr>
          <a:lstStyle/>
          <a:p>
            <a:r>
              <a:rPr lang="en-US" sz="1400" dirty="0"/>
              <a:t>Grid circuit breaker</a:t>
            </a:r>
          </a:p>
        </p:txBody>
      </p:sp>
      <p:sp>
        <p:nvSpPr>
          <p:cNvPr id="147" name="TextBox 146">
            <a:extLst>
              <a:ext uri="{FF2B5EF4-FFF2-40B4-BE49-F238E27FC236}">
                <a16:creationId xmlns:a16="http://schemas.microsoft.com/office/drawing/2014/main" id="{BA0D3FBE-8CA1-0477-6494-706581FCFD3C}"/>
              </a:ext>
            </a:extLst>
          </p:cNvPr>
          <p:cNvSpPr txBox="1"/>
          <p:nvPr/>
        </p:nvSpPr>
        <p:spPr>
          <a:xfrm>
            <a:off x="4012443" y="2920046"/>
            <a:ext cx="901593" cy="307777"/>
          </a:xfrm>
          <a:prstGeom prst="rect">
            <a:avLst/>
          </a:prstGeom>
          <a:noFill/>
        </p:spPr>
        <p:txBody>
          <a:bodyPr wrap="square" rtlCol="0">
            <a:spAutoFit/>
          </a:bodyPr>
          <a:lstStyle/>
          <a:p>
            <a:r>
              <a:rPr lang="en-US" sz="1400" dirty="0"/>
              <a:t>All-in-one</a:t>
            </a:r>
          </a:p>
        </p:txBody>
      </p:sp>
      <p:cxnSp>
        <p:nvCxnSpPr>
          <p:cNvPr id="153" name="Straight Connector 152">
            <a:extLst>
              <a:ext uri="{FF2B5EF4-FFF2-40B4-BE49-F238E27FC236}">
                <a16:creationId xmlns:a16="http://schemas.microsoft.com/office/drawing/2014/main" id="{B7296E9E-0BBA-F631-5C7A-B1A282870717}"/>
              </a:ext>
            </a:extLst>
          </p:cNvPr>
          <p:cNvCxnSpPr>
            <a:cxnSpLocks/>
            <a:endCxn id="6" idx="0"/>
          </p:cNvCxnSpPr>
          <p:nvPr/>
        </p:nvCxnSpPr>
        <p:spPr>
          <a:xfrm flipH="1">
            <a:off x="2333937" y="2404645"/>
            <a:ext cx="4388" cy="865873"/>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98766C23-F8E9-58FF-2E12-31BE014342F7}"/>
              </a:ext>
            </a:extLst>
          </p:cNvPr>
          <p:cNvCxnSpPr>
            <a:cxnSpLocks/>
          </p:cNvCxnSpPr>
          <p:nvPr/>
        </p:nvCxnSpPr>
        <p:spPr>
          <a:xfrm>
            <a:off x="2601007" y="2612912"/>
            <a:ext cx="0" cy="654074"/>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684A3038-2239-1ACE-2AE0-E58521334EAB}"/>
              </a:ext>
            </a:extLst>
          </p:cNvPr>
          <p:cNvSpPr/>
          <p:nvPr/>
        </p:nvSpPr>
        <p:spPr>
          <a:xfrm>
            <a:off x="1531751" y="2228908"/>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161" name="Straight Connector 160">
            <a:extLst>
              <a:ext uri="{FF2B5EF4-FFF2-40B4-BE49-F238E27FC236}">
                <a16:creationId xmlns:a16="http://schemas.microsoft.com/office/drawing/2014/main" id="{FB13CD40-150A-E857-2515-0EA6CCBFAB59}"/>
              </a:ext>
            </a:extLst>
          </p:cNvPr>
          <p:cNvCxnSpPr>
            <a:cxnSpLocks/>
          </p:cNvCxnSpPr>
          <p:nvPr/>
        </p:nvCxnSpPr>
        <p:spPr>
          <a:xfrm flipH="1">
            <a:off x="1268659" y="2614815"/>
            <a:ext cx="82279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E9A9806-8313-2ACB-F3B2-8D66CCA850EA}"/>
              </a:ext>
            </a:extLst>
          </p:cNvPr>
          <p:cNvCxnSpPr>
            <a:cxnSpLocks/>
          </p:cNvCxnSpPr>
          <p:nvPr/>
        </p:nvCxnSpPr>
        <p:spPr>
          <a:xfrm>
            <a:off x="1268659" y="2396555"/>
            <a:ext cx="0" cy="21649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D7E5A60E-0BFC-8770-96B6-B6A3D12CAEAB}"/>
              </a:ext>
            </a:extLst>
          </p:cNvPr>
          <p:cNvCxnSpPr>
            <a:cxnSpLocks/>
          </p:cNvCxnSpPr>
          <p:nvPr/>
        </p:nvCxnSpPr>
        <p:spPr>
          <a:xfrm>
            <a:off x="1813527" y="2411574"/>
            <a:ext cx="0" cy="20677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1366EF7-4890-F34E-BB9C-37831974768B}"/>
              </a:ext>
            </a:extLst>
          </p:cNvPr>
          <p:cNvCxnSpPr>
            <a:cxnSpLocks/>
          </p:cNvCxnSpPr>
          <p:nvPr/>
        </p:nvCxnSpPr>
        <p:spPr>
          <a:xfrm flipH="1">
            <a:off x="2598811" y="2605927"/>
            <a:ext cx="851485" cy="1397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2D20F0F0-3C93-0786-6202-F61241B8DBF7}"/>
              </a:ext>
            </a:extLst>
          </p:cNvPr>
          <p:cNvCxnSpPr>
            <a:cxnSpLocks/>
          </p:cNvCxnSpPr>
          <p:nvPr/>
        </p:nvCxnSpPr>
        <p:spPr>
          <a:xfrm>
            <a:off x="3442987" y="2419279"/>
            <a:ext cx="0" cy="1936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F911BC8-EEEC-0298-056B-918C9283FC69}"/>
              </a:ext>
            </a:extLst>
          </p:cNvPr>
          <p:cNvCxnSpPr>
            <a:cxnSpLocks/>
          </p:cNvCxnSpPr>
          <p:nvPr/>
        </p:nvCxnSpPr>
        <p:spPr>
          <a:xfrm>
            <a:off x="2943609" y="2403123"/>
            <a:ext cx="0" cy="2097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0385A22A-2ADC-009E-1E4A-BE8016C560A0}"/>
              </a:ext>
            </a:extLst>
          </p:cNvPr>
          <p:cNvSpPr/>
          <p:nvPr/>
        </p:nvSpPr>
        <p:spPr>
          <a:xfrm>
            <a:off x="1531751" y="2048225"/>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8" name="Rectangle 207">
            <a:extLst>
              <a:ext uri="{FF2B5EF4-FFF2-40B4-BE49-F238E27FC236}">
                <a16:creationId xmlns:a16="http://schemas.microsoft.com/office/drawing/2014/main" id="{FFD3F948-2062-B70C-4B6D-86BB0863AAE1}"/>
              </a:ext>
            </a:extLst>
          </p:cNvPr>
          <p:cNvSpPr/>
          <p:nvPr/>
        </p:nvSpPr>
        <p:spPr>
          <a:xfrm>
            <a:off x="1531751" y="1862706"/>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9" name="Rectangle 208">
            <a:extLst>
              <a:ext uri="{FF2B5EF4-FFF2-40B4-BE49-F238E27FC236}">
                <a16:creationId xmlns:a16="http://schemas.microsoft.com/office/drawing/2014/main" id="{BB6E8EB0-4636-1110-C8D5-150C6E6CE12C}"/>
              </a:ext>
            </a:extLst>
          </p:cNvPr>
          <p:cNvSpPr/>
          <p:nvPr/>
        </p:nvSpPr>
        <p:spPr>
          <a:xfrm>
            <a:off x="1531751" y="1682023"/>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0" name="Rectangle 209">
            <a:extLst>
              <a:ext uri="{FF2B5EF4-FFF2-40B4-BE49-F238E27FC236}">
                <a16:creationId xmlns:a16="http://schemas.microsoft.com/office/drawing/2014/main" id="{A79EC879-2D88-213D-7D42-6CCFC0786407}"/>
              </a:ext>
            </a:extLst>
          </p:cNvPr>
          <p:cNvSpPr/>
          <p:nvPr/>
        </p:nvSpPr>
        <p:spPr>
          <a:xfrm>
            <a:off x="1532618" y="1502786"/>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1" name="Rectangle 210">
            <a:extLst>
              <a:ext uri="{FF2B5EF4-FFF2-40B4-BE49-F238E27FC236}">
                <a16:creationId xmlns:a16="http://schemas.microsoft.com/office/drawing/2014/main" id="{8C2F55A4-A738-DE4D-2C3B-B41C94208CA6}"/>
              </a:ext>
            </a:extLst>
          </p:cNvPr>
          <p:cNvSpPr/>
          <p:nvPr/>
        </p:nvSpPr>
        <p:spPr>
          <a:xfrm>
            <a:off x="1532618" y="1322103"/>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2" name="Rectangle 211">
            <a:extLst>
              <a:ext uri="{FF2B5EF4-FFF2-40B4-BE49-F238E27FC236}">
                <a16:creationId xmlns:a16="http://schemas.microsoft.com/office/drawing/2014/main" id="{E21714C3-AE79-0175-70EB-346BE563FB1D}"/>
              </a:ext>
            </a:extLst>
          </p:cNvPr>
          <p:cNvSpPr/>
          <p:nvPr/>
        </p:nvSpPr>
        <p:spPr>
          <a:xfrm>
            <a:off x="1049929" y="2220785"/>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3" name="Rectangle 212">
            <a:extLst>
              <a:ext uri="{FF2B5EF4-FFF2-40B4-BE49-F238E27FC236}">
                <a16:creationId xmlns:a16="http://schemas.microsoft.com/office/drawing/2014/main" id="{F66B7AAC-6A9A-A8ED-BE01-F5E76F061BB7}"/>
              </a:ext>
            </a:extLst>
          </p:cNvPr>
          <p:cNvSpPr/>
          <p:nvPr/>
        </p:nvSpPr>
        <p:spPr>
          <a:xfrm>
            <a:off x="1049929" y="2040102"/>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4" name="Rectangle 213">
            <a:extLst>
              <a:ext uri="{FF2B5EF4-FFF2-40B4-BE49-F238E27FC236}">
                <a16:creationId xmlns:a16="http://schemas.microsoft.com/office/drawing/2014/main" id="{74F42D4F-1141-9B7C-54FC-F98A5E750749}"/>
              </a:ext>
            </a:extLst>
          </p:cNvPr>
          <p:cNvSpPr/>
          <p:nvPr/>
        </p:nvSpPr>
        <p:spPr>
          <a:xfrm>
            <a:off x="1053200" y="1861931"/>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5" name="Rectangle 214">
            <a:extLst>
              <a:ext uri="{FF2B5EF4-FFF2-40B4-BE49-F238E27FC236}">
                <a16:creationId xmlns:a16="http://schemas.microsoft.com/office/drawing/2014/main" id="{88324526-253D-8CF8-0309-E515675F183E}"/>
              </a:ext>
            </a:extLst>
          </p:cNvPr>
          <p:cNvSpPr/>
          <p:nvPr/>
        </p:nvSpPr>
        <p:spPr>
          <a:xfrm>
            <a:off x="1053200" y="1681248"/>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6" name="Rectangle 215">
            <a:extLst>
              <a:ext uri="{FF2B5EF4-FFF2-40B4-BE49-F238E27FC236}">
                <a16:creationId xmlns:a16="http://schemas.microsoft.com/office/drawing/2014/main" id="{29CA7F93-849D-AAE1-AE21-FC5F3B68901E}"/>
              </a:ext>
            </a:extLst>
          </p:cNvPr>
          <p:cNvSpPr/>
          <p:nvPr/>
        </p:nvSpPr>
        <p:spPr>
          <a:xfrm>
            <a:off x="1053200" y="1495729"/>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7" name="Rectangle 216">
            <a:extLst>
              <a:ext uri="{FF2B5EF4-FFF2-40B4-BE49-F238E27FC236}">
                <a16:creationId xmlns:a16="http://schemas.microsoft.com/office/drawing/2014/main" id="{022AD8C6-D99D-6DBE-D240-E042508B2A53}"/>
              </a:ext>
            </a:extLst>
          </p:cNvPr>
          <p:cNvSpPr/>
          <p:nvPr/>
        </p:nvSpPr>
        <p:spPr>
          <a:xfrm>
            <a:off x="1053200" y="1315046"/>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9" name="Rectangle 218">
            <a:extLst>
              <a:ext uri="{FF2B5EF4-FFF2-40B4-BE49-F238E27FC236}">
                <a16:creationId xmlns:a16="http://schemas.microsoft.com/office/drawing/2014/main" id="{DF31BDE1-1497-1787-5E18-D26A7F753BAC}"/>
              </a:ext>
            </a:extLst>
          </p:cNvPr>
          <p:cNvSpPr/>
          <p:nvPr/>
        </p:nvSpPr>
        <p:spPr>
          <a:xfrm>
            <a:off x="3292149" y="2236882"/>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0" name="Rectangle 219">
            <a:extLst>
              <a:ext uri="{FF2B5EF4-FFF2-40B4-BE49-F238E27FC236}">
                <a16:creationId xmlns:a16="http://schemas.microsoft.com/office/drawing/2014/main" id="{925F8CF6-AB3C-7B7A-464F-EFBB3F03E140}"/>
              </a:ext>
            </a:extLst>
          </p:cNvPr>
          <p:cNvSpPr/>
          <p:nvPr/>
        </p:nvSpPr>
        <p:spPr>
          <a:xfrm>
            <a:off x="3292149" y="2056199"/>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1" name="Rectangle 220">
            <a:extLst>
              <a:ext uri="{FF2B5EF4-FFF2-40B4-BE49-F238E27FC236}">
                <a16:creationId xmlns:a16="http://schemas.microsoft.com/office/drawing/2014/main" id="{480DFA73-D170-6B64-5D74-D2692362516D}"/>
              </a:ext>
            </a:extLst>
          </p:cNvPr>
          <p:cNvSpPr/>
          <p:nvPr/>
        </p:nvSpPr>
        <p:spPr>
          <a:xfrm>
            <a:off x="3292149" y="1870680"/>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2" name="Rectangle 221">
            <a:extLst>
              <a:ext uri="{FF2B5EF4-FFF2-40B4-BE49-F238E27FC236}">
                <a16:creationId xmlns:a16="http://schemas.microsoft.com/office/drawing/2014/main" id="{FB6734B5-757E-F054-96B4-FA7508AE6E87}"/>
              </a:ext>
            </a:extLst>
          </p:cNvPr>
          <p:cNvSpPr/>
          <p:nvPr/>
        </p:nvSpPr>
        <p:spPr>
          <a:xfrm>
            <a:off x="3292149" y="1689997"/>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3" name="Rectangle 222">
            <a:extLst>
              <a:ext uri="{FF2B5EF4-FFF2-40B4-BE49-F238E27FC236}">
                <a16:creationId xmlns:a16="http://schemas.microsoft.com/office/drawing/2014/main" id="{D8E41368-FA0F-5610-0342-E2B086FFE2D3}"/>
              </a:ext>
            </a:extLst>
          </p:cNvPr>
          <p:cNvSpPr/>
          <p:nvPr/>
        </p:nvSpPr>
        <p:spPr>
          <a:xfrm>
            <a:off x="3293016" y="1510760"/>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4" name="Rectangle 223">
            <a:extLst>
              <a:ext uri="{FF2B5EF4-FFF2-40B4-BE49-F238E27FC236}">
                <a16:creationId xmlns:a16="http://schemas.microsoft.com/office/drawing/2014/main" id="{5CF35EAB-75B4-34F1-98E5-2F732716B029}"/>
              </a:ext>
            </a:extLst>
          </p:cNvPr>
          <p:cNvSpPr/>
          <p:nvPr/>
        </p:nvSpPr>
        <p:spPr>
          <a:xfrm>
            <a:off x="3293016" y="1330077"/>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5" name="Rectangle 224">
            <a:extLst>
              <a:ext uri="{FF2B5EF4-FFF2-40B4-BE49-F238E27FC236}">
                <a16:creationId xmlns:a16="http://schemas.microsoft.com/office/drawing/2014/main" id="{FB24BD1D-0E19-D077-FE49-AC79B77A72EA}"/>
              </a:ext>
            </a:extLst>
          </p:cNvPr>
          <p:cNvSpPr/>
          <p:nvPr/>
        </p:nvSpPr>
        <p:spPr>
          <a:xfrm>
            <a:off x="2765877" y="2228759"/>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6" name="Rectangle 225">
            <a:extLst>
              <a:ext uri="{FF2B5EF4-FFF2-40B4-BE49-F238E27FC236}">
                <a16:creationId xmlns:a16="http://schemas.microsoft.com/office/drawing/2014/main" id="{3A7EE13E-9EC7-7BAC-82CD-EBD3B4181228}"/>
              </a:ext>
            </a:extLst>
          </p:cNvPr>
          <p:cNvSpPr/>
          <p:nvPr/>
        </p:nvSpPr>
        <p:spPr>
          <a:xfrm>
            <a:off x="2765877" y="2048076"/>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7" name="Rectangle 226">
            <a:extLst>
              <a:ext uri="{FF2B5EF4-FFF2-40B4-BE49-F238E27FC236}">
                <a16:creationId xmlns:a16="http://schemas.microsoft.com/office/drawing/2014/main" id="{5BB3722F-E04F-5C35-0DCB-909F5CC36FC2}"/>
              </a:ext>
            </a:extLst>
          </p:cNvPr>
          <p:cNvSpPr/>
          <p:nvPr/>
        </p:nvSpPr>
        <p:spPr>
          <a:xfrm>
            <a:off x="2769148" y="1869905"/>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8" name="Rectangle 227">
            <a:extLst>
              <a:ext uri="{FF2B5EF4-FFF2-40B4-BE49-F238E27FC236}">
                <a16:creationId xmlns:a16="http://schemas.microsoft.com/office/drawing/2014/main" id="{D4830F4E-22D8-DC4B-D220-6E790459336C}"/>
              </a:ext>
            </a:extLst>
          </p:cNvPr>
          <p:cNvSpPr/>
          <p:nvPr/>
        </p:nvSpPr>
        <p:spPr>
          <a:xfrm>
            <a:off x="2769148" y="1689222"/>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9" name="Rectangle 228">
            <a:extLst>
              <a:ext uri="{FF2B5EF4-FFF2-40B4-BE49-F238E27FC236}">
                <a16:creationId xmlns:a16="http://schemas.microsoft.com/office/drawing/2014/main" id="{725425F1-577C-C51B-5F31-AF05EC6E85F0}"/>
              </a:ext>
            </a:extLst>
          </p:cNvPr>
          <p:cNvSpPr/>
          <p:nvPr/>
        </p:nvSpPr>
        <p:spPr>
          <a:xfrm>
            <a:off x="2769148" y="1503703"/>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0" name="Rectangle 229">
            <a:extLst>
              <a:ext uri="{FF2B5EF4-FFF2-40B4-BE49-F238E27FC236}">
                <a16:creationId xmlns:a16="http://schemas.microsoft.com/office/drawing/2014/main" id="{A7359761-639C-B6F3-4F79-1ED8DF5C4CE3}"/>
              </a:ext>
            </a:extLst>
          </p:cNvPr>
          <p:cNvSpPr/>
          <p:nvPr/>
        </p:nvSpPr>
        <p:spPr>
          <a:xfrm>
            <a:off x="2769148" y="1323020"/>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1" name="Rectangle 230">
            <a:extLst>
              <a:ext uri="{FF2B5EF4-FFF2-40B4-BE49-F238E27FC236}">
                <a16:creationId xmlns:a16="http://schemas.microsoft.com/office/drawing/2014/main" id="{92C66CDB-20AF-79D7-87A0-4A33DAA26519}"/>
              </a:ext>
            </a:extLst>
          </p:cNvPr>
          <p:cNvSpPr/>
          <p:nvPr/>
        </p:nvSpPr>
        <p:spPr>
          <a:xfrm>
            <a:off x="3292149" y="1141471"/>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2" name="Rectangle 231">
            <a:extLst>
              <a:ext uri="{FF2B5EF4-FFF2-40B4-BE49-F238E27FC236}">
                <a16:creationId xmlns:a16="http://schemas.microsoft.com/office/drawing/2014/main" id="{244BF6FF-58A3-7E6A-DA2E-E056E16B9CAC}"/>
              </a:ext>
            </a:extLst>
          </p:cNvPr>
          <p:cNvSpPr/>
          <p:nvPr/>
        </p:nvSpPr>
        <p:spPr>
          <a:xfrm>
            <a:off x="3292149" y="960788"/>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3" name="Rectangle 232">
            <a:extLst>
              <a:ext uri="{FF2B5EF4-FFF2-40B4-BE49-F238E27FC236}">
                <a16:creationId xmlns:a16="http://schemas.microsoft.com/office/drawing/2014/main" id="{69FCB0C5-9AB2-6322-4F0F-772284EE5B54}"/>
              </a:ext>
            </a:extLst>
          </p:cNvPr>
          <p:cNvSpPr/>
          <p:nvPr/>
        </p:nvSpPr>
        <p:spPr>
          <a:xfrm>
            <a:off x="2768281" y="1134414"/>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4" name="Rectangle 233">
            <a:extLst>
              <a:ext uri="{FF2B5EF4-FFF2-40B4-BE49-F238E27FC236}">
                <a16:creationId xmlns:a16="http://schemas.microsoft.com/office/drawing/2014/main" id="{28A71A9E-8876-952A-CF3D-87E8456FBD29}"/>
              </a:ext>
            </a:extLst>
          </p:cNvPr>
          <p:cNvSpPr/>
          <p:nvPr/>
        </p:nvSpPr>
        <p:spPr>
          <a:xfrm>
            <a:off x="2768281" y="953731"/>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43" name="Rectangle 242">
            <a:extLst>
              <a:ext uri="{FF2B5EF4-FFF2-40B4-BE49-F238E27FC236}">
                <a16:creationId xmlns:a16="http://schemas.microsoft.com/office/drawing/2014/main" id="{FD14EAFA-D0A6-28A9-4E16-6D3E835451FB}"/>
              </a:ext>
            </a:extLst>
          </p:cNvPr>
          <p:cNvSpPr/>
          <p:nvPr/>
        </p:nvSpPr>
        <p:spPr>
          <a:xfrm>
            <a:off x="2149794" y="2220726"/>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44" name="Rectangle 243">
            <a:extLst>
              <a:ext uri="{FF2B5EF4-FFF2-40B4-BE49-F238E27FC236}">
                <a16:creationId xmlns:a16="http://schemas.microsoft.com/office/drawing/2014/main" id="{436FF864-4127-51CD-576C-EC884BA52327}"/>
              </a:ext>
            </a:extLst>
          </p:cNvPr>
          <p:cNvSpPr/>
          <p:nvPr/>
        </p:nvSpPr>
        <p:spPr>
          <a:xfrm>
            <a:off x="2149794" y="2040043"/>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45" name="Rectangle 244">
            <a:extLst>
              <a:ext uri="{FF2B5EF4-FFF2-40B4-BE49-F238E27FC236}">
                <a16:creationId xmlns:a16="http://schemas.microsoft.com/office/drawing/2014/main" id="{48F12B91-19C1-5C6E-2188-7DD32E550D81}"/>
              </a:ext>
            </a:extLst>
          </p:cNvPr>
          <p:cNvSpPr/>
          <p:nvPr/>
        </p:nvSpPr>
        <p:spPr>
          <a:xfrm>
            <a:off x="2153065" y="1861872"/>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46" name="Rectangle 245">
            <a:extLst>
              <a:ext uri="{FF2B5EF4-FFF2-40B4-BE49-F238E27FC236}">
                <a16:creationId xmlns:a16="http://schemas.microsoft.com/office/drawing/2014/main" id="{01883283-70C2-8FBC-16D3-22A3BB823174}"/>
              </a:ext>
            </a:extLst>
          </p:cNvPr>
          <p:cNvSpPr/>
          <p:nvPr/>
        </p:nvSpPr>
        <p:spPr>
          <a:xfrm>
            <a:off x="2153065" y="1681189"/>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47" name="Rectangle 246">
            <a:extLst>
              <a:ext uri="{FF2B5EF4-FFF2-40B4-BE49-F238E27FC236}">
                <a16:creationId xmlns:a16="http://schemas.microsoft.com/office/drawing/2014/main" id="{971C5A05-6396-84F1-B9CE-FC453340DFB5}"/>
              </a:ext>
            </a:extLst>
          </p:cNvPr>
          <p:cNvSpPr/>
          <p:nvPr/>
        </p:nvSpPr>
        <p:spPr>
          <a:xfrm>
            <a:off x="2153065" y="1495670"/>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48" name="Rectangle 247">
            <a:extLst>
              <a:ext uri="{FF2B5EF4-FFF2-40B4-BE49-F238E27FC236}">
                <a16:creationId xmlns:a16="http://schemas.microsoft.com/office/drawing/2014/main" id="{2368368B-AC18-2465-C88D-524B0A2C73A7}"/>
              </a:ext>
            </a:extLst>
          </p:cNvPr>
          <p:cNvSpPr/>
          <p:nvPr/>
        </p:nvSpPr>
        <p:spPr>
          <a:xfrm>
            <a:off x="2153065" y="1314987"/>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49" name="Rectangle 248">
            <a:extLst>
              <a:ext uri="{FF2B5EF4-FFF2-40B4-BE49-F238E27FC236}">
                <a16:creationId xmlns:a16="http://schemas.microsoft.com/office/drawing/2014/main" id="{C554E2C0-31F6-52ED-2615-BD778864370D}"/>
              </a:ext>
            </a:extLst>
          </p:cNvPr>
          <p:cNvSpPr/>
          <p:nvPr/>
        </p:nvSpPr>
        <p:spPr>
          <a:xfrm>
            <a:off x="2152198" y="1126381"/>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50" name="Rectangle 249">
            <a:extLst>
              <a:ext uri="{FF2B5EF4-FFF2-40B4-BE49-F238E27FC236}">
                <a16:creationId xmlns:a16="http://schemas.microsoft.com/office/drawing/2014/main" id="{FDE5EF94-AB18-DB94-C11C-033A932FBAF6}"/>
              </a:ext>
            </a:extLst>
          </p:cNvPr>
          <p:cNvSpPr/>
          <p:nvPr/>
        </p:nvSpPr>
        <p:spPr>
          <a:xfrm>
            <a:off x="2152198" y="945698"/>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51" name="Rectangle 250">
            <a:extLst>
              <a:ext uri="{FF2B5EF4-FFF2-40B4-BE49-F238E27FC236}">
                <a16:creationId xmlns:a16="http://schemas.microsoft.com/office/drawing/2014/main" id="{6E47A41C-E52D-ECE1-2534-C0D5D66F0DEA}"/>
              </a:ext>
            </a:extLst>
          </p:cNvPr>
          <p:cNvSpPr/>
          <p:nvPr/>
        </p:nvSpPr>
        <p:spPr>
          <a:xfrm>
            <a:off x="2149794" y="765813"/>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52" name="Rectangle 251">
            <a:extLst>
              <a:ext uri="{FF2B5EF4-FFF2-40B4-BE49-F238E27FC236}">
                <a16:creationId xmlns:a16="http://schemas.microsoft.com/office/drawing/2014/main" id="{C31B9297-0A56-7C5D-22B5-AF3D21E8260A}"/>
              </a:ext>
            </a:extLst>
          </p:cNvPr>
          <p:cNvSpPr/>
          <p:nvPr/>
        </p:nvSpPr>
        <p:spPr>
          <a:xfrm>
            <a:off x="2149794" y="585130"/>
            <a:ext cx="394227" cy="18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57" name="TextBox 256">
            <a:extLst>
              <a:ext uri="{FF2B5EF4-FFF2-40B4-BE49-F238E27FC236}">
                <a16:creationId xmlns:a16="http://schemas.microsoft.com/office/drawing/2014/main" id="{AF231C15-1E92-58AA-19B0-623E669F8E26}"/>
              </a:ext>
            </a:extLst>
          </p:cNvPr>
          <p:cNvSpPr txBox="1"/>
          <p:nvPr/>
        </p:nvSpPr>
        <p:spPr>
          <a:xfrm>
            <a:off x="993791" y="26293"/>
            <a:ext cx="1008831" cy="523220"/>
          </a:xfrm>
          <a:prstGeom prst="rect">
            <a:avLst/>
          </a:prstGeom>
          <a:noFill/>
        </p:spPr>
        <p:txBody>
          <a:bodyPr wrap="square" rtlCol="0">
            <a:spAutoFit/>
          </a:bodyPr>
          <a:lstStyle/>
          <a:p>
            <a:pPr algn="ctr"/>
            <a:r>
              <a:rPr lang="en-US" sz="1400" dirty="0"/>
              <a:t>12 original PV panels</a:t>
            </a:r>
          </a:p>
        </p:txBody>
      </p:sp>
      <p:sp>
        <p:nvSpPr>
          <p:cNvPr id="258" name="TextBox 257">
            <a:extLst>
              <a:ext uri="{FF2B5EF4-FFF2-40B4-BE49-F238E27FC236}">
                <a16:creationId xmlns:a16="http://schemas.microsoft.com/office/drawing/2014/main" id="{24A3C9EA-6C8A-B6EB-4B06-E22433184F74}"/>
              </a:ext>
            </a:extLst>
          </p:cNvPr>
          <p:cNvSpPr txBox="1"/>
          <p:nvPr/>
        </p:nvSpPr>
        <p:spPr>
          <a:xfrm>
            <a:off x="2010356" y="37309"/>
            <a:ext cx="1825832" cy="523220"/>
          </a:xfrm>
          <a:prstGeom prst="rect">
            <a:avLst/>
          </a:prstGeom>
          <a:noFill/>
        </p:spPr>
        <p:txBody>
          <a:bodyPr wrap="square" rtlCol="0">
            <a:spAutoFit/>
          </a:bodyPr>
          <a:lstStyle/>
          <a:p>
            <a:pPr algn="ctr"/>
            <a:r>
              <a:rPr lang="en-US" sz="1400" dirty="0"/>
              <a:t>26 new</a:t>
            </a:r>
          </a:p>
          <a:p>
            <a:pPr algn="ctr"/>
            <a:r>
              <a:rPr lang="en-US" sz="1400" dirty="0"/>
              <a:t>PV panels</a:t>
            </a:r>
          </a:p>
        </p:txBody>
      </p:sp>
      <p:sp>
        <p:nvSpPr>
          <p:cNvPr id="259" name="Rectangle 258">
            <a:extLst>
              <a:ext uri="{FF2B5EF4-FFF2-40B4-BE49-F238E27FC236}">
                <a16:creationId xmlns:a16="http://schemas.microsoft.com/office/drawing/2014/main" id="{9F77D276-676B-00FF-6986-FEB50DBD9631}"/>
              </a:ext>
            </a:extLst>
          </p:cNvPr>
          <p:cNvSpPr/>
          <p:nvPr/>
        </p:nvSpPr>
        <p:spPr>
          <a:xfrm>
            <a:off x="2374092" y="509612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0" name="Rectangle 259">
            <a:extLst>
              <a:ext uri="{FF2B5EF4-FFF2-40B4-BE49-F238E27FC236}">
                <a16:creationId xmlns:a16="http://schemas.microsoft.com/office/drawing/2014/main" id="{57B7F87A-967E-B8A1-DAEC-498DE42CCE91}"/>
              </a:ext>
            </a:extLst>
          </p:cNvPr>
          <p:cNvSpPr/>
          <p:nvPr/>
        </p:nvSpPr>
        <p:spPr>
          <a:xfrm>
            <a:off x="2520142" y="509745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1" name="Rectangle 260">
            <a:extLst>
              <a:ext uri="{FF2B5EF4-FFF2-40B4-BE49-F238E27FC236}">
                <a16:creationId xmlns:a16="http://schemas.microsoft.com/office/drawing/2014/main" id="{D60E7317-EF62-3B63-68B5-51DF906D7081}"/>
              </a:ext>
            </a:extLst>
          </p:cNvPr>
          <p:cNvSpPr/>
          <p:nvPr/>
        </p:nvSpPr>
        <p:spPr>
          <a:xfrm>
            <a:off x="2660396" y="509745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2" name="Rectangle 261">
            <a:extLst>
              <a:ext uri="{FF2B5EF4-FFF2-40B4-BE49-F238E27FC236}">
                <a16:creationId xmlns:a16="http://schemas.microsoft.com/office/drawing/2014/main" id="{712D25C6-AE52-AF45-1A49-3643366EE94F}"/>
              </a:ext>
            </a:extLst>
          </p:cNvPr>
          <p:cNvSpPr/>
          <p:nvPr/>
        </p:nvSpPr>
        <p:spPr>
          <a:xfrm>
            <a:off x="2804104" y="509612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3" name="Rectangle 262">
            <a:extLst>
              <a:ext uri="{FF2B5EF4-FFF2-40B4-BE49-F238E27FC236}">
                <a16:creationId xmlns:a16="http://schemas.microsoft.com/office/drawing/2014/main" id="{22F52810-6C57-BB25-ECD9-DF0CD098735B}"/>
              </a:ext>
            </a:extLst>
          </p:cNvPr>
          <p:cNvSpPr/>
          <p:nvPr/>
        </p:nvSpPr>
        <p:spPr>
          <a:xfrm>
            <a:off x="2374092" y="535637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4" name="Rectangle 263">
            <a:extLst>
              <a:ext uri="{FF2B5EF4-FFF2-40B4-BE49-F238E27FC236}">
                <a16:creationId xmlns:a16="http://schemas.microsoft.com/office/drawing/2014/main" id="{8944AC59-D815-DF14-A311-3DFD995630B4}"/>
              </a:ext>
            </a:extLst>
          </p:cNvPr>
          <p:cNvSpPr/>
          <p:nvPr/>
        </p:nvSpPr>
        <p:spPr>
          <a:xfrm>
            <a:off x="2520142" y="535770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5" name="Rectangle 264">
            <a:extLst>
              <a:ext uri="{FF2B5EF4-FFF2-40B4-BE49-F238E27FC236}">
                <a16:creationId xmlns:a16="http://schemas.microsoft.com/office/drawing/2014/main" id="{7771523A-A5DB-A6C2-1C97-56621C38F11F}"/>
              </a:ext>
            </a:extLst>
          </p:cNvPr>
          <p:cNvSpPr/>
          <p:nvPr/>
        </p:nvSpPr>
        <p:spPr>
          <a:xfrm>
            <a:off x="2660396" y="535770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6" name="Rectangle 265">
            <a:extLst>
              <a:ext uri="{FF2B5EF4-FFF2-40B4-BE49-F238E27FC236}">
                <a16:creationId xmlns:a16="http://schemas.microsoft.com/office/drawing/2014/main" id="{B26F6C4E-2EAC-69A5-962A-E87565E49847}"/>
              </a:ext>
            </a:extLst>
          </p:cNvPr>
          <p:cNvSpPr/>
          <p:nvPr/>
        </p:nvSpPr>
        <p:spPr>
          <a:xfrm>
            <a:off x="2804104" y="535637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7" name="Rectangle 266">
            <a:extLst>
              <a:ext uri="{FF2B5EF4-FFF2-40B4-BE49-F238E27FC236}">
                <a16:creationId xmlns:a16="http://schemas.microsoft.com/office/drawing/2014/main" id="{DE173BFA-EB38-3BBE-968E-5923015DCF42}"/>
              </a:ext>
            </a:extLst>
          </p:cNvPr>
          <p:cNvSpPr/>
          <p:nvPr/>
        </p:nvSpPr>
        <p:spPr>
          <a:xfrm>
            <a:off x="2374092" y="560524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8" name="Rectangle 267">
            <a:extLst>
              <a:ext uri="{FF2B5EF4-FFF2-40B4-BE49-F238E27FC236}">
                <a16:creationId xmlns:a16="http://schemas.microsoft.com/office/drawing/2014/main" id="{04489C77-C3AF-72B8-ADE2-A9123E41149B}"/>
              </a:ext>
            </a:extLst>
          </p:cNvPr>
          <p:cNvSpPr/>
          <p:nvPr/>
        </p:nvSpPr>
        <p:spPr>
          <a:xfrm>
            <a:off x="2520142" y="560657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9" name="Rectangle 268">
            <a:extLst>
              <a:ext uri="{FF2B5EF4-FFF2-40B4-BE49-F238E27FC236}">
                <a16:creationId xmlns:a16="http://schemas.microsoft.com/office/drawing/2014/main" id="{C28F783C-C113-00F7-FD14-F0630573FBFD}"/>
              </a:ext>
            </a:extLst>
          </p:cNvPr>
          <p:cNvSpPr/>
          <p:nvPr/>
        </p:nvSpPr>
        <p:spPr>
          <a:xfrm>
            <a:off x="2660396" y="560657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0" name="Rectangle 269">
            <a:extLst>
              <a:ext uri="{FF2B5EF4-FFF2-40B4-BE49-F238E27FC236}">
                <a16:creationId xmlns:a16="http://schemas.microsoft.com/office/drawing/2014/main" id="{354DD5A7-B918-35F2-06FB-E3354D26D142}"/>
              </a:ext>
            </a:extLst>
          </p:cNvPr>
          <p:cNvSpPr/>
          <p:nvPr/>
        </p:nvSpPr>
        <p:spPr>
          <a:xfrm>
            <a:off x="2804104" y="560524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1" name="Rectangle 270">
            <a:extLst>
              <a:ext uri="{FF2B5EF4-FFF2-40B4-BE49-F238E27FC236}">
                <a16:creationId xmlns:a16="http://schemas.microsoft.com/office/drawing/2014/main" id="{A2635A6A-ADBF-9DAE-1F24-557151A71E7A}"/>
              </a:ext>
            </a:extLst>
          </p:cNvPr>
          <p:cNvSpPr/>
          <p:nvPr/>
        </p:nvSpPr>
        <p:spPr>
          <a:xfrm>
            <a:off x="2374092" y="586549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2" name="Rectangle 271">
            <a:extLst>
              <a:ext uri="{FF2B5EF4-FFF2-40B4-BE49-F238E27FC236}">
                <a16:creationId xmlns:a16="http://schemas.microsoft.com/office/drawing/2014/main" id="{DC597F77-61DA-81E7-9DC8-AC9CAA056105}"/>
              </a:ext>
            </a:extLst>
          </p:cNvPr>
          <p:cNvSpPr/>
          <p:nvPr/>
        </p:nvSpPr>
        <p:spPr>
          <a:xfrm>
            <a:off x="2520142" y="586682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3" name="Rectangle 272">
            <a:extLst>
              <a:ext uri="{FF2B5EF4-FFF2-40B4-BE49-F238E27FC236}">
                <a16:creationId xmlns:a16="http://schemas.microsoft.com/office/drawing/2014/main" id="{D38917B6-3432-0446-4B24-9E9C6C6B2F2F}"/>
              </a:ext>
            </a:extLst>
          </p:cNvPr>
          <p:cNvSpPr/>
          <p:nvPr/>
        </p:nvSpPr>
        <p:spPr>
          <a:xfrm>
            <a:off x="2660396" y="586682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4" name="Rectangle 273">
            <a:extLst>
              <a:ext uri="{FF2B5EF4-FFF2-40B4-BE49-F238E27FC236}">
                <a16:creationId xmlns:a16="http://schemas.microsoft.com/office/drawing/2014/main" id="{EE1C743C-6E96-BC70-4CAE-901E665144AB}"/>
              </a:ext>
            </a:extLst>
          </p:cNvPr>
          <p:cNvSpPr/>
          <p:nvPr/>
        </p:nvSpPr>
        <p:spPr>
          <a:xfrm>
            <a:off x="2804104" y="586549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5" name="Rectangle 274">
            <a:extLst>
              <a:ext uri="{FF2B5EF4-FFF2-40B4-BE49-F238E27FC236}">
                <a16:creationId xmlns:a16="http://schemas.microsoft.com/office/drawing/2014/main" id="{E0AC1A3E-779F-62AE-2DD7-34D51BE4F867}"/>
              </a:ext>
            </a:extLst>
          </p:cNvPr>
          <p:cNvSpPr/>
          <p:nvPr/>
        </p:nvSpPr>
        <p:spPr>
          <a:xfrm>
            <a:off x="3442511" y="509612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6" name="Rectangle 275">
            <a:extLst>
              <a:ext uri="{FF2B5EF4-FFF2-40B4-BE49-F238E27FC236}">
                <a16:creationId xmlns:a16="http://schemas.microsoft.com/office/drawing/2014/main" id="{69A38F3F-4CDD-7E4B-397D-E23A498301FB}"/>
              </a:ext>
            </a:extLst>
          </p:cNvPr>
          <p:cNvSpPr/>
          <p:nvPr/>
        </p:nvSpPr>
        <p:spPr>
          <a:xfrm>
            <a:off x="3588561" y="509745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7" name="Rectangle 276">
            <a:extLst>
              <a:ext uri="{FF2B5EF4-FFF2-40B4-BE49-F238E27FC236}">
                <a16:creationId xmlns:a16="http://schemas.microsoft.com/office/drawing/2014/main" id="{3106D7F4-E8DC-0B3A-EE6D-BB9156AC33AC}"/>
              </a:ext>
            </a:extLst>
          </p:cNvPr>
          <p:cNvSpPr/>
          <p:nvPr/>
        </p:nvSpPr>
        <p:spPr>
          <a:xfrm>
            <a:off x="3728815" y="509745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8" name="Rectangle 277">
            <a:extLst>
              <a:ext uri="{FF2B5EF4-FFF2-40B4-BE49-F238E27FC236}">
                <a16:creationId xmlns:a16="http://schemas.microsoft.com/office/drawing/2014/main" id="{7AE1E8F1-B49C-C282-7124-A3BEC1289E3B}"/>
              </a:ext>
            </a:extLst>
          </p:cNvPr>
          <p:cNvSpPr/>
          <p:nvPr/>
        </p:nvSpPr>
        <p:spPr>
          <a:xfrm>
            <a:off x="3872523" y="509612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9" name="Rectangle 278">
            <a:extLst>
              <a:ext uri="{FF2B5EF4-FFF2-40B4-BE49-F238E27FC236}">
                <a16:creationId xmlns:a16="http://schemas.microsoft.com/office/drawing/2014/main" id="{B2683C32-49FE-D47D-A3E1-87157FFE893C}"/>
              </a:ext>
            </a:extLst>
          </p:cNvPr>
          <p:cNvSpPr/>
          <p:nvPr/>
        </p:nvSpPr>
        <p:spPr>
          <a:xfrm>
            <a:off x="3442511" y="535637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0" name="Rectangle 279">
            <a:extLst>
              <a:ext uri="{FF2B5EF4-FFF2-40B4-BE49-F238E27FC236}">
                <a16:creationId xmlns:a16="http://schemas.microsoft.com/office/drawing/2014/main" id="{C2341371-9DDA-6EDF-A84E-F86CEEA6C027}"/>
              </a:ext>
            </a:extLst>
          </p:cNvPr>
          <p:cNvSpPr/>
          <p:nvPr/>
        </p:nvSpPr>
        <p:spPr>
          <a:xfrm>
            <a:off x="3588561" y="535770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Rectangle 280">
            <a:extLst>
              <a:ext uri="{FF2B5EF4-FFF2-40B4-BE49-F238E27FC236}">
                <a16:creationId xmlns:a16="http://schemas.microsoft.com/office/drawing/2014/main" id="{2C07A63A-0019-566C-BE31-D0DE973A1CEA}"/>
              </a:ext>
            </a:extLst>
          </p:cNvPr>
          <p:cNvSpPr/>
          <p:nvPr/>
        </p:nvSpPr>
        <p:spPr>
          <a:xfrm>
            <a:off x="3728815" y="535770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2" name="Rectangle 281">
            <a:extLst>
              <a:ext uri="{FF2B5EF4-FFF2-40B4-BE49-F238E27FC236}">
                <a16:creationId xmlns:a16="http://schemas.microsoft.com/office/drawing/2014/main" id="{CC8FAE0A-1585-99D3-FDBD-1898801BB4B9}"/>
              </a:ext>
            </a:extLst>
          </p:cNvPr>
          <p:cNvSpPr/>
          <p:nvPr/>
        </p:nvSpPr>
        <p:spPr>
          <a:xfrm>
            <a:off x="3872523" y="535637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Rectangle 282">
            <a:extLst>
              <a:ext uri="{FF2B5EF4-FFF2-40B4-BE49-F238E27FC236}">
                <a16:creationId xmlns:a16="http://schemas.microsoft.com/office/drawing/2014/main" id="{4C342F70-EBFF-1701-F00E-75993BAEBE7B}"/>
              </a:ext>
            </a:extLst>
          </p:cNvPr>
          <p:cNvSpPr/>
          <p:nvPr/>
        </p:nvSpPr>
        <p:spPr>
          <a:xfrm>
            <a:off x="3442511" y="560524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4" name="Rectangle 283">
            <a:extLst>
              <a:ext uri="{FF2B5EF4-FFF2-40B4-BE49-F238E27FC236}">
                <a16:creationId xmlns:a16="http://schemas.microsoft.com/office/drawing/2014/main" id="{781569F1-E54D-B497-EAB6-FAEE8C1D069E}"/>
              </a:ext>
            </a:extLst>
          </p:cNvPr>
          <p:cNvSpPr/>
          <p:nvPr/>
        </p:nvSpPr>
        <p:spPr>
          <a:xfrm>
            <a:off x="3588561" y="560657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Rectangle 284">
            <a:extLst>
              <a:ext uri="{FF2B5EF4-FFF2-40B4-BE49-F238E27FC236}">
                <a16:creationId xmlns:a16="http://schemas.microsoft.com/office/drawing/2014/main" id="{DB2B2D1E-2161-4A92-C09B-E66C933AF156}"/>
              </a:ext>
            </a:extLst>
          </p:cNvPr>
          <p:cNvSpPr/>
          <p:nvPr/>
        </p:nvSpPr>
        <p:spPr>
          <a:xfrm>
            <a:off x="3728815" y="560657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6" name="Rectangle 285">
            <a:extLst>
              <a:ext uri="{FF2B5EF4-FFF2-40B4-BE49-F238E27FC236}">
                <a16:creationId xmlns:a16="http://schemas.microsoft.com/office/drawing/2014/main" id="{53849B16-12D9-5863-4E3E-7ABD753D90E1}"/>
              </a:ext>
            </a:extLst>
          </p:cNvPr>
          <p:cNvSpPr/>
          <p:nvPr/>
        </p:nvSpPr>
        <p:spPr>
          <a:xfrm>
            <a:off x="3872523" y="560524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Rectangle 286">
            <a:extLst>
              <a:ext uri="{FF2B5EF4-FFF2-40B4-BE49-F238E27FC236}">
                <a16:creationId xmlns:a16="http://schemas.microsoft.com/office/drawing/2014/main" id="{D1403327-E9F2-1AAC-CD87-A63E9C3D3C53}"/>
              </a:ext>
            </a:extLst>
          </p:cNvPr>
          <p:cNvSpPr/>
          <p:nvPr/>
        </p:nvSpPr>
        <p:spPr>
          <a:xfrm>
            <a:off x="3442511" y="586549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8" name="Rectangle 287">
            <a:extLst>
              <a:ext uri="{FF2B5EF4-FFF2-40B4-BE49-F238E27FC236}">
                <a16:creationId xmlns:a16="http://schemas.microsoft.com/office/drawing/2014/main" id="{BC11FDF5-62A3-2161-8B2F-C895F409974D}"/>
              </a:ext>
            </a:extLst>
          </p:cNvPr>
          <p:cNvSpPr/>
          <p:nvPr/>
        </p:nvSpPr>
        <p:spPr>
          <a:xfrm>
            <a:off x="3588561" y="586682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Rectangle 288">
            <a:extLst>
              <a:ext uri="{FF2B5EF4-FFF2-40B4-BE49-F238E27FC236}">
                <a16:creationId xmlns:a16="http://schemas.microsoft.com/office/drawing/2014/main" id="{943FF415-6B6E-A210-03BE-D49C96EF3867}"/>
              </a:ext>
            </a:extLst>
          </p:cNvPr>
          <p:cNvSpPr/>
          <p:nvPr/>
        </p:nvSpPr>
        <p:spPr>
          <a:xfrm>
            <a:off x="3728815" y="5866825"/>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0" name="Rectangle 289">
            <a:extLst>
              <a:ext uri="{FF2B5EF4-FFF2-40B4-BE49-F238E27FC236}">
                <a16:creationId xmlns:a16="http://schemas.microsoft.com/office/drawing/2014/main" id="{8616514C-1A2D-D5F6-633D-0C5A4F8C7C42}"/>
              </a:ext>
            </a:extLst>
          </p:cNvPr>
          <p:cNvSpPr/>
          <p:nvPr/>
        </p:nvSpPr>
        <p:spPr>
          <a:xfrm>
            <a:off x="3872523" y="5865499"/>
            <a:ext cx="139901" cy="199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4" name="Rectangle 293">
            <a:extLst>
              <a:ext uri="{FF2B5EF4-FFF2-40B4-BE49-F238E27FC236}">
                <a16:creationId xmlns:a16="http://schemas.microsoft.com/office/drawing/2014/main" id="{D00D0AE6-6ACA-3392-4A33-FEA21C2C3C21}"/>
              </a:ext>
            </a:extLst>
          </p:cNvPr>
          <p:cNvSpPr/>
          <p:nvPr/>
        </p:nvSpPr>
        <p:spPr>
          <a:xfrm>
            <a:off x="3028906" y="5143458"/>
            <a:ext cx="50537" cy="9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296" name="Straight Connector 295">
            <a:extLst>
              <a:ext uri="{FF2B5EF4-FFF2-40B4-BE49-F238E27FC236}">
                <a16:creationId xmlns:a16="http://schemas.microsoft.com/office/drawing/2014/main" id="{8C500995-DF2C-DD66-A787-A012F0AFB8BB}"/>
              </a:ext>
            </a:extLst>
          </p:cNvPr>
          <p:cNvCxnSpPr>
            <a:stCxn id="259" idx="1"/>
            <a:endCxn id="262" idx="3"/>
          </p:cNvCxnSpPr>
          <p:nvPr/>
        </p:nvCxnSpPr>
        <p:spPr>
          <a:xfrm>
            <a:off x="2374092" y="5195799"/>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4BEF4B90-9B65-9B9A-80F8-1A792F3B3379}"/>
              </a:ext>
            </a:extLst>
          </p:cNvPr>
          <p:cNvCxnSpPr/>
          <p:nvPr/>
        </p:nvCxnSpPr>
        <p:spPr>
          <a:xfrm>
            <a:off x="2373696" y="5147232"/>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10C7F3EF-23B6-8305-8892-9D03E007FAED}"/>
              </a:ext>
            </a:extLst>
          </p:cNvPr>
          <p:cNvCxnSpPr/>
          <p:nvPr/>
        </p:nvCxnSpPr>
        <p:spPr>
          <a:xfrm>
            <a:off x="2367130" y="5245203"/>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0C369B62-38E4-4BCA-910F-DBDB29AD88BC}"/>
              </a:ext>
            </a:extLst>
          </p:cNvPr>
          <p:cNvCxnSpPr/>
          <p:nvPr/>
        </p:nvCxnSpPr>
        <p:spPr>
          <a:xfrm>
            <a:off x="2380658" y="5458104"/>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7054273E-047C-DFB3-6FEE-DEEB987D41D9}"/>
              </a:ext>
            </a:extLst>
          </p:cNvPr>
          <p:cNvCxnSpPr/>
          <p:nvPr/>
        </p:nvCxnSpPr>
        <p:spPr>
          <a:xfrm>
            <a:off x="2380262" y="5409537"/>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FD5CF62E-8B49-A487-B7F4-FB29A168FC4F}"/>
              </a:ext>
            </a:extLst>
          </p:cNvPr>
          <p:cNvCxnSpPr/>
          <p:nvPr/>
        </p:nvCxnSpPr>
        <p:spPr>
          <a:xfrm>
            <a:off x="2373696" y="5507508"/>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1F7BFF35-A72C-351C-187A-4AEA3DF54DAB}"/>
              </a:ext>
            </a:extLst>
          </p:cNvPr>
          <p:cNvCxnSpPr/>
          <p:nvPr/>
        </p:nvCxnSpPr>
        <p:spPr>
          <a:xfrm>
            <a:off x="2375634" y="5706871"/>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813D5097-657B-D098-126F-FC1856C9CA8B}"/>
              </a:ext>
            </a:extLst>
          </p:cNvPr>
          <p:cNvCxnSpPr/>
          <p:nvPr/>
        </p:nvCxnSpPr>
        <p:spPr>
          <a:xfrm>
            <a:off x="2375238" y="5658304"/>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79C50B41-9819-6893-8F24-C5A99907DEBA}"/>
              </a:ext>
            </a:extLst>
          </p:cNvPr>
          <p:cNvCxnSpPr/>
          <p:nvPr/>
        </p:nvCxnSpPr>
        <p:spPr>
          <a:xfrm>
            <a:off x="2368672" y="5756275"/>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E532E292-9F85-1123-F8A3-09C70D827003}"/>
              </a:ext>
            </a:extLst>
          </p:cNvPr>
          <p:cNvCxnSpPr/>
          <p:nvPr/>
        </p:nvCxnSpPr>
        <p:spPr>
          <a:xfrm>
            <a:off x="2380658" y="5967321"/>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CA81CD22-3317-604E-3DAE-DD3EF46C8187}"/>
              </a:ext>
            </a:extLst>
          </p:cNvPr>
          <p:cNvCxnSpPr/>
          <p:nvPr/>
        </p:nvCxnSpPr>
        <p:spPr>
          <a:xfrm>
            <a:off x="2380262" y="5918754"/>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4F8CB291-D038-E2EF-D75D-090A345561FB}"/>
              </a:ext>
            </a:extLst>
          </p:cNvPr>
          <p:cNvCxnSpPr/>
          <p:nvPr/>
        </p:nvCxnSpPr>
        <p:spPr>
          <a:xfrm>
            <a:off x="2373696" y="6016725"/>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39233EBC-9268-49C0-90CA-1268B02398B9}"/>
              </a:ext>
            </a:extLst>
          </p:cNvPr>
          <p:cNvCxnSpPr/>
          <p:nvPr/>
        </p:nvCxnSpPr>
        <p:spPr>
          <a:xfrm>
            <a:off x="3450692" y="5195799"/>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1449A61C-EFFC-5B36-E47D-C8C834B7F2CD}"/>
              </a:ext>
            </a:extLst>
          </p:cNvPr>
          <p:cNvCxnSpPr/>
          <p:nvPr/>
        </p:nvCxnSpPr>
        <p:spPr>
          <a:xfrm>
            <a:off x="3450296" y="5147232"/>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B746FE06-7A58-7DB4-9AB1-88A9BD5D1041}"/>
              </a:ext>
            </a:extLst>
          </p:cNvPr>
          <p:cNvCxnSpPr/>
          <p:nvPr/>
        </p:nvCxnSpPr>
        <p:spPr>
          <a:xfrm>
            <a:off x="3443730" y="5245203"/>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55002B60-6BA9-86A4-1B02-10374E925520}"/>
              </a:ext>
            </a:extLst>
          </p:cNvPr>
          <p:cNvCxnSpPr/>
          <p:nvPr/>
        </p:nvCxnSpPr>
        <p:spPr>
          <a:xfrm>
            <a:off x="3442907" y="5458104"/>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A4FDD0DB-1684-E89F-5883-B5E393A2DA52}"/>
              </a:ext>
            </a:extLst>
          </p:cNvPr>
          <p:cNvCxnSpPr/>
          <p:nvPr/>
        </p:nvCxnSpPr>
        <p:spPr>
          <a:xfrm>
            <a:off x="3442511" y="5409537"/>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4DF11C6A-0FAF-027B-A236-007D0DEB03F6}"/>
              </a:ext>
            </a:extLst>
          </p:cNvPr>
          <p:cNvCxnSpPr/>
          <p:nvPr/>
        </p:nvCxnSpPr>
        <p:spPr>
          <a:xfrm>
            <a:off x="3435945" y="5507508"/>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45A4C2EE-6153-BB8F-CC12-536CD472BB25}"/>
              </a:ext>
            </a:extLst>
          </p:cNvPr>
          <p:cNvCxnSpPr/>
          <p:nvPr/>
        </p:nvCxnSpPr>
        <p:spPr>
          <a:xfrm>
            <a:off x="3442907" y="5706003"/>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66174A95-5D4F-0F28-CB95-DEF2F7EBE8B1}"/>
              </a:ext>
            </a:extLst>
          </p:cNvPr>
          <p:cNvCxnSpPr/>
          <p:nvPr/>
        </p:nvCxnSpPr>
        <p:spPr>
          <a:xfrm>
            <a:off x="3442511" y="5657436"/>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A3AC22B-730F-1FAC-472F-DFC71229E2DB}"/>
              </a:ext>
            </a:extLst>
          </p:cNvPr>
          <p:cNvCxnSpPr/>
          <p:nvPr/>
        </p:nvCxnSpPr>
        <p:spPr>
          <a:xfrm>
            <a:off x="3435945" y="5755407"/>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40E01E35-91C1-9879-B19D-9CD93B116DA5}"/>
              </a:ext>
            </a:extLst>
          </p:cNvPr>
          <p:cNvCxnSpPr/>
          <p:nvPr/>
        </p:nvCxnSpPr>
        <p:spPr>
          <a:xfrm>
            <a:off x="3442907" y="5967321"/>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81B75E9A-81A2-7074-2053-AC8054E15657}"/>
              </a:ext>
            </a:extLst>
          </p:cNvPr>
          <p:cNvCxnSpPr/>
          <p:nvPr/>
        </p:nvCxnSpPr>
        <p:spPr>
          <a:xfrm>
            <a:off x="3442511" y="5918754"/>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04A17AFC-6F28-DAA1-06CD-EC34DC09DA28}"/>
              </a:ext>
            </a:extLst>
          </p:cNvPr>
          <p:cNvCxnSpPr/>
          <p:nvPr/>
        </p:nvCxnSpPr>
        <p:spPr>
          <a:xfrm>
            <a:off x="3435945" y="6016725"/>
            <a:ext cx="569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Rectangle 323">
            <a:extLst>
              <a:ext uri="{FF2B5EF4-FFF2-40B4-BE49-F238E27FC236}">
                <a16:creationId xmlns:a16="http://schemas.microsoft.com/office/drawing/2014/main" id="{A64EF2BF-DA9A-A5F0-B353-B96BA5231A85}"/>
              </a:ext>
            </a:extLst>
          </p:cNvPr>
          <p:cNvSpPr/>
          <p:nvPr/>
        </p:nvSpPr>
        <p:spPr>
          <a:xfrm>
            <a:off x="3165898" y="5891413"/>
            <a:ext cx="87068" cy="12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25" name="Rectangle 324">
            <a:extLst>
              <a:ext uri="{FF2B5EF4-FFF2-40B4-BE49-F238E27FC236}">
                <a16:creationId xmlns:a16="http://schemas.microsoft.com/office/drawing/2014/main" id="{F1FD5428-E1F1-3B6A-8902-FE49132D286B}"/>
              </a:ext>
            </a:extLst>
          </p:cNvPr>
          <p:cNvSpPr/>
          <p:nvPr/>
        </p:nvSpPr>
        <p:spPr>
          <a:xfrm>
            <a:off x="3167646" y="5642263"/>
            <a:ext cx="87068" cy="12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26" name="Rectangle 325">
            <a:extLst>
              <a:ext uri="{FF2B5EF4-FFF2-40B4-BE49-F238E27FC236}">
                <a16:creationId xmlns:a16="http://schemas.microsoft.com/office/drawing/2014/main" id="{0E4D2FDF-3B40-4F4C-2BE6-9F8BFC658CCA}"/>
              </a:ext>
            </a:extLst>
          </p:cNvPr>
          <p:cNvSpPr/>
          <p:nvPr/>
        </p:nvSpPr>
        <p:spPr>
          <a:xfrm>
            <a:off x="3164682" y="5393113"/>
            <a:ext cx="87068" cy="12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27" name="Rectangle 326">
            <a:extLst>
              <a:ext uri="{FF2B5EF4-FFF2-40B4-BE49-F238E27FC236}">
                <a16:creationId xmlns:a16="http://schemas.microsoft.com/office/drawing/2014/main" id="{2019823E-A854-41A5-94BE-A5BBDC06895A}"/>
              </a:ext>
            </a:extLst>
          </p:cNvPr>
          <p:cNvSpPr/>
          <p:nvPr/>
        </p:nvSpPr>
        <p:spPr>
          <a:xfrm>
            <a:off x="3161648" y="5128914"/>
            <a:ext cx="87068" cy="12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28" name="Rectangle 327">
            <a:extLst>
              <a:ext uri="{FF2B5EF4-FFF2-40B4-BE49-F238E27FC236}">
                <a16:creationId xmlns:a16="http://schemas.microsoft.com/office/drawing/2014/main" id="{0DA2B111-5ACE-DA1A-EB36-5AF872D1D8D4}"/>
              </a:ext>
            </a:extLst>
          </p:cNvPr>
          <p:cNvSpPr/>
          <p:nvPr/>
        </p:nvSpPr>
        <p:spPr>
          <a:xfrm>
            <a:off x="3028038" y="5409537"/>
            <a:ext cx="50537" cy="9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29" name="Rectangle 328">
            <a:extLst>
              <a:ext uri="{FF2B5EF4-FFF2-40B4-BE49-F238E27FC236}">
                <a16:creationId xmlns:a16="http://schemas.microsoft.com/office/drawing/2014/main" id="{9371029E-4A80-14C4-6B74-0D0C811EAD10}"/>
              </a:ext>
            </a:extLst>
          </p:cNvPr>
          <p:cNvSpPr/>
          <p:nvPr/>
        </p:nvSpPr>
        <p:spPr>
          <a:xfrm>
            <a:off x="3022416" y="5656807"/>
            <a:ext cx="50537" cy="9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0" name="Rectangle 329">
            <a:extLst>
              <a:ext uri="{FF2B5EF4-FFF2-40B4-BE49-F238E27FC236}">
                <a16:creationId xmlns:a16="http://schemas.microsoft.com/office/drawing/2014/main" id="{3DCCCAF4-8D15-0C63-8EB8-4E787B796AB4}"/>
              </a:ext>
            </a:extLst>
          </p:cNvPr>
          <p:cNvSpPr/>
          <p:nvPr/>
        </p:nvSpPr>
        <p:spPr>
          <a:xfrm>
            <a:off x="3023494" y="5905957"/>
            <a:ext cx="50537" cy="9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1" name="Rectangle 330">
            <a:extLst>
              <a:ext uri="{FF2B5EF4-FFF2-40B4-BE49-F238E27FC236}">
                <a16:creationId xmlns:a16="http://schemas.microsoft.com/office/drawing/2014/main" id="{6BAC1C35-427B-30BF-9E36-789BB5D09908}"/>
              </a:ext>
            </a:extLst>
          </p:cNvPr>
          <p:cNvSpPr/>
          <p:nvPr/>
        </p:nvSpPr>
        <p:spPr>
          <a:xfrm>
            <a:off x="4108580" y="5139339"/>
            <a:ext cx="50537" cy="9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2" name="Rectangle 331">
            <a:extLst>
              <a:ext uri="{FF2B5EF4-FFF2-40B4-BE49-F238E27FC236}">
                <a16:creationId xmlns:a16="http://schemas.microsoft.com/office/drawing/2014/main" id="{8E212C93-A004-8DC5-6EE4-CFD570BE660E}"/>
              </a:ext>
            </a:extLst>
          </p:cNvPr>
          <p:cNvSpPr/>
          <p:nvPr/>
        </p:nvSpPr>
        <p:spPr>
          <a:xfrm>
            <a:off x="4245572" y="5887294"/>
            <a:ext cx="87068" cy="12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3" name="Rectangle 332">
            <a:extLst>
              <a:ext uri="{FF2B5EF4-FFF2-40B4-BE49-F238E27FC236}">
                <a16:creationId xmlns:a16="http://schemas.microsoft.com/office/drawing/2014/main" id="{5981E4EF-0007-C300-60CC-EBDCE0A383DC}"/>
              </a:ext>
            </a:extLst>
          </p:cNvPr>
          <p:cNvSpPr/>
          <p:nvPr/>
        </p:nvSpPr>
        <p:spPr>
          <a:xfrm>
            <a:off x="4247320" y="5638144"/>
            <a:ext cx="87068" cy="12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4" name="Rectangle 333">
            <a:extLst>
              <a:ext uri="{FF2B5EF4-FFF2-40B4-BE49-F238E27FC236}">
                <a16:creationId xmlns:a16="http://schemas.microsoft.com/office/drawing/2014/main" id="{ABCBE5C4-80B1-8A70-4024-0BFDFE687C01}"/>
              </a:ext>
            </a:extLst>
          </p:cNvPr>
          <p:cNvSpPr/>
          <p:nvPr/>
        </p:nvSpPr>
        <p:spPr>
          <a:xfrm>
            <a:off x="4244356" y="5388994"/>
            <a:ext cx="87068" cy="12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5" name="Rectangle 334">
            <a:extLst>
              <a:ext uri="{FF2B5EF4-FFF2-40B4-BE49-F238E27FC236}">
                <a16:creationId xmlns:a16="http://schemas.microsoft.com/office/drawing/2014/main" id="{34E4AE2D-E7D5-A303-1974-08B1F7E758FF}"/>
              </a:ext>
            </a:extLst>
          </p:cNvPr>
          <p:cNvSpPr/>
          <p:nvPr/>
        </p:nvSpPr>
        <p:spPr>
          <a:xfrm>
            <a:off x="4241322" y="5124795"/>
            <a:ext cx="87068" cy="12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6" name="Rectangle 335">
            <a:extLst>
              <a:ext uri="{FF2B5EF4-FFF2-40B4-BE49-F238E27FC236}">
                <a16:creationId xmlns:a16="http://schemas.microsoft.com/office/drawing/2014/main" id="{5C1AFC3B-FAF8-E0EC-9912-67BB613C938E}"/>
              </a:ext>
            </a:extLst>
          </p:cNvPr>
          <p:cNvSpPr/>
          <p:nvPr/>
        </p:nvSpPr>
        <p:spPr>
          <a:xfrm>
            <a:off x="4107712" y="5405418"/>
            <a:ext cx="50537" cy="9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7" name="Rectangle 336">
            <a:extLst>
              <a:ext uri="{FF2B5EF4-FFF2-40B4-BE49-F238E27FC236}">
                <a16:creationId xmlns:a16="http://schemas.microsoft.com/office/drawing/2014/main" id="{766DEFEE-F9A9-3CA4-3197-48F1A4D14C26}"/>
              </a:ext>
            </a:extLst>
          </p:cNvPr>
          <p:cNvSpPr/>
          <p:nvPr/>
        </p:nvSpPr>
        <p:spPr>
          <a:xfrm>
            <a:off x="4102090" y="5652688"/>
            <a:ext cx="50537" cy="9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8" name="Rectangle 337">
            <a:extLst>
              <a:ext uri="{FF2B5EF4-FFF2-40B4-BE49-F238E27FC236}">
                <a16:creationId xmlns:a16="http://schemas.microsoft.com/office/drawing/2014/main" id="{7CC853A0-74D7-C527-00A3-0B53D325465D}"/>
              </a:ext>
            </a:extLst>
          </p:cNvPr>
          <p:cNvSpPr/>
          <p:nvPr/>
        </p:nvSpPr>
        <p:spPr>
          <a:xfrm>
            <a:off x="4103168" y="5901838"/>
            <a:ext cx="50537" cy="9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9" name="TextBox 338">
            <a:extLst>
              <a:ext uri="{FF2B5EF4-FFF2-40B4-BE49-F238E27FC236}">
                <a16:creationId xmlns:a16="http://schemas.microsoft.com/office/drawing/2014/main" id="{276553AE-7534-0647-846E-68A16A445A2B}"/>
              </a:ext>
            </a:extLst>
          </p:cNvPr>
          <p:cNvSpPr txBox="1"/>
          <p:nvPr/>
        </p:nvSpPr>
        <p:spPr>
          <a:xfrm>
            <a:off x="2023835" y="6017852"/>
            <a:ext cx="3012224" cy="307777"/>
          </a:xfrm>
          <a:prstGeom prst="rect">
            <a:avLst/>
          </a:prstGeom>
          <a:noFill/>
        </p:spPr>
        <p:txBody>
          <a:bodyPr wrap="square" rtlCol="0">
            <a:spAutoFit/>
          </a:bodyPr>
          <a:lstStyle/>
          <a:p>
            <a:r>
              <a:rPr lang="en-US" sz="1400" dirty="0"/>
              <a:t>Battery cell, BMS and contactor box</a:t>
            </a:r>
          </a:p>
        </p:txBody>
      </p:sp>
      <p:cxnSp>
        <p:nvCxnSpPr>
          <p:cNvPr id="349" name="Straight Connector 348">
            <a:extLst>
              <a:ext uri="{FF2B5EF4-FFF2-40B4-BE49-F238E27FC236}">
                <a16:creationId xmlns:a16="http://schemas.microsoft.com/office/drawing/2014/main" id="{C2B79B27-B342-82E7-D98A-02D59B758C4D}"/>
              </a:ext>
            </a:extLst>
          </p:cNvPr>
          <p:cNvCxnSpPr>
            <a:cxnSpLocks/>
          </p:cNvCxnSpPr>
          <p:nvPr/>
        </p:nvCxnSpPr>
        <p:spPr>
          <a:xfrm flipH="1">
            <a:off x="2580848" y="4424278"/>
            <a:ext cx="1704008" cy="32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1" name="Straight Arrow Connector 350">
            <a:extLst>
              <a:ext uri="{FF2B5EF4-FFF2-40B4-BE49-F238E27FC236}">
                <a16:creationId xmlns:a16="http://schemas.microsoft.com/office/drawing/2014/main" id="{C081E65B-29CC-DC36-9969-317A61959D00}"/>
              </a:ext>
            </a:extLst>
          </p:cNvPr>
          <p:cNvCxnSpPr>
            <a:cxnSpLocks/>
            <a:stCxn id="12" idx="0"/>
          </p:cNvCxnSpPr>
          <p:nvPr/>
        </p:nvCxnSpPr>
        <p:spPr>
          <a:xfrm flipV="1">
            <a:off x="3408794" y="4424278"/>
            <a:ext cx="0" cy="583539"/>
          </a:xfrm>
          <a:prstGeom prst="straightConnector1">
            <a:avLst/>
          </a:prstGeom>
          <a:ln w="254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631BAE48-129B-117D-7786-C175E2C0EEA3}"/>
              </a:ext>
            </a:extLst>
          </p:cNvPr>
          <p:cNvCxnSpPr>
            <a:cxnSpLocks/>
          </p:cNvCxnSpPr>
          <p:nvPr/>
        </p:nvCxnSpPr>
        <p:spPr>
          <a:xfrm>
            <a:off x="330286" y="6423074"/>
            <a:ext cx="190289" cy="0"/>
          </a:xfrm>
          <a:prstGeom prst="line">
            <a:avLst/>
          </a:prstGeom>
          <a:ln w="2540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356" name="TextBox 355">
            <a:extLst>
              <a:ext uri="{FF2B5EF4-FFF2-40B4-BE49-F238E27FC236}">
                <a16:creationId xmlns:a16="http://schemas.microsoft.com/office/drawing/2014/main" id="{B158545B-24E7-6012-6B90-287A8B7F8F5D}"/>
              </a:ext>
            </a:extLst>
          </p:cNvPr>
          <p:cNvSpPr txBox="1"/>
          <p:nvPr/>
        </p:nvSpPr>
        <p:spPr>
          <a:xfrm>
            <a:off x="555073" y="5844173"/>
            <a:ext cx="893807" cy="307777"/>
          </a:xfrm>
          <a:prstGeom prst="rect">
            <a:avLst/>
          </a:prstGeom>
          <a:noFill/>
        </p:spPr>
        <p:txBody>
          <a:bodyPr wrap="square" rtlCol="0">
            <a:spAutoFit/>
          </a:bodyPr>
          <a:lstStyle/>
          <a:p>
            <a:r>
              <a:rPr lang="en-US" sz="1400" dirty="0"/>
              <a:t>120 VAC</a:t>
            </a:r>
          </a:p>
        </p:txBody>
      </p:sp>
      <p:sp>
        <p:nvSpPr>
          <p:cNvPr id="357" name="TextBox 356">
            <a:extLst>
              <a:ext uri="{FF2B5EF4-FFF2-40B4-BE49-F238E27FC236}">
                <a16:creationId xmlns:a16="http://schemas.microsoft.com/office/drawing/2014/main" id="{51FB9F9C-BC50-F940-D222-9620C20D7639}"/>
              </a:ext>
            </a:extLst>
          </p:cNvPr>
          <p:cNvSpPr txBox="1"/>
          <p:nvPr/>
        </p:nvSpPr>
        <p:spPr>
          <a:xfrm>
            <a:off x="6647617" y="3491603"/>
            <a:ext cx="938382" cy="954107"/>
          </a:xfrm>
          <a:prstGeom prst="rect">
            <a:avLst/>
          </a:prstGeom>
          <a:noFill/>
        </p:spPr>
        <p:txBody>
          <a:bodyPr wrap="square" rtlCol="0">
            <a:spAutoFit/>
          </a:bodyPr>
          <a:lstStyle/>
          <a:p>
            <a:pPr algn="ctr"/>
            <a:r>
              <a:rPr lang="en-US" sz="1400" dirty="0"/>
              <a:t>Load circuit breaker</a:t>
            </a:r>
          </a:p>
          <a:p>
            <a:pPr algn="ctr"/>
            <a:r>
              <a:rPr lang="en-US" sz="1400" dirty="0"/>
              <a:t>box</a:t>
            </a:r>
          </a:p>
        </p:txBody>
      </p:sp>
    </p:spTree>
    <p:extLst>
      <p:ext uri="{BB962C8B-B14F-4D97-AF65-F5344CB8AC3E}">
        <p14:creationId xmlns:p14="http://schemas.microsoft.com/office/powerpoint/2010/main" val="90559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F2AB3D-57F8-39AC-CF8A-7725AC2E55A7}"/>
              </a:ext>
            </a:extLst>
          </p:cNvPr>
          <p:cNvSpPr txBox="1"/>
          <p:nvPr/>
        </p:nvSpPr>
        <p:spPr>
          <a:xfrm>
            <a:off x="4407483" y="191246"/>
            <a:ext cx="3651504" cy="371856"/>
          </a:xfrm>
          <a:prstGeom prst="rect">
            <a:avLst/>
          </a:prstGeom>
          <a:noFill/>
        </p:spPr>
        <p:txBody>
          <a:bodyPr wrap="square" rtlCol="0">
            <a:spAutoFit/>
          </a:bodyPr>
          <a:lstStyle/>
          <a:p>
            <a:r>
              <a:rPr lang="en-US" u="sng" dirty="0"/>
              <a:t>Inverter Upgrade</a:t>
            </a:r>
          </a:p>
        </p:txBody>
      </p:sp>
      <p:sp>
        <p:nvSpPr>
          <p:cNvPr id="3" name="TextBox 2">
            <a:extLst>
              <a:ext uri="{FF2B5EF4-FFF2-40B4-BE49-F238E27FC236}">
                <a16:creationId xmlns:a16="http://schemas.microsoft.com/office/drawing/2014/main" id="{72FC4D1B-C878-AA86-78A8-79B0647FFC7A}"/>
              </a:ext>
            </a:extLst>
          </p:cNvPr>
          <p:cNvSpPr txBox="1"/>
          <p:nvPr/>
        </p:nvSpPr>
        <p:spPr>
          <a:xfrm>
            <a:off x="1981200" y="688848"/>
            <a:ext cx="8229600" cy="369332"/>
          </a:xfrm>
          <a:prstGeom prst="rect">
            <a:avLst/>
          </a:prstGeom>
          <a:noFill/>
        </p:spPr>
        <p:txBody>
          <a:bodyPr wrap="square" rtlCol="0">
            <a:spAutoFit/>
          </a:bodyPr>
          <a:lstStyle/>
          <a:p>
            <a:r>
              <a:rPr lang="en-US" dirty="0"/>
              <a:t>Sol-Ark 15K-2P-N All-in-one: </a:t>
            </a:r>
            <a:r>
              <a:rPr lang="en-US" dirty="0">
                <a:hlinkClick r:id="rId2"/>
              </a:rPr>
              <a:t>https://www.sol-ark.com/sol-ark-15k-all-in-one/</a:t>
            </a:r>
            <a:r>
              <a:rPr lang="en-US" dirty="0"/>
              <a:t> </a:t>
            </a:r>
          </a:p>
        </p:txBody>
      </p:sp>
      <p:pic>
        <p:nvPicPr>
          <p:cNvPr id="5" name="Picture 4">
            <a:extLst>
              <a:ext uri="{FF2B5EF4-FFF2-40B4-BE49-F238E27FC236}">
                <a16:creationId xmlns:a16="http://schemas.microsoft.com/office/drawing/2014/main" id="{930D8DAD-2061-238D-2DBA-ABEF4F0D1EAE}"/>
              </a:ext>
            </a:extLst>
          </p:cNvPr>
          <p:cNvPicPr>
            <a:picLocks noChangeAspect="1"/>
          </p:cNvPicPr>
          <p:nvPr/>
        </p:nvPicPr>
        <p:blipFill>
          <a:blip r:embed="rId3"/>
          <a:stretch>
            <a:fillRect/>
          </a:stretch>
        </p:blipFill>
        <p:spPr>
          <a:xfrm>
            <a:off x="4098921" y="1312426"/>
            <a:ext cx="2933156" cy="4289798"/>
          </a:xfrm>
          <a:prstGeom prst="rect">
            <a:avLst/>
          </a:prstGeom>
        </p:spPr>
      </p:pic>
      <p:sp>
        <p:nvSpPr>
          <p:cNvPr id="7" name="TextBox 6">
            <a:extLst>
              <a:ext uri="{FF2B5EF4-FFF2-40B4-BE49-F238E27FC236}">
                <a16:creationId xmlns:a16="http://schemas.microsoft.com/office/drawing/2014/main" id="{A52D0606-4B1F-2EFF-B587-D88B8E4F1158}"/>
              </a:ext>
            </a:extLst>
          </p:cNvPr>
          <p:cNvSpPr txBox="1"/>
          <p:nvPr/>
        </p:nvSpPr>
        <p:spPr>
          <a:xfrm>
            <a:off x="838200" y="5934670"/>
            <a:ext cx="10044753" cy="923330"/>
          </a:xfrm>
          <a:prstGeom prst="rect">
            <a:avLst/>
          </a:prstGeom>
          <a:noFill/>
        </p:spPr>
        <p:txBody>
          <a:bodyPr wrap="square">
            <a:spAutoFit/>
          </a:bodyPr>
          <a:lstStyle/>
          <a:p>
            <a:r>
              <a:rPr lang="en-US" dirty="0"/>
              <a:t>$8,295 through </a:t>
            </a:r>
            <a:r>
              <a:rPr lang="en-US" dirty="0" err="1"/>
              <a:t>EcoDirect</a:t>
            </a:r>
            <a:r>
              <a:rPr lang="en-US" dirty="0"/>
              <a:t> in Carlsbad, CA: </a:t>
            </a:r>
            <a:r>
              <a:rPr lang="en-US" dirty="0">
                <a:highlight>
                  <a:srgbClr val="FFFF00"/>
                </a:highlight>
              </a:rPr>
              <a:t>more local distributor? </a:t>
            </a:r>
            <a:r>
              <a:rPr lang="en-US" dirty="0">
                <a:hlinkClick r:id="rId4"/>
              </a:rPr>
              <a:t>https://www.altestore.com/store/inverters/hybrid-inverters/sol-ark-hybrid-inverter-pre-wired-systems-p41381/#SOLARK15K</a:t>
            </a:r>
            <a:r>
              <a:rPr lang="en-US" dirty="0"/>
              <a:t> </a:t>
            </a:r>
          </a:p>
        </p:txBody>
      </p:sp>
      <p:sp>
        <p:nvSpPr>
          <p:cNvPr id="9" name="TextBox 8">
            <a:extLst>
              <a:ext uri="{FF2B5EF4-FFF2-40B4-BE49-F238E27FC236}">
                <a16:creationId xmlns:a16="http://schemas.microsoft.com/office/drawing/2014/main" id="{EFFB10C7-B25A-BF49-CCD6-B7D91577294A}"/>
              </a:ext>
            </a:extLst>
          </p:cNvPr>
          <p:cNvSpPr txBox="1"/>
          <p:nvPr/>
        </p:nvSpPr>
        <p:spPr>
          <a:xfrm>
            <a:off x="7032076" y="1514728"/>
            <a:ext cx="2677073" cy="1815882"/>
          </a:xfrm>
          <a:prstGeom prst="rect">
            <a:avLst/>
          </a:prstGeom>
          <a:noFill/>
        </p:spPr>
        <p:txBody>
          <a:bodyPr wrap="square" rtlCol="0">
            <a:spAutoFit/>
          </a:bodyPr>
          <a:lstStyle/>
          <a:p>
            <a:r>
              <a:rPr lang="en-US" sz="1400" dirty="0"/>
              <a:t>31.8” high</a:t>
            </a:r>
          </a:p>
          <a:p>
            <a:r>
              <a:rPr lang="en-US" sz="1400" dirty="0"/>
              <a:t>18.3” wide</a:t>
            </a:r>
          </a:p>
          <a:p>
            <a:r>
              <a:rPr lang="en-US" sz="1400" dirty="0"/>
              <a:t>10.9” deep</a:t>
            </a:r>
          </a:p>
          <a:p>
            <a:r>
              <a:rPr lang="en-US" sz="1400" dirty="0"/>
              <a:t>135 </a:t>
            </a:r>
            <a:r>
              <a:rPr lang="en-US" sz="1400" dirty="0" err="1"/>
              <a:t>lbs</a:t>
            </a:r>
            <a:endParaRPr lang="en-US" sz="1400" dirty="0"/>
          </a:p>
          <a:p>
            <a:r>
              <a:rPr lang="en-US" sz="1400" dirty="0"/>
              <a:t>Outdoor rated</a:t>
            </a:r>
          </a:p>
          <a:p>
            <a:r>
              <a:rPr lang="en-US" sz="1400" dirty="0"/>
              <a:t>Wall mount</a:t>
            </a:r>
          </a:p>
          <a:p>
            <a:r>
              <a:rPr lang="en-US" sz="1400" dirty="0" err="1"/>
              <a:t>WiFi</a:t>
            </a:r>
            <a:r>
              <a:rPr lang="en-US" sz="1400" dirty="0"/>
              <a:t> connection</a:t>
            </a:r>
          </a:p>
          <a:p>
            <a:r>
              <a:rPr lang="en-US" sz="1400" dirty="0"/>
              <a:t>Designed and assembled in Texas</a:t>
            </a:r>
          </a:p>
        </p:txBody>
      </p:sp>
      <p:pic>
        <p:nvPicPr>
          <p:cNvPr id="11" name="Picture 10">
            <a:extLst>
              <a:ext uri="{FF2B5EF4-FFF2-40B4-BE49-F238E27FC236}">
                <a16:creationId xmlns:a16="http://schemas.microsoft.com/office/drawing/2014/main" id="{FF754639-E64A-F184-858F-170415B5079E}"/>
              </a:ext>
            </a:extLst>
          </p:cNvPr>
          <p:cNvPicPr>
            <a:picLocks noChangeAspect="1"/>
          </p:cNvPicPr>
          <p:nvPr/>
        </p:nvPicPr>
        <p:blipFill>
          <a:blip r:embed="rId5"/>
          <a:stretch>
            <a:fillRect/>
          </a:stretch>
        </p:blipFill>
        <p:spPr>
          <a:xfrm>
            <a:off x="4424930" y="3525796"/>
            <a:ext cx="2281138" cy="1956625"/>
          </a:xfrm>
          <a:prstGeom prst="rect">
            <a:avLst/>
          </a:prstGeom>
        </p:spPr>
      </p:pic>
      <p:cxnSp>
        <p:nvCxnSpPr>
          <p:cNvPr id="12" name="Straight Arrow Connector 11">
            <a:extLst>
              <a:ext uri="{FF2B5EF4-FFF2-40B4-BE49-F238E27FC236}">
                <a16:creationId xmlns:a16="http://schemas.microsoft.com/office/drawing/2014/main" id="{650268AD-D79B-3872-DEDC-0A2A6A3F6531}"/>
              </a:ext>
            </a:extLst>
          </p:cNvPr>
          <p:cNvCxnSpPr>
            <a:cxnSpLocks/>
          </p:cNvCxnSpPr>
          <p:nvPr/>
        </p:nvCxnSpPr>
        <p:spPr>
          <a:xfrm flipV="1">
            <a:off x="3690083" y="4568456"/>
            <a:ext cx="1780368" cy="44643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AF8C454-4ED4-728F-5BD7-559A79639B69}"/>
              </a:ext>
            </a:extLst>
          </p:cNvPr>
          <p:cNvSpPr txBox="1"/>
          <p:nvPr/>
        </p:nvSpPr>
        <p:spPr>
          <a:xfrm>
            <a:off x="2004713" y="4366618"/>
            <a:ext cx="1804164" cy="1600438"/>
          </a:xfrm>
          <a:prstGeom prst="rect">
            <a:avLst/>
          </a:prstGeom>
          <a:noFill/>
        </p:spPr>
        <p:txBody>
          <a:bodyPr wrap="square" rtlCol="0">
            <a:spAutoFit/>
          </a:bodyPr>
          <a:lstStyle/>
          <a:p>
            <a:r>
              <a:rPr lang="en-US" sz="1400" dirty="0"/>
              <a:t>3 PV MPPT inputs:  </a:t>
            </a:r>
          </a:p>
          <a:p>
            <a:pPr marL="285750" indent="-285750">
              <a:buFontTx/>
              <a:buChar char="-"/>
            </a:pPr>
            <a:r>
              <a:rPr lang="en-US" sz="1400" dirty="0"/>
              <a:t>500V open circuit max</a:t>
            </a:r>
          </a:p>
          <a:p>
            <a:pPr marL="285750" indent="-285750">
              <a:buFontTx/>
              <a:buChar char="-"/>
            </a:pPr>
            <a:r>
              <a:rPr lang="en-US" sz="1400" dirty="0"/>
              <a:t>26 amps max per MPPT</a:t>
            </a:r>
          </a:p>
          <a:p>
            <a:pPr marL="285750" indent="-285750">
              <a:buFontTx/>
              <a:buChar char="-"/>
            </a:pPr>
            <a:r>
              <a:rPr lang="en-US" sz="1400" dirty="0"/>
              <a:t>2 strings max per MPPT </a:t>
            </a:r>
          </a:p>
        </p:txBody>
      </p:sp>
      <p:sp>
        <p:nvSpPr>
          <p:cNvPr id="18" name="TextBox 17">
            <a:extLst>
              <a:ext uri="{FF2B5EF4-FFF2-40B4-BE49-F238E27FC236}">
                <a16:creationId xmlns:a16="http://schemas.microsoft.com/office/drawing/2014/main" id="{52B483F7-5853-2D2A-11A4-22D03B4B40B1}"/>
              </a:ext>
            </a:extLst>
          </p:cNvPr>
          <p:cNvSpPr txBox="1"/>
          <p:nvPr/>
        </p:nvSpPr>
        <p:spPr>
          <a:xfrm>
            <a:off x="2080830" y="1652348"/>
            <a:ext cx="1804164" cy="738664"/>
          </a:xfrm>
          <a:prstGeom prst="rect">
            <a:avLst/>
          </a:prstGeom>
          <a:noFill/>
        </p:spPr>
        <p:txBody>
          <a:bodyPr wrap="square" rtlCol="0">
            <a:spAutoFit/>
          </a:bodyPr>
          <a:lstStyle/>
          <a:p>
            <a:r>
              <a:rPr lang="en-US" sz="1400" dirty="0"/>
              <a:t>Lithium battery manager </a:t>
            </a:r>
            <a:r>
              <a:rPr lang="en-US" sz="1400" dirty="0" err="1"/>
              <a:t>CANBus</a:t>
            </a:r>
            <a:r>
              <a:rPr lang="en-US" sz="1400" dirty="0"/>
              <a:t> interface</a:t>
            </a:r>
          </a:p>
        </p:txBody>
      </p:sp>
      <p:cxnSp>
        <p:nvCxnSpPr>
          <p:cNvPr id="19" name="Straight Arrow Connector 18">
            <a:extLst>
              <a:ext uri="{FF2B5EF4-FFF2-40B4-BE49-F238E27FC236}">
                <a16:creationId xmlns:a16="http://schemas.microsoft.com/office/drawing/2014/main" id="{7357A26F-65D6-E742-4A93-EC90BD10E8C4}"/>
              </a:ext>
            </a:extLst>
          </p:cNvPr>
          <p:cNvCxnSpPr>
            <a:cxnSpLocks/>
          </p:cNvCxnSpPr>
          <p:nvPr/>
        </p:nvCxnSpPr>
        <p:spPr>
          <a:xfrm flipH="1" flipV="1">
            <a:off x="6096000" y="4416314"/>
            <a:ext cx="1062251" cy="82446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76C2424-5DCD-F8A4-F9DB-C66907F96FCE}"/>
              </a:ext>
            </a:extLst>
          </p:cNvPr>
          <p:cNvCxnSpPr>
            <a:cxnSpLocks/>
          </p:cNvCxnSpPr>
          <p:nvPr/>
        </p:nvCxnSpPr>
        <p:spPr>
          <a:xfrm flipH="1">
            <a:off x="6428096" y="4016991"/>
            <a:ext cx="730155" cy="39932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2B762E5-7B3F-A454-CF25-F40D290A8E0B}"/>
              </a:ext>
            </a:extLst>
          </p:cNvPr>
          <p:cNvCxnSpPr>
            <a:cxnSpLocks/>
          </p:cNvCxnSpPr>
          <p:nvPr/>
        </p:nvCxnSpPr>
        <p:spPr>
          <a:xfrm>
            <a:off x="3690083" y="3798775"/>
            <a:ext cx="1257230" cy="66859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DE4BBF-475F-0A1E-B99E-0E1D04C088A0}"/>
              </a:ext>
            </a:extLst>
          </p:cNvPr>
          <p:cNvCxnSpPr>
            <a:cxnSpLocks/>
          </p:cNvCxnSpPr>
          <p:nvPr/>
        </p:nvCxnSpPr>
        <p:spPr>
          <a:xfrm>
            <a:off x="3477284" y="2260649"/>
            <a:ext cx="2112775" cy="197826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841FDBA-2A02-93E3-AE52-20101E5F5674}"/>
              </a:ext>
            </a:extLst>
          </p:cNvPr>
          <p:cNvSpPr txBox="1"/>
          <p:nvPr/>
        </p:nvSpPr>
        <p:spPr>
          <a:xfrm>
            <a:off x="2042065" y="2745832"/>
            <a:ext cx="1804164" cy="1384995"/>
          </a:xfrm>
          <a:prstGeom prst="rect">
            <a:avLst/>
          </a:prstGeom>
          <a:noFill/>
        </p:spPr>
        <p:txBody>
          <a:bodyPr wrap="square" rtlCol="0">
            <a:spAutoFit/>
          </a:bodyPr>
          <a:lstStyle/>
          <a:p>
            <a:r>
              <a:rPr lang="en-US" sz="1400" dirty="0"/>
              <a:t>Battery power interface:</a:t>
            </a:r>
          </a:p>
          <a:p>
            <a:pPr marL="285750" indent="-285750">
              <a:buFontTx/>
              <a:buChar char="-"/>
            </a:pPr>
            <a:r>
              <a:rPr lang="en-US" sz="1400" dirty="0"/>
              <a:t>48V nominal</a:t>
            </a:r>
          </a:p>
          <a:p>
            <a:pPr marL="285750" indent="-285750">
              <a:buFontTx/>
              <a:buChar char="-"/>
            </a:pPr>
            <a:r>
              <a:rPr lang="en-US" sz="1400" dirty="0"/>
              <a:t>275 amp max</a:t>
            </a:r>
          </a:p>
          <a:p>
            <a:pPr marL="285750" indent="-285750">
              <a:buFontTx/>
              <a:buChar char="-"/>
            </a:pPr>
            <a:r>
              <a:rPr lang="en-US" sz="1400" dirty="0"/>
              <a:t>50 to 9900 amp-hours</a:t>
            </a:r>
          </a:p>
        </p:txBody>
      </p:sp>
      <p:sp>
        <p:nvSpPr>
          <p:cNvPr id="35" name="TextBox 34">
            <a:extLst>
              <a:ext uri="{FF2B5EF4-FFF2-40B4-BE49-F238E27FC236}">
                <a16:creationId xmlns:a16="http://schemas.microsoft.com/office/drawing/2014/main" id="{2AF08B71-42E2-05D7-D63F-CF166A48F532}"/>
              </a:ext>
            </a:extLst>
          </p:cNvPr>
          <p:cNvSpPr txBox="1"/>
          <p:nvPr/>
        </p:nvSpPr>
        <p:spPr>
          <a:xfrm>
            <a:off x="7246004" y="3798775"/>
            <a:ext cx="1804164" cy="307777"/>
          </a:xfrm>
          <a:prstGeom prst="rect">
            <a:avLst/>
          </a:prstGeom>
          <a:noFill/>
        </p:spPr>
        <p:txBody>
          <a:bodyPr wrap="square" rtlCol="0">
            <a:spAutoFit/>
          </a:bodyPr>
          <a:lstStyle/>
          <a:p>
            <a:r>
              <a:rPr lang="en-US" sz="1400" dirty="0"/>
              <a:t>Grid interface</a:t>
            </a:r>
          </a:p>
        </p:txBody>
      </p:sp>
      <p:sp>
        <p:nvSpPr>
          <p:cNvPr id="36" name="TextBox 35">
            <a:extLst>
              <a:ext uri="{FF2B5EF4-FFF2-40B4-BE49-F238E27FC236}">
                <a16:creationId xmlns:a16="http://schemas.microsoft.com/office/drawing/2014/main" id="{57FC77F8-1DE8-F691-D1DA-F3A3A3B4D40E}"/>
              </a:ext>
            </a:extLst>
          </p:cNvPr>
          <p:cNvSpPr txBox="1"/>
          <p:nvPr/>
        </p:nvSpPr>
        <p:spPr>
          <a:xfrm>
            <a:off x="7196748" y="4882530"/>
            <a:ext cx="3487960" cy="954107"/>
          </a:xfrm>
          <a:prstGeom prst="rect">
            <a:avLst/>
          </a:prstGeom>
          <a:noFill/>
        </p:spPr>
        <p:txBody>
          <a:bodyPr wrap="square" rtlCol="0">
            <a:spAutoFit/>
          </a:bodyPr>
          <a:lstStyle/>
          <a:p>
            <a:r>
              <a:rPr lang="en-US" sz="1400" dirty="0"/>
              <a:t>Load interface:</a:t>
            </a:r>
          </a:p>
          <a:p>
            <a:pPr marL="285750" indent="-285750">
              <a:buFontTx/>
              <a:buChar char="-"/>
            </a:pPr>
            <a:r>
              <a:rPr lang="en-US" sz="1400" dirty="0"/>
              <a:t>12 kW max continuous from batteries only</a:t>
            </a:r>
          </a:p>
          <a:p>
            <a:pPr marL="285750" indent="-285750">
              <a:buFontTx/>
              <a:buChar char="-"/>
            </a:pPr>
            <a:r>
              <a:rPr lang="en-US" sz="1400" dirty="0"/>
              <a:t>15 kW max continuous using grid</a:t>
            </a:r>
          </a:p>
        </p:txBody>
      </p:sp>
      <p:sp>
        <p:nvSpPr>
          <p:cNvPr id="4" name="Slide Number Placeholder 3">
            <a:extLst>
              <a:ext uri="{FF2B5EF4-FFF2-40B4-BE49-F238E27FC236}">
                <a16:creationId xmlns:a16="http://schemas.microsoft.com/office/drawing/2014/main" id="{93365C04-D8F0-4E67-BFE2-15F5FE77892D}"/>
              </a:ext>
            </a:extLst>
          </p:cNvPr>
          <p:cNvSpPr>
            <a:spLocks noGrp="1"/>
          </p:cNvSpPr>
          <p:nvPr>
            <p:ph type="sldNum" sz="quarter" idx="12"/>
          </p:nvPr>
        </p:nvSpPr>
        <p:spPr/>
        <p:txBody>
          <a:bodyPr/>
          <a:lstStyle/>
          <a:p>
            <a:fld id="{0494CCBC-F9C8-4818-AF20-AF339270A62D}" type="slidenum">
              <a:rPr lang="en-US" smtClean="0"/>
              <a:t>5</a:t>
            </a:fld>
            <a:endParaRPr lang="en-US"/>
          </a:p>
        </p:txBody>
      </p:sp>
    </p:spTree>
    <p:extLst>
      <p:ext uri="{BB962C8B-B14F-4D97-AF65-F5344CB8AC3E}">
        <p14:creationId xmlns:p14="http://schemas.microsoft.com/office/powerpoint/2010/main" val="1944390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C45B-F5E8-18D3-8471-4A08C01E6935}"/>
              </a:ext>
            </a:extLst>
          </p:cNvPr>
          <p:cNvSpPr txBox="1"/>
          <p:nvPr/>
        </p:nvSpPr>
        <p:spPr>
          <a:xfrm>
            <a:off x="2035102" y="5818881"/>
            <a:ext cx="7947098" cy="923330"/>
          </a:xfrm>
          <a:prstGeom prst="rect">
            <a:avLst/>
          </a:prstGeom>
          <a:noFill/>
        </p:spPr>
        <p:txBody>
          <a:bodyPr wrap="square">
            <a:spAutoFit/>
          </a:bodyPr>
          <a:lstStyle/>
          <a:p>
            <a:r>
              <a:rPr lang="en-US" dirty="0"/>
              <a:t>$318 each from </a:t>
            </a:r>
            <a:r>
              <a:rPr lang="en-US" dirty="0" err="1"/>
              <a:t>EcoDirect</a:t>
            </a:r>
            <a:r>
              <a:rPr lang="en-US" dirty="0"/>
              <a:t> in Carlsbad, CA: </a:t>
            </a:r>
            <a:r>
              <a:rPr lang="en-US" dirty="0">
                <a:highlight>
                  <a:srgbClr val="FFFF00"/>
                </a:highlight>
              </a:rPr>
              <a:t>more local distributor?</a:t>
            </a:r>
            <a:r>
              <a:rPr lang="en-US" dirty="0"/>
              <a:t> </a:t>
            </a:r>
            <a:r>
              <a:rPr lang="en-US" dirty="0">
                <a:hlinkClick r:id="rId2"/>
              </a:rPr>
              <a:t>https://www.ecodirect.com/Mission-Solar-345-Watt-All-Black-Mono-Solar-Panel-p/mission-solar-mse345sx5t.htm</a:t>
            </a:r>
            <a:r>
              <a:rPr lang="en-US" dirty="0"/>
              <a:t> </a:t>
            </a:r>
          </a:p>
        </p:txBody>
      </p:sp>
      <p:sp>
        <p:nvSpPr>
          <p:cNvPr id="4" name="TextBox 3">
            <a:extLst>
              <a:ext uri="{FF2B5EF4-FFF2-40B4-BE49-F238E27FC236}">
                <a16:creationId xmlns:a16="http://schemas.microsoft.com/office/drawing/2014/main" id="{28DE4DC9-47EE-F956-95BF-E2D466C1D984}"/>
              </a:ext>
            </a:extLst>
          </p:cNvPr>
          <p:cNvSpPr txBox="1"/>
          <p:nvPr/>
        </p:nvSpPr>
        <p:spPr>
          <a:xfrm>
            <a:off x="4697807" y="205055"/>
            <a:ext cx="3651504" cy="371856"/>
          </a:xfrm>
          <a:prstGeom prst="rect">
            <a:avLst/>
          </a:prstGeom>
          <a:noFill/>
        </p:spPr>
        <p:txBody>
          <a:bodyPr wrap="square" rtlCol="0">
            <a:spAutoFit/>
          </a:bodyPr>
          <a:lstStyle/>
          <a:p>
            <a:r>
              <a:rPr lang="en-US" u="sng" dirty="0"/>
              <a:t>Additional PV Panels</a:t>
            </a:r>
          </a:p>
        </p:txBody>
      </p:sp>
      <p:sp>
        <p:nvSpPr>
          <p:cNvPr id="5" name="TextBox 4">
            <a:extLst>
              <a:ext uri="{FF2B5EF4-FFF2-40B4-BE49-F238E27FC236}">
                <a16:creationId xmlns:a16="http://schemas.microsoft.com/office/drawing/2014/main" id="{CA57292C-392E-54B9-99BD-47D3968585F6}"/>
              </a:ext>
            </a:extLst>
          </p:cNvPr>
          <p:cNvSpPr txBox="1"/>
          <p:nvPr/>
        </p:nvSpPr>
        <p:spPr>
          <a:xfrm>
            <a:off x="1981122" y="849186"/>
            <a:ext cx="8369845" cy="646331"/>
          </a:xfrm>
          <a:prstGeom prst="rect">
            <a:avLst/>
          </a:prstGeom>
          <a:noFill/>
        </p:spPr>
        <p:txBody>
          <a:bodyPr wrap="square" rtlCol="0">
            <a:spAutoFit/>
          </a:bodyPr>
          <a:lstStyle/>
          <a:p>
            <a:r>
              <a:rPr lang="en-US" dirty="0"/>
              <a:t>Mission Solar MSE345SX5T 345 Watt Panels: </a:t>
            </a:r>
            <a:r>
              <a:rPr lang="en-US" dirty="0">
                <a:hlinkClick r:id="rId3"/>
              </a:rPr>
              <a:t>https://www.missionsolar.com/wp-content/uploads/2022/03/C-SA2-MKTG-0025-Data-Sheet-for-SX5T.pdf</a:t>
            </a:r>
            <a:r>
              <a:rPr lang="en-US" dirty="0"/>
              <a:t>   </a:t>
            </a:r>
          </a:p>
        </p:txBody>
      </p:sp>
      <p:pic>
        <p:nvPicPr>
          <p:cNvPr id="7" name="Picture 6">
            <a:extLst>
              <a:ext uri="{FF2B5EF4-FFF2-40B4-BE49-F238E27FC236}">
                <a16:creationId xmlns:a16="http://schemas.microsoft.com/office/drawing/2014/main" id="{2EF68993-1D62-E75D-8C77-50EDE0B33AD5}"/>
              </a:ext>
            </a:extLst>
          </p:cNvPr>
          <p:cNvPicPr>
            <a:picLocks noChangeAspect="1"/>
          </p:cNvPicPr>
          <p:nvPr/>
        </p:nvPicPr>
        <p:blipFill>
          <a:blip r:embed="rId4"/>
          <a:stretch>
            <a:fillRect/>
          </a:stretch>
        </p:blipFill>
        <p:spPr>
          <a:xfrm>
            <a:off x="4404855" y="1557389"/>
            <a:ext cx="2640233" cy="4199620"/>
          </a:xfrm>
          <a:prstGeom prst="rect">
            <a:avLst/>
          </a:prstGeom>
        </p:spPr>
      </p:pic>
      <p:sp>
        <p:nvSpPr>
          <p:cNvPr id="8" name="TextBox 7">
            <a:extLst>
              <a:ext uri="{FF2B5EF4-FFF2-40B4-BE49-F238E27FC236}">
                <a16:creationId xmlns:a16="http://schemas.microsoft.com/office/drawing/2014/main" id="{FFD908B3-2F44-9F93-16C7-4698D5554FA4}"/>
              </a:ext>
            </a:extLst>
          </p:cNvPr>
          <p:cNvSpPr txBox="1"/>
          <p:nvPr/>
        </p:nvSpPr>
        <p:spPr>
          <a:xfrm>
            <a:off x="7406726" y="2361962"/>
            <a:ext cx="2640233" cy="1815882"/>
          </a:xfrm>
          <a:prstGeom prst="rect">
            <a:avLst/>
          </a:prstGeom>
          <a:noFill/>
        </p:spPr>
        <p:txBody>
          <a:bodyPr wrap="square" rtlCol="0">
            <a:spAutoFit/>
          </a:bodyPr>
          <a:lstStyle/>
          <a:p>
            <a:r>
              <a:rPr lang="en-US" sz="1400" dirty="0"/>
              <a:t>41V open circuit</a:t>
            </a:r>
          </a:p>
          <a:p>
            <a:r>
              <a:rPr lang="en-US" sz="1400" dirty="0"/>
              <a:t>11A short circuit current</a:t>
            </a:r>
          </a:p>
          <a:p>
            <a:r>
              <a:rPr lang="en-US" sz="1400" dirty="0"/>
              <a:t>69” high</a:t>
            </a:r>
          </a:p>
          <a:p>
            <a:r>
              <a:rPr lang="en-US" sz="1400" dirty="0"/>
              <a:t>42” wide</a:t>
            </a:r>
          </a:p>
          <a:p>
            <a:r>
              <a:rPr lang="en-US" sz="1400" dirty="0"/>
              <a:t>1.6” deep</a:t>
            </a:r>
          </a:p>
          <a:p>
            <a:r>
              <a:rPr lang="en-US" sz="1400" dirty="0"/>
              <a:t>45 </a:t>
            </a:r>
            <a:r>
              <a:rPr lang="en-US" sz="1400" dirty="0" err="1"/>
              <a:t>lbs</a:t>
            </a:r>
            <a:endParaRPr lang="en-US" sz="1400" dirty="0"/>
          </a:p>
          <a:p>
            <a:r>
              <a:rPr lang="en-US" sz="1400" dirty="0"/>
              <a:t>25 year warranty to 84% capacity</a:t>
            </a:r>
          </a:p>
          <a:p>
            <a:r>
              <a:rPr lang="en-US" sz="1400" dirty="0"/>
              <a:t>Designed and assembled in Texas</a:t>
            </a:r>
          </a:p>
        </p:txBody>
      </p:sp>
      <p:sp>
        <p:nvSpPr>
          <p:cNvPr id="2" name="Slide Number Placeholder 1">
            <a:extLst>
              <a:ext uri="{FF2B5EF4-FFF2-40B4-BE49-F238E27FC236}">
                <a16:creationId xmlns:a16="http://schemas.microsoft.com/office/drawing/2014/main" id="{FCCE5C59-DD2C-58D5-07C0-FE0C876C79BB}"/>
              </a:ext>
            </a:extLst>
          </p:cNvPr>
          <p:cNvSpPr>
            <a:spLocks noGrp="1"/>
          </p:cNvSpPr>
          <p:nvPr>
            <p:ph type="sldNum" sz="quarter" idx="12"/>
          </p:nvPr>
        </p:nvSpPr>
        <p:spPr/>
        <p:txBody>
          <a:bodyPr/>
          <a:lstStyle/>
          <a:p>
            <a:fld id="{0494CCBC-F9C8-4818-AF20-AF339270A62D}" type="slidenum">
              <a:rPr lang="en-US" smtClean="0"/>
              <a:t>6</a:t>
            </a:fld>
            <a:endParaRPr lang="en-US"/>
          </a:p>
        </p:txBody>
      </p:sp>
    </p:spTree>
    <p:extLst>
      <p:ext uri="{BB962C8B-B14F-4D97-AF65-F5344CB8AC3E}">
        <p14:creationId xmlns:p14="http://schemas.microsoft.com/office/powerpoint/2010/main" val="73253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3D7995-FC70-28E5-6730-3BDC44996127}"/>
              </a:ext>
            </a:extLst>
          </p:cNvPr>
          <p:cNvSpPr txBox="1"/>
          <p:nvPr/>
        </p:nvSpPr>
        <p:spPr>
          <a:xfrm>
            <a:off x="4550942" y="160605"/>
            <a:ext cx="3651504" cy="371856"/>
          </a:xfrm>
          <a:prstGeom prst="rect">
            <a:avLst/>
          </a:prstGeom>
          <a:noFill/>
        </p:spPr>
        <p:txBody>
          <a:bodyPr wrap="square" rtlCol="0">
            <a:spAutoFit/>
          </a:bodyPr>
          <a:lstStyle/>
          <a:p>
            <a:r>
              <a:rPr lang="en-US" u="sng" dirty="0"/>
              <a:t>Additional PV Panels</a:t>
            </a:r>
          </a:p>
        </p:txBody>
      </p:sp>
      <p:pic>
        <p:nvPicPr>
          <p:cNvPr id="6" name="Picture 5">
            <a:extLst>
              <a:ext uri="{FF2B5EF4-FFF2-40B4-BE49-F238E27FC236}">
                <a16:creationId xmlns:a16="http://schemas.microsoft.com/office/drawing/2014/main" id="{14228743-6CEF-68ED-361D-40D051EDB309}"/>
              </a:ext>
            </a:extLst>
          </p:cNvPr>
          <p:cNvPicPr>
            <a:picLocks noChangeAspect="1"/>
          </p:cNvPicPr>
          <p:nvPr/>
        </p:nvPicPr>
        <p:blipFill rotWithShape="1">
          <a:blip r:embed="rId2">
            <a:extLst>
              <a:ext uri="{28A0092B-C50C-407E-A947-70E740481C1C}">
                <a14:useLocalDpi xmlns:a14="http://schemas.microsoft.com/office/drawing/2010/main" val="0"/>
              </a:ext>
            </a:extLst>
          </a:blip>
          <a:srcRect l="24306" t="21852" r="4375" b="4537"/>
          <a:stretch/>
        </p:blipFill>
        <p:spPr>
          <a:xfrm>
            <a:off x="2203450" y="761999"/>
            <a:ext cx="7512050" cy="5815073"/>
          </a:xfrm>
          <a:prstGeom prst="rect">
            <a:avLst/>
          </a:prstGeom>
        </p:spPr>
      </p:pic>
      <p:cxnSp>
        <p:nvCxnSpPr>
          <p:cNvPr id="7" name="Straight Arrow Connector 6">
            <a:extLst>
              <a:ext uri="{FF2B5EF4-FFF2-40B4-BE49-F238E27FC236}">
                <a16:creationId xmlns:a16="http://schemas.microsoft.com/office/drawing/2014/main" id="{EE3FA2C7-6E22-C512-9C9F-0AB976F75BD6}"/>
              </a:ext>
            </a:extLst>
          </p:cNvPr>
          <p:cNvCxnSpPr>
            <a:cxnSpLocks/>
          </p:cNvCxnSpPr>
          <p:nvPr/>
        </p:nvCxnSpPr>
        <p:spPr>
          <a:xfrm>
            <a:off x="1778000" y="1416050"/>
            <a:ext cx="1608609" cy="109467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8312CCB-DB20-6190-DE98-EE4EEFC74B72}"/>
              </a:ext>
            </a:extLst>
          </p:cNvPr>
          <p:cNvCxnSpPr>
            <a:cxnSpLocks/>
          </p:cNvCxnSpPr>
          <p:nvPr/>
        </p:nvCxnSpPr>
        <p:spPr>
          <a:xfrm>
            <a:off x="2368550" y="541686"/>
            <a:ext cx="2459509" cy="183569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7393E61-A1A7-44C3-2339-3A50984BFEFB}"/>
              </a:ext>
            </a:extLst>
          </p:cNvPr>
          <p:cNvCxnSpPr>
            <a:cxnSpLocks/>
          </p:cNvCxnSpPr>
          <p:nvPr/>
        </p:nvCxnSpPr>
        <p:spPr>
          <a:xfrm>
            <a:off x="3930650" y="532461"/>
            <a:ext cx="2446044" cy="171791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39D9F65-9485-F303-2379-063C356EFF62}"/>
              </a:ext>
            </a:extLst>
          </p:cNvPr>
          <p:cNvSpPr txBox="1"/>
          <p:nvPr/>
        </p:nvSpPr>
        <p:spPr>
          <a:xfrm>
            <a:off x="641350" y="1028700"/>
            <a:ext cx="1136650" cy="646331"/>
          </a:xfrm>
          <a:prstGeom prst="rect">
            <a:avLst/>
          </a:prstGeom>
          <a:noFill/>
        </p:spPr>
        <p:txBody>
          <a:bodyPr wrap="square" rtlCol="0">
            <a:spAutoFit/>
          </a:bodyPr>
          <a:lstStyle/>
          <a:p>
            <a:r>
              <a:rPr lang="en-US" dirty="0"/>
              <a:t>SE garage roof</a:t>
            </a:r>
          </a:p>
        </p:txBody>
      </p:sp>
      <p:sp>
        <p:nvSpPr>
          <p:cNvPr id="14" name="TextBox 13">
            <a:extLst>
              <a:ext uri="{FF2B5EF4-FFF2-40B4-BE49-F238E27FC236}">
                <a16:creationId xmlns:a16="http://schemas.microsoft.com/office/drawing/2014/main" id="{76A99A91-F73F-7E63-CCDA-C562DFC6D638}"/>
              </a:ext>
            </a:extLst>
          </p:cNvPr>
          <p:cNvSpPr txBox="1"/>
          <p:nvPr/>
        </p:nvSpPr>
        <p:spPr>
          <a:xfrm>
            <a:off x="641350" y="125422"/>
            <a:ext cx="1879600" cy="646331"/>
          </a:xfrm>
          <a:prstGeom prst="rect">
            <a:avLst/>
          </a:prstGeom>
          <a:noFill/>
        </p:spPr>
        <p:txBody>
          <a:bodyPr wrap="square" rtlCol="0">
            <a:spAutoFit/>
          </a:bodyPr>
          <a:lstStyle/>
          <a:p>
            <a:r>
              <a:rPr lang="en-US" dirty="0"/>
              <a:t>SE family room roof (not shown)</a:t>
            </a:r>
          </a:p>
        </p:txBody>
      </p:sp>
      <p:sp>
        <p:nvSpPr>
          <p:cNvPr id="15" name="TextBox 14">
            <a:extLst>
              <a:ext uri="{FF2B5EF4-FFF2-40B4-BE49-F238E27FC236}">
                <a16:creationId xmlns:a16="http://schemas.microsoft.com/office/drawing/2014/main" id="{F57D6C80-AAEE-0826-EDD0-C33421BE69D7}"/>
              </a:ext>
            </a:extLst>
          </p:cNvPr>
          <p:cNvSpPr txBox="1"/>
          <p:nvPr/>
        </p:nvSpPr>
        <p:spPr>
          <a:xfrm>
            <a:off x="2794000" y="75945"/>
            <a:ext cx="1608608" cy="646331"/>
          </a:xfrm>
          <a:prstGeom prst="rect">
            <a:avLst/>
          </a:prstGeom>
          <a:noFill/>
        </p:spPr>
        <p:txBody>
          <a:bodyPr wrap="square" rtlCol="0">
            <a:spAutoFit/>
          </a:bodyPr>
          <a:lstStyle/>
          <a:p>
            <a:r>
              <a:rPr lang="en-US" dirty="0"/>
              <a:t>SE roof above bedrooms</a:t>
            </a:r>
          </a:p>
        </p:txBody>
      </p:sp>
      <p:sp>
        <p:nvSpPr>
          <p:cNvPr id="2" name="Slide Number Placeholder 1">
            <a:extLst>
              <a:ext uri="{FF2B5EF4-FFF2-40B4-BE49-F238E27FC236}">
                <a16:creationId xmlns:a16="http://schemas.microsoft.com/office/drawing/2014/main" id="{9FE375F7-F4EE-ABBA-8422-1AC20D60A5E1}"/>
              </a:ext>
            </a:extLst>
          </p:cNvPr>
          <p:cNvSpPr>
            <a:spLocks noGrp="1"/>
          </p:cNvSpPr>
          <p:nvPr>
            <p:ph type="sldNum" sz="quarter" idx="12"/>
          </p:nvPr>
        </p:nvSpPr>
        <p:spPr/>
        <p:txBody>
          <a:bodyPr/>
          <a:lstStyle/>
          <a:p>
            <a:fld id="{0494CCBC-F9C8-4818-AF20-AF339270A62D}" type="slidenum">
              <a:rPr lang="en-US" smtClean="0"/>
              <a:t>7</a:t>
            </a:fld>
            <a:endParaRPr lang="en-US"/>
          </a:p>
        </p:txBody>
      </p:sp>
    </p:spTree>
    <p:extLst>
      <p:ext uri="{BB962C8B-B14F-4D97-AF65-F5344CB8AC3E}">
        <p14:creationId xmlns:p14="http://schemas.microsoft.com/office/powerpoint/2010/main" val="1265513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3495AB-D248-C176-A923-BC27379B80B9}"/>
              </a:ext>
            </a:extLst>
          </p:cNvPr>
          <p:cNvPicPr>
            <a:picLocks noChangeAspect="1"/>
          </p:cNvPicPr>
          <p:nvPr/>
        </p:nvPicPr>
        <p:blipFill>
          <a:blip r:embed="rId2"/>
          <a:stretch>
            <a:fillRect/>
          </a:stretch>
        </p:blipFill>
        <p:spPr>
          <a:xfrm>
            <a:off x="5841185" y="2451301"/>
            <a:ext cx="6322166" cy="2723204"/>
          </a:xfrm>
          <a:prstGeom prst="rect">
            <a:avLst/>
          </a:prstGeom>
        </p:spPr>
      </p:pic>
      <p:pic>
        <p:nvPicPr>
          <p:cNvPr id="6" name="Picture 5">
            <a:extLst>
              <a:ext uri="{FF2B5EF4-FFF2-40B4-BE49-F238E27FC236}">
                <a16:creationId xmlns:a16="http://schemas.microsoft.com/office/drawing/2014/main" id="{B2F7899C-74CE-EE23-2924-B63CC40E6A16}"/>
              </a:ext>
            </a:extLst>
          </p:cNvPr>
          <p:cNvPicPr>
            <a:picLocks noChangeAspect="1"/>
          </p:cNvPicPr>
          <p:nvPr/>
        </p:nvPicPr>
        <p:blipFill>
          <a:blip r:embed="rId3"/>
          <a:stretch>
            <a:fillRect/>
          </a:stretch>
        </p:blipFill>
        <p:spPr>
          <a:xfrm>
            <a:off x="2834535" y="2614579"/>
            <a:ext cx="3095416" cy="2423717"/>
          </a:xfrm>
          <a:prstGeom prst="rect">
            <a:avLst/>
          </a:prstGeom>
        </p:spPr>
      </p:pic>
      <p:pic>
        <p:nvPicPr>
          <p:cNvPr id="9" name="Picture 8">
            <a:extLst>
              <a:ext uri="{FF2B5EF4-FFF2-40B4-BE49-F238E27FC236}">
                <a16:creationId xmlns:a16="http://schemas.microsoft.com/office/drawing/2014/main" id="{5E63A429-C810-ABFC-347F-60B127B34CC0}"/>
              </a:ext>
            </a:extLst>
          </p:cNvPr>
          <p:cNvPicPr>
            <a:picLocks noChangeAspect="1"/>
          </p:cNvPicPr>
          <p:nvPr/>
        </p:nvPicPr>
        <p:blipFill>
          <a:blip r:embed="rId4"/>
          <a:stretch>
            <a:fillRect/>
          </a:stretch>
        </p:blipFill>
        <p:spPr>
          <a:xfrm>
            <a:off x="39369" y="2451301"/>
            <a:ext cx="2795166" cy="2635104"/>
          </a:xfrm>
          <a:prstGeom prst="rect">
            <a:avLst/>
          </a:prstGeom>
        </p:spPr>
      </p:pic>
      <p:sp>
        <p:nvSpPr>
          <p:cNvPr id="2" name="TextBox 1">
            <a:extLst>
              <a:ext uri="{FF2B5EF4-FFF2-40B4-BE49-F238E27FC236}">
                <a16:creationId xmlns:a16="http://schemas.microsoft.com/office/drawing/2014/main" id="{BC7D9523-5591-FF37-6444-7FF38AF710CA}"/>
              </a:ext>
            </a:extLst>
          </p:cNvPr>
          <p:cNvSpPr txBox="1"/>
          <p:nvPr/>
        </p:nvSpPr>
        <p:spPr>
          <a:xfrm>
            <a:off x="4550942" y="160605"/>
            <a:ext cx="3651504" cy="371856"/>
          </a:xfrm>
          <a:prstGeom prst="rect">
            <a:avLst/>
          </a:prstGeom>
          <a:noFill/>
        </p:spPr>
        <p:txBody>
          <a:bodyPr wrap="square" rtlCol="0">
            <a:spAutoFit/>
          </a:bodyPr>
          <a:lstStyle/>
          <a:p>
            <a:r>
              <a:rPr lang="en-US" u="sng" dirty="0"/>
              <a:t>Additional PV Panels</a:t>
            </a:r>
          </a:p>
        </p:txBody>
      </p:sp>
      <p:sp>
        <p:nvSpPr>
          <p:cNvPr id="5" name="TextBox 4">
            <a:extLst>
              <a:ext uri="{FF2B5EF4-FFF2-40B4-BE49-F238E27FC236}">
                <a16:creationId xmlns:a16="http://schemas.microsoft.com/office/drawing/2014/main" id="{3FBA883A-4C93-7C24-C18F-C0685648051F}"/>
              </a:ext>
            </a:extLst>
          </p:cNvPr>
          <p:cNvSpPr txBox="1"/>
          <p:nvPr/>
        </p:nvSpPr>
        <p:spPr>
          <a:xfrm>
            <a:off x="2590800" y="695739"/>
            <a:ext cx="6121400" cy="307777"/>
          </a:xfrm>
          <a:prstGeom prst="rect">
            <a:avLst/>
          </a:prstGeom>
          <a:noFill/>
        </p:spPr>
        <p:txBody>
          <a:bodyPr wrap="square" rtlCol="0">
            <a:spAutoFit/>
          </a:bodyPr>
          <a:lstStyle/>
          <a:p>
            <a:r>
              <a:rPr lang="en-US" sz="1400" dirty="0"/>
              <a:t>Up to 26 fit in mixed orientations x 345W = 8970W in to DC/DC battery charger.</a:t>
            </a:r>
          </a:p>
        </p:txBody>
      </p:sp>
      <p:sp>
        <p:nvSpPr>
          <p:cNvPr id="4" name="Slide Number Placeholder 3">
            <a:extLst>
              <a:ext uri="{FF2B5EF4-FFF2-40B4-BE49-F238E27FC236}">
                <a16:creationId xmlns:a16="http://schemas.microsoft.com/office/drawing/2014/main" id="{5277D551-EC2C-8902-5055-A70073A02F08}"/>
              </a:ext>
            </a:extLst>
          </p:cNvPr>
          <p:cNvSpPr>
            <a:spLocks noGrp="1"/>
          </p:cNvSpPr>
          <p:nvPr>
            <p:ph type="sldNum" sz="quarter" idx="12"/>
          </p:nvPr>
        </p:nvSpPr>
        <p:spPr/>
        <p:txBody>
          <a:bodyPr/>
          <a:lstStyle/>
          <a:p>
            <a:fld id="{0494CCBC-F9C8-4818-AF20-AF339270A62D}" type="slidenum">
              <a:rPr lang="en-US" smtClean="0"/>
              <a:t>8</a:t>
            </a:fld>
            <a:endParaRPr lang="en-US"/>
          </a:p>
        </p:txBody>
      </p:sp>
    </p:spTree>
    <p:extLst>
      <p:ext uri="{BB962C8B-B14F-4D97-AF65-F5344CB8AC3E}">
        <p14:creationId xmlns:p14="http://schemas.microsoft.com/office/powerpoint/2010/main" val="1948263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AAFDBA-0BAA-46BA-A70A-4967DEC0897B}"/>
              </a:ext>
            </a:extLst>
          </p:cNvPr>
          <p:cNvSpPr>
            <a:spLocks noGrp="1"/>
          </p:cNvSpPr>
          <p:nvPr>
            <p:ph type="sldNum" sz="quarter" idx="12"/>
          </p:nvPr>
        </p:nvSpPr>
        <p:spPr/>
        <p:txBody>
          <a:bodyPr/>
          <a:lstStyle/>
          <a:p>
            <a:fld id="{5C9E8105-BA37-4043-9FAE-E1F2F5DDB633}" type="slidenum">
              <a:rPr lang="en-US" smtClean="0"/>
              <a:t>9</a:t>
            </a:fld>
            <a:endParaRPr lang="en-US"/>
          </a:p>
        </p:txBody>
      </p:sp>
      <p:sp>
        <p:nvSpPr>
          <p:cNvPr id="6" name="TextBox 5">
            <a:extLst>
              <a:ext uri="{FF2B5EF4-FFF2-40B4-BE49-F238E27FC236}">
                <a16:creationId xmlns:a16="http://schemas.microsoft.com/office/drawing/2014/main" id="{653C6CFB-C488-4857-9832-45D2645D9D46}"/>
              </a:ext>
            </a:extLst>
          </p:cNvPr>
          <p:cNvSpPr txBox="1"/>
          <p:nvPr/>
        </p:nvSpPr>
        <p:spPr>
          <a:xfrm>
            <a:off x="4312693" y="225188"/>
            <a:ext cx="2856458" cy="369332"/>
          </a:xfrm>
          <a:prstGeom prst="rect">
            <a:avLst/>
          </a:prstGeom>
          <a:noFill/>
        </p:spPr>
        <p:txBody>
          <a:bodyPr wrap="square" rtlCol="0">
            <a:spAutoFit/>
          </a:bodyPr>
          <a:lstStyle/>
          <a:p>
            <a:r>
              <a:rPr lang="en-US" u="sng" dirty="0"/>
              <a:t>PV Roof Mount System </a:t>
            </a:r>
          </a:p>
        </p:txBody>
      </p:sp>
      <p:pic>
        <p:nvPicPr>
          <p:cNvPr id="8" name="Picture 7">
            <a:extLst>
              <a:ext uri="{FF2B5EF4-FFF2-40B4-BE49-F238E27FC236}">
                <a16:creationId xmlns:a16="http://schemas.microsoft.com/office/drawing/2014/main" id="{E10F8E02-C7B8-4C31-88B4-59DCB2553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699" y="1482489"/>
            <a:ext cx="6867097" cy="5150323"/>
          </a:xfrm>
          <a:prstGeom prst="rect">
            <a:avLst/>
          </a:prstGeom>
        </p:spPr>
      </p:pic>
      <p:sp>
        <p:nvSpPr>
          <p:cNvPr id="9" name="TextBox 8">
            <a:extLst>
              <a:ext uri="{FF2B5EF4-FFF2-40B4-BE49-F238E27FC236}">
                <a16:creationId xmlns:a16="http://schemas.microsoft.com/office/drawing/2014/main" id="{6185C4A2-DD99-4360-B29C-E12AA3324BFF}"/>
              </a:ext>
            </a:extLst>
          </p:cNvPr>
          <p:cNvSpPr txBox="1"/>
          <p:nvPr/>
        </p:nvSpPr>
        <p:spPr>
          <a:xfrm>
            <a:off x="2541991" y="594520"/>
            <a:ext cx="7656110" cy="738664"/>
          </a:xfrm>
          <a:prstGeom prst="rect">
            <a:avLst/>
          </a:prstGeom>
          <a:noFill/>
        </p:spPr>
        <p:txBody>
          <a:bodyPr wrap="square" rtlCol="0">
            <a:spAutoFit/>
          </a:bodyPr>
          <a:lstStyle/>
          <a:p>
            <a:r>
              <a:rPr lang="en-US" sz="1400" dirty="0"/>
              <a:t>Standing seam metal roof installed ~2007, 1” high x ½” wide seam, 17.25” center-to-center</a:t>
            </a:r>
          </a:p>
          <a:p>
            <a:r>
              <a:rPr lang="en-US" sz="1400" dirty="0"/>
              <a:t>Current array on SW overhang with 2.5/12 pitch; SE side is 5/12 </a:t>
            </a:r>
          </a:p>
          <a:p>
            <a:r>
              <a:rPr lang="en-US" sz="1400" dirty="0"/>
              <a:t>S5! S-5-S mounting system, 1” spacing on ends and between panels </a:t>
            </a:r>
          </a:p>
        </p:txBody>
      </p:sp>
      <p:cxnSp>
        <p:nvCxnSpPr>
          <p:cNvPr id="2" name="Straight Arrow Connector 1">
            <a:extLst>
              <a:ext uri="{FF2B5EF4-FFF2-40B4-BE49-F238E27FC236}">
                <a16:creationId xmlns:a16="http://schemas.microsoft.com/office/drawing/2014/main" id="{1425C195-6C50-D4CB-8283-CD36C1782C5A}"/>
              </a:ext>
            </a:extLst>
          </p:cNvPr>
          <p:cNvCxnSpPr>
            <a:cxnSpLocks/>
          </p:cNvCxnSpPr>
          <p:nvPr/>
        </p:nvCxnSpPr>
        <p:spPr>
          <a:xfrm>
            <a:off x="1346200" y="3282950"/>
            <a:ext cx="3672359" cy="7747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E3ADC61-A182-3F4E-0256-CAFE0A1D18B4}"/>
              </a:ext>
            </a:extLst>
          </p:cNvPr>
          <p:cNvCxnSpPr>
            <a:cxnSpLocks/>
          </p:cNvCxnSpPr>
          <p:nvPr/>
        </p:nvCxnSpPr>
        <p:spPr>
          <a:xfrm>
            <a:off x="1346200" y="3133645"/>
            <a:ext cx="3831798" cy="2953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663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TotalTime>
  <Words>1389</Words>
  <Application>Microsoft Office PowerPoint</Application>
  <PresentationFormat>Widescreen</PresentationFormat>
  <Paragraphs>283</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Jones</dc:creator>
  <cp:lastModifiedBy>Chris Jones</cp:lastModifiedBy>
  <cp:revision>15</cp:revision>
  <dcterms:created xsi:type="dcterms:W3CDTF">2023-02-21T01:55:48Z</dcterms:created>
  <dcterms:modified xsi:type="dcterms:W3CDTF">2023-02-21T17:44:21Z</dcterms:modified>
</cp:coreProperties>
</file>